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312" r:id="rId3"/>
    <p:sldId id="316" r:id="rId4"/>
    <p:sldId id="310" r:id="rId5"/>
    <p:sldId id="311" r:id="rId6"/>
    <p:sldId id="317" r:id="rId7"/>
    <p:sldId id="322" r:id="rId8"/>
    <p:sldId id="321" r:id="rId9"/>
    <p:sldId id="324" r:id="rId10"/>
    <p:sldId id="323" r:id="rId11"/>
    <p:sldId id="325" r:id="rId12"/>
    <p:sldId id="328" r:id="rId13"/>
    <p:sldId id="318" r:id="rId14"/>
    <p:sldId id="319" r:id="rId15"/>
    <p:sldId id="326" r:id="rId16"/>
    <p:sldId id="32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0000"/>
    <a:srgbClr val="FF7C80"/>
    <a:srgbClr val="663300"/>
    <a:srgbClr val="33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242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F9C3B-B2F4-45D2-B4C9-55AD01AFD21D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11F2C-C761-4603-932D-DE6A7EC9E931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9FB44-A9FA-4F38-BDE6-C12B72B87A2C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7BBE4-ACFF-4811-BDC3-C8549DEA3F2C}" type="datetime1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F94F8-15EB-49C2-AF2E-03DB74DDA2B8}" type="datetime1">
              <a:rPr lang="cs-CZ" smtClean="0"/>
              <a:t>19.9.2012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3025B-D2A3-40D2-A280-30BB48ADD5FB}" type="datetime1">
              <a:rPr lang="cs-CZ" smtClean="0"/>
              <a:t>19.9.2012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AE3AA-9BBD-4D17-B057-9EAC249E717E}" type="datetime1">
              <a:rPr lang="cs-CZ" smtClean="0"/>
              <a:t>19.9.2012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E0874-585A-4406-8CE2-FA374876CC13}" type="datetime1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E8292-8324-4DF9-91FC-48D8B6B8E523}" type="datetime1">
              <a:rPr lang="cs-CZ" smtClean="0"/>
              <a:t>19.9.2012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7D67E-C4F4-44C3-90A2-A50423B03C5F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D2FBC-D153-4413-9DD2-DB36BD203FFD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E20BF-8DA4-4B02-9159-AB56ED165D94}" type="datetime1">
              <a:rPr lang="cs-CZ" smtClean="0"/>
              <a:t>19.9.2012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Myrabella" TargetMode="External"/><Relationship Id="rId13" Type="http://schemas.openxmlformats.org/officeDocument/2006/relationships/hyperlink" Target="http://commons.wikimedia.org/wiki/User:Gugganij" TargetMode="External"/><Relationship Id="rId3" Type="http://schemas.openxmlformats.org/officeDocument/2006/relationships/hyperlink" Target="http://commons.wikimedia.org/wiki/File:Emblem_of_the_Papacy_SE.svg?uselang=cs" TargetMode="External"/><Relationship Id="rId7" Type="http://schemas.openxmlformats.org/officeDocument/2006/relationships/hyperlink" Target="http://en.wikipedia.org/wiki/cs:Creative_Commons" TargetMode="External"/><Relationship Id="rId12" Type="http://schemas.openxmlformats.org/officeDocument/2006/relationships/hyperlink" Target="http://cs.wikipedia.org/wiki/%C5%A0v%C3%BDcarsk%C3%A1_garda" TargetMode="External"/><Relationship Id="rId2" Type="http://schemas.openxmlformats.org/officeDocument/2006/relationships/hyperlink" Target="http://commons.wikimedia.org/wiki/User:David_Liuzz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ohled_na_%C5%99%C3%ADm.JPG?uselang=cs" TargetMode="External"/><Relationship Id="rId11" Type="http://schemas.openxmlformats.org/officeDocument/2006/relationships/hyperlink" Target="http://commons.wikimedia.org/wiki/File:Vatican-StPierre-Interieur.jpg?uselang=cs" TargetMode="External"/><Relationship Id="rId5" Type="http://schemas.openxmlformats.org/officeDocument/2006/relationships/hyperlink" Target="http://cs.wikipedia.org/wiki/Vatik%C3%A1n" TargetMode="External"/><Relationship Id="rId15" Type="http://schemas.openxmlformats.org/officeDocument/2006/relationships/hyperlink" Target="http://cs.wikipedia.org/wiki/Bazilika_svat&#233;ho_Petra" TargetMode="External"/><Relationship Id="rId10" Type="http://schemas.openxmlformats.org/officeDocument/2006/relationships/hyperlink" Target="http://fr.wikipedia.org/wiki/User:Jean-Christophe_BENOIST" TargetMode="External"/><Relationship Id="rId4" Type="http://schemas.openxmlformats.org/officeDocument/2006/relationships/hyperlink" Target="http://creativecommons.org/licenses/by-sa/3.0/deed.cs" TargetMode="External"/><Relationship Id="rId9" Type="http://schemas.openxmlformats.org/officeDocument/2006/relationships/hyperlink" Target="http://commons.wikimedia.org/wiki/File:Basilique_Saint-Pierre_Vatican_dome.jpg?uselang=cs" TargetMode="External"/><Relationship Id="rId14" Type="http://schemas.openxmlformats.org/officeDocument/2006/relationships/hyperlink" Target="http://creativecommons.org/licenses/by-sa/2.0/de/deed.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1">
                <a:lumMod val="0"/>
                <a:alpha val="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VATIKÁN</a:t>
            </a:r>
            <a:br>
              <a:rPr lang="pl-PL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Místo, kde žijeme</a:t>
            </a:r>
          </a:p>
          <a:p>
            <a:r>
              <a:rPr lang="pl-PL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rgbClr val="0070C0">
                <a:alpha val="72000"/>
              </a:srgb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015987" y="2564904"/>
            <a:ext cx="35779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41349" y="708174"/>
            <a:ext cx="37625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NEJMENŠÍ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63888" y="2348880"/>
            <a:ext cx="19928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STÁT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341550" y="3975447"/>
            <a:ext cx="24415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SVĚTA</a:t>
            </a:r>
          </a:p>
        </p:txBody>
      </p:sp>
    </p:spTree>
    <p:extLst>
      <p:ext uri="{BB962C8B-B14F-4D97-AF65-F5344CB8AC3E}">
        <p14:creationId xmlns:p14="http://schemas.microsoft.com/office/powerpoint/2010/main" val="18654179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496944" cy="62812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86382" y="260648"/>
            <a:ext cx="230082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79646">
                    <a:lumMod val="20000"/>
                    <a:lumOff val="80000"/>
                  </a:srgbClr>
                </a:solidFill>
                <a:effectLst>
                  <a:glow rad="101600">
                    <a:srgbClr val="4F81BD">
                      <a:lumMod val="50000"/>
                      <a:alpha val="60000"/>
                    </a:srgb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Vatikán</a:t>
            </a:r>
          </a:p>
        </p:txBody>
      </p:sp>
    </p:spTree>
    <p:extLst>
      <p:ext uri="{BB962C8B-B14F-4D97-AF65-F5344CB8AC3E}">
        <p14:creationId xmlns:p14="http://schemas.microsoft.com/office/powerpoint/2010/main" val="3551266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1" y="6088211"/>
            <a:ext cx="2895600" cy="365125"/>
          </a:xfrm>
        </p:spPr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8820473" cy="6200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prava 8"/>
          <p:cNvSpPr/>
          <p:nvPr/>
        </p:nvSpPr>
        <p:spPr>
          <a:xfrm>
            <a:off x="5477871" y="1340768"/>
            <a:ext cx="1194432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ITÁLIE</a:t>
            </a:r>
          </a:p>
        </p:txBody>
      </p:sp>
      <p:sp>
        <p:nvSpPr>
          <p:cNvPr id="10" name="Šipka doleva 9"/>
          <p:cNvSpPr/>
          <p:nvPr/>
        </p:nvSpPr>
        <p:spPr>
          <a:xfrm rot="21037672">
            <a:off x="6842140" y="1448932"/>
            <a:ext cx="1368152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VATIKÁN</a:t>
            </a:r>
          </a:p>
        </p:txBody>
      </p:sp>
    </p:spTree>
    <p:extLst>
      <p:ext uri="{BB962C8B-B14F-4D97-AF65-F5344CB8AC3E}">
        <p14:creationId xmlns:p14="http://schemas.microsoft.com/office/powerpoint/2010/main" val="308541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988840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66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66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1988840"/>
            <a:ext cx="9144001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Vatikánský městský stát leží na pravém břehu Tibery. Představuje papežovo suverénní státní území uvnitř Říma. K vatikánskému městskému státu patří </a:t>
            </a:r>
            <a:r>
              <a:rPr lang="cs-CZ" sz="27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náměstí sv. Petra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7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chrám sv. Petra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vatikánské paláce a zahrady. Zaujímá plochu 0,44 km² a má asi 400 obyvatel. </a:t>
            </a:r>
            <a:r>
              <a:rPr lang="cs-CZ" sz="27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Papež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- hlava katolické církve má zákonodárnou, výkonnou i soudní moc, v zahraničních záležitostech ho zastupuje kardinál - státní tajemník. Papežovu tělesnou stráž tvoří </a:t>
            </a:r>
            <a:r>
              <a:rPr lang="cs-CZ" sz="2700" b="1" u="sng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švýcarská garda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která vykonává strážní službu. Garda má 100 členů: 4 důstojníky, 23 poddůstojníky, 70 halapartníků, 2 bubeníky a jednoho kaplana. Jejich uniformy navrhl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Michelangelo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PC2\Local Settings\Temporary Internet Files\Content.IE5\O56JWLA7\MP9003628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3768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0"/>
            <a:ext cx="2051720" cy="1974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29883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712968" cy="62646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1680" y="188640"/>
            <a:ext cx="55446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rgbClr val="4F81BD">
                      <a:satMod val="175000"/>
                      <a:alpha val="40000"/>
                    </a:srgb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Náměstí svatého Petra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602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Vodorovný svitek 2"/>
          <p:cNvSpPr/>
          <p:nvPr/>
        </p:nvSpPr>
        <p:spPr>
          <a:xfrm>
            <a:off x="0" y="0"/>
            <a:ext cx="9144000" cy="6858000"/>
          </a:xfrm>
          <a:prstGeom prst="horizontalScroll">
            <a:avLst/>
          </a:prstGeom>
          <a:solidFill>
            <a:schemeClr val="accent2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Náměstí </a:t>
            </a:r>
            <a:r>
              <a:rPr lang="cs-CZ" sz="32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svatého Petra – </a:t>
            </a:r>
            <a:r>
              <a:rPr lang="cs-CZ" sz="3200" u="sng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Piazza</a:t>
            </a:r>
            <a:r>
              <a:rPr lang="cs-CZ" sz="32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di San </a:t>
            </a:r>
            <a:r>
              <a:rPr lang="cs-CZ" sz="3200" u="sng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Pietro</a:t>
            </a:r>
            <a:r>
              <a:rPr lang="cs-CZ" sz="3200" u="sng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Nádvoří je ve tvaru rozevřené lidské náruče, což má symbolizovat otevřenou náruč církve, vítající věřící. Na stavbě se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podíleli významní 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stavitelé doby…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Bramante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Rafael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Santi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Bernini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Michelangelo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. Ovál náměstí obklopují čtyři řady dórských sloupů a pilastrů. Středu dominuje granitový obelisk (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Obelisco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Vaticano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), přivezený z Egypta.</a:t>
            </a:r>
          </a:p>
        </p:txBody>
      </p:sp>
    </p:spTree>
    <p:extLst>
      <p:ext uri="{BB962C8B-B14F-4D97-AF65-F5344CB8AC3E}">
        <p14:creationId xmlns:p14="http://schemas.microsoft.com/office/powerpoint/2010/main" val="27799428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Popisek se šipkou doleva 5"/>
          <p:cNvSpPr/>
          <p:nvPr/>
        </p:nvSpPr>
        <p:spPr>
          <a:xfrm>
            <a:off x="4716016" y="116633"/>
            <a:ext cx="3888432" cy="6264696"/>
          </a:xfrm>
          <a:prstGeom prst="leftArrowCallout">
            <a:avLst>
              <a:gd name="adj1" fmla="val 18367"/>
              <a:gd name="adj2" fmla="val 18669"/>
              <a:gd name="adj3" fmla="val 25000"/>
              <a:gd name="adj4" fmla="val 64977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Obelisk je zakončen ve výšce 41 metrů křížem, jenž obsahuje relikvii Kristova kříže.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3312368" cy="59766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rgbClr val="990000"/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8331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103" name="Picture 7" descr="C:\Documents and Settings\PC2\Local Settings\Temporary Internet Files\Content.IE5\WD230L6V\MP9004255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60221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Obdélník 3"/>
          <p:cNvSpPr/>
          <p:nvPr/>
        </p:nvSpPr>
        <p:spPr>
          <a:xfrm>
            <a:off x="2286000" y="442209"/>
            <a:ext cx="603041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>
                <a:ln w="12700">
                  <a:solidFill>
                    <a:srgbClr val="1F497D">
                      <a:satMod val="155000"/>
                    </a:srgbClr>
                  </a:solidFill>
                  <a:prstDash val="solid"/>
                </a:ln>
                <a:solidFill>
                  <a:srgbClr val="EEECE1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Bazilika svatého Petra</a:t>
            </a:r>
          </a:p>
        </p:txBody>
      </p:sp>
    </p:spTree>
    <p:extLst>
      <p:ext uri="{BB962C8B-B14F-4D97-AF65-F5344CB8AC3E}">
        <p14:creationId xmlns:p14="http://schemas.microsoft.com/office/powerpoint/2010/main" val="35985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Svislý svitek 3"/>
          <p:cNvSpPr/>
          <p:nvPr/>
        </p:nvSpPr>
        <p:spPr>
          <a:xfrm>
            <a:off x="395536" y="188640"/>
            <a:ext cx="8064896" cy="6120680"/>
          </a:xfrm>
          <a:prstGeom prst="verticalScroll">
            <a:avLst/>
          </a:prstGeom>
          <a:solidFill>
            <a:schemeClr val="accent2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Papežská bazilika svatého Petra ve Vatikánu (</a:t>
            </a:r>
            <a:r>
              <a:rPr lang="cs-CZ" sz="3000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Papale</a:t>
            </a:r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Basilica</a:t>
            </a:r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di San </a:t>
            </a:r>
            <a:r>
              <a:rPr lang="cs-CZ" sz="3000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Pietro</a:t>
            </a:r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000" dirty="0" err="1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Vaticano</a:t>
            </a:r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) je jedním z nejposvátnějších křesťanských poutních míst. Pod oltářem baziliky se nachází hrob svatého Petra, který byl jedním </a:t>
            </a:r>
            <a:r>
              <a:rPr lang="cs-CZ" sz="3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dvanácti apoštolů Ježíše Krista.</a:t>
            </a:r>
          </a:p>
          <a:p>
            <a:pPr algn="just"/>
            <a:r>
              <a:rPr lang="cs-CZ" sz="3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Bazilika je 211,5 metrů dlouhá, 114,7 m široká a vejde se do ní 60 000 lidí. V chrámu je 44 oltářů, 8 malých kopulí a 800 sloupů z mramoru nebo bronzu. </a:t>
            </a:r>
          </a:p>
        </p:txBody>
      </p:sp>
    </p:spTree>
    <p:extLst>
      <p:ext uri="{BB962C8B-B14F-4D97-AF65-F5344CB8AC3E}">
        <p14:creationId xmlns:p14="http://schemas.microsoft.com/office/powerpoint/2010/main" val="24864250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5616624" cy="61926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456021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5940152" y="456021"/>
            <a:ext cx="3024336" cy="5781291"/>
          </a:xfrm>
          <a:prstGeom prst="leftArrowCallou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Kopule baziliky má průměr </a:t>
            </a:r>
            <a:r>
              <a:rPr lang="cs-CZ" sz="36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 </a:t>
            </a: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 </a:t>
            </a:r>
          </a:p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6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vnitřní výšku 123,4 m</a:t>
            </a: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26579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2135"/>
            <a:ext cx="7920880" cy="56133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chemeClr val="tx2">
                <a:lumMod val="60000"/>
                <a:lumOff val="40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pisek se šipkou nahoru 3"/>
          <p:cNvSpPr/>
          <p:nvPr/>
        </p:nvSpPr>
        <p:spPr>
          <a:xfrm>
            <a:off x="899592" y="5630857"/>
            <a:ext cx="7776864" cy="720080"/>
          </a:xfrm>
          <a:prstGeom prst="upArrow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BAZILIKA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SVATÉHO PETRA    -   INTERIÉR</a:t>
            </a:r>
          </a:p>
        </p:txBody>
      </p:sp>
    </p:spTree>
    <p:extLst>
      <p:ext uri="{BB962C8B-B14F-4D97-AF65-F5344CB8AC3E}">
        <p14:creationId xmlns:p14="http://schemas.microsoft.com/office/powerpoint/2010/main" val="263471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827584" y="216141"/>
            <a:ext cx="3563938" cy="887412"/>
          </a:xfrm>
        </p:spPr>
        <p:txBody>
          <a:bodyPr>
            <a:noAutofit/>
          </a:bodyPr>
          <a:lstStyle/>
          <a:p>
            <a:r>
              <a:rPr lang="cs-CZ" sz="28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Papežská </a:t>
            </a:r>
            <a:r>
              <a:rPr lang="cs-CZ" sz="2800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švýcarská </a:t>
            </a:r>
            <a:r>
              <a:rPr lang="cs-CZ" sz="28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8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garda:</a:t>
            </a:r>
            <a:endParaRPr lang="cs-CZ" sz="2800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lumMod val="50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4294967295"/>
          </p:nvPr>
        </p:nvSpPr>
        <p:spPr>
          <a:xfrm>
            <a:off x="755576" y="1340768"/>
            <a:ext cx="3708400" cy="5616575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astává funkci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vatikánské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armády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dirty="0">
                <a:latin typeface="Times New Roman" pitchFamily="18" charset="0"/>
                <a:cs typeface="Times New Roman" pitchFamily="18" charset="0"/>
              </a:rPr>
              <a:t>oficiálně vznikla roku 1506 a jako jediná funguje </a:t>
            </a:r>
            <a:r>
              <a:rPr lang="pl-PL" sz="2400" dirty="0" smtClean="0">
                <a:latin typeface="Times New Roman" pitchFamily="18" charset="0"/>
                <a:cs typeface="Times New Roman" pitchFamily="18" charset="0"/>
              </a:rPr>
              <a:t>dodnes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 nejmenší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nejstarší, nejbarevnější a nejfotografovanější oficiální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armádou na světě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funguje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zejména jako reprezentativní hradní stráž a ochranka papeže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jedním ze symbolů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Vatikánu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Documents and Settings\PC2\Local Settings\Temporary Internet Files\Content.IE5\4HYJS9YN\MC9004155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080706"/>
            <a:ext cx="3397587" cy="577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PC2\Local Settings\Temporary Internet Files\Content.IE5\8D6RG5IZ\MC9004157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685" y="31121"/>
            <a:ext cx="3528392" cy="175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37983" y="96688"/>
            <a:ext cx="1944216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BENEDIKT XVI.</a:t>
            </a:r>
            <a:endParaRPr lang="cs-CZ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/>
          <p:cNvSpPr/>
          <p:nvPr/>
        </p:nvSpPr>
        <p:spPr>
          <a:xfrm rot="2083303">
            <a:off x="4403793" y="2005965"/>
            <a:ext cx="2664296" cy="24231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1866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0"/>
            <a:ext cx="7344816" cy="836712"/>
          </a:xfrm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Zahrady  Vatikánu</a:t>
            </a:r>
            <a:endParaRPr lang="cs-CZ" sz="4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37" y="897850"/>
            <a:ext cx="8190511" cy="54726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rgbClr val="66FF33"/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1722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13983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4000" b="1" u="sng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b="1" u="sng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4000" b="1" u="sng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Další   </a:t>
            </a:r>
            <a:r>
              <a:rPr lang="cs-CZ" sz="4000" b="1" u="sng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+mn-ea"/>
                <a:cs typeface="Times New Roman" pitchFamily="18" charset="0"/>
              </a:rPr>
              <a:t>zajímavosti</a:t>
            </a:r>
            <a:br>
              <a:rPr lang="cs-CZ" sz="4000" b="1" u="sng" dirty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908720"/>
            <a:ext cx="4388296" cy="5472608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Datum vzniku: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1871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Rozloha: 0,44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km²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Státní zřízení: církevní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stát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Forma vlády: absolutistická teokratická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monarchie</a:t>
            </a:r>
          </a:p>
          <a:p>
            <a:r>
              <a:rPr lang="pt-BR" sz="3200" dirty="0">
                <a:latin typeface="Times New Roman" pitchFamily="18" charset="0"/>
                <a:cs typeface="Times New Roman" pitchFamily="18" charset="0"/>
              </a:rPr>
              <a:t>Hlava státu (2006): BENEDIKT </a:t>
            </a:r>
            <a:r>
              <a:rPr lang="pt-BR" sz="3200" dirty="0" smtClean="0">
                <a:latin typeface="Times New Roman" pitchFamily="18" charset="0"/>
                <a:cs typeface="Times New Roman" pitchFamily="18" charset="0"/>
              </a:rPr>
              <a:t>XVI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388296" cy="5472608"/>
          </a:xfrm>
        </p:spPr>
        <p:txBody>
          <a:bodyPr>
            <a:norm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Počet obyvatel (2006):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932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Národnostní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složení: Italové,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Švýcaři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Úřední jazyky: italština,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latina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Klima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: mírný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pás</a:t>
            </a:r>
          </a:p>
          <a:p>
            <a:r>
              <a:rPr lang="pl-PL" sz="3200" dirty="0">
                <a:latin typeface="Times New Roman" pitchFamily="18" charset="0"/>
                <a:cs typeface="Times New Roman" pitchFamily="18" charset="0"/>
              </a:rPr>
              <a:t>Doprava: 862 m železnice, 0 km </a:t>
            </a:r>
            <a:r>
              <a:rPr lang="pl-PL" sz="3200" dirty="0" smtClean="0">
                <a:latin typeface="Times New Roman" pitchFamily="18" charset="0"/>
                <a:cs typeface="Times New Roman" pitchFamily="18" charset="0"/>
              </a:rPr>
              <a:t>silnice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Měna: euro (EUR)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843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07504" y="620688"/>
            <a:ext cx="8784976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sz="1200" i="1" dirty="0" err="1" smtClean="0">
                <a:solidFill>
                  <a:prstClr val="black"/>
                </a:solidFill>
                <a:hlinkClick r:id="rId2" tooltip="User:David Liuzzo"/>
              </a:rPr>
              <a:t>LIUZZO</a:t>
            </a:r>
            <a:r>
              <a:rPr lang="cs-CZ" sz="1200" i="1" dirty="0" err="1" smtClean="0">
                <a:solidFill>
                  <a:prstClr val="black"/>
                </a:solidFill>
              </a:rPr>
              <a:t>,</a:t>
            </a:r>
            <a:r>
              <a:rPr lang="cs-CZ" sz="1200" i="1" dirty="0" err="1" smtClean="0">
                <a:hlinkClick r:id="rId2" tooltip="User:David Liuzzo"/>
              </a:rPr>
              <a:t>David</a:t>
            </a:r>
            <a:r>
              <a:rPr lang="cs-CZ" sz="1200" i="1" dirty="0" smtClean="0">
                <a:hlinkClick r:id="rId2" tooltip="User:David Liuzzo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200" dirty="0" err="1"/>
              <a:t>Europe</a:t>
            </a:r>
            <a:r>
              <a:rPr lang="cs-CZ" sz="1200" dirty="0"/>
              <a:t> </a:t>
            </a:r>
            <a:r>
              <a:rPr lang="cs-CZ" sz="1200" dirty="0" err="1"/>
              <a:t>location</a:t>
            </a:r>
            <a:r>
              <a:rPr lang="cs-CZ" sz="1200" dirty="0"/>
              <a:t> </a:t>
            </a:r>
            <a:r>
              <a:rPr lang="cs-CZ" sz="1200" dirty="0" smtClean="0"/>
              <a:t>VAT.png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[cit. 2012-03-13]. Dostupné na www: http://commons.wikimedia.org/wiki/File:Europe_location_VAT.png?uselang=cs</a:t>
            </a:r>
            <a:endParaRPr lang="cs-CZ" sz="1200" i="1" dirty="0" smtClean="0"/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FLANKER.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Emblem 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of the Papacy </a:t>
            </a:r>
            <a:r>
              <a:rPr lang="en-US" sz="1200" dirty="0" err="1" smtClean="0">
                <a:latin typeface="Times New Roman" pitchFamily="18" charset="0"/>
                <a:cs typeface="Times New Roman" pitchFamily="18" charset="0"/>
              </a:rPr>
              <a:t>SE.svg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2012-03-13]. Dostupné jako volné dílo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commons.wikimedia.org/wiki/File:Emblem_of_the_Papacy_SE.svg?uselang=cs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VATIKÁN (text)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2012-03-13].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Wikipedie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otevřená encyklopedie. Dostupné pod licencí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Creative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Commons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Uveďte autora – Zachovejte licenci 3.0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na WWW: </a:t>
            </a:r>
            <a:r>
              <a:rPr lang="en-US" sz="12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en-US" sz="1200" b="1" dirty="0"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en-US" sz="12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cs.wikipedia.org/wiki/Vatik%C3%A1n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 smtClean="0">
                <a:latin typeface="Times New Roman" pitchFamily="18" charset="0"/>
                <a:cs typeface="Times New Roman" pitchFamily="18" charset="0"/>
              </a:rPr>
              <a:t>P.ledr</a:t>
            </a:r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Pohled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řím.JPG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[cit. 2012-03-13]. Dostupné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 volné dílo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6"/>
              </a:rPr>
              <a:t>://commons.wikimedia.org/wiki/File:Pohled_na_%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C5%99%C3%ADm.JPG?uselang=cs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CITYPEEK.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Vatican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obelisk.jpg.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2012-03-13]. Dostupné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pod licencí </a:t>
            </a:r>
            <a:r>
              <a:rPr lang="en-US" sz="1200" dirty="0">
                <a:hlinkClick r:id="rId7" tooltip="w:cs:Creative Commons"/>
              </a:rPr>
              <a:t>Creative Commons</a:t>
            </a:r>
            <a:r>
              <a:rPr lang="en-US" sz="1200" dirty="0"/>
              <a:t> </a:t>
            </a:r>
            <a:r>
              <a:rPr lang="en-US" sz="1200" dirty="0" err="1">
                <a:hlinkClick r:id="rId4"/>
              </a:rPr>
              <a:t>Uveďte</a:t>
            </a:r>
            <a:r>
              <a:rPr lang="en-US" sz="1200" dirty="0">
                <a:hlinkClick r:id="rId4"/>
              </a:rPr>
              <a:t> </a:t>
            </a:r>
            <a:r>
              <a:rPr lang="en-US" sz="1200" dirty="0" err="1">
                <a:hlinkClick r:id="rId4"/>
              </a:rPr>
              <a:t>autora-Zachovejte</a:t>
            </a:r>
            <a:r>
              <a:rPr lang="en-US" sz="1200" dirty="0">
                <a:hlinkClick r:id="rId4"/>
              </a:rPr>
              <a:t> </a:t>
            </a:r>
            <a:r>
              <a:rPr lang="en-US" sz="1200" dirty="0" err="1">
                <a:hlinkClick r:id="rId4"/>
              </a:rPr>
              <a:t>licenci</a:t>
            </a:r>
            <a:r>
              <a:rPr lang="en-US" sz="1200" dirty="0">
                <a:hlinkClick r:id="rId4"/>
              </a:rPr>
              <a:t> 3.0 </a:t>
            </a:r>
            <a:r>
              <a:rPr lang="en-US" sz="1200" dirty="0" err="1">
                <a:hlinkClick r:id="rId4"/>
              </a:rPr>
              <a:t>Unported</a:t>
            </a:r>
            <a:r>
              <a:rPr lang="en-US" sz="1200" dirty="0">
                <a:hlinkClick r:id="rId4"/>
              </a:rPr>
              <a:t> </a:t>
            </a:r>
            <a:r>
              <a:rPr lang="cs-CZ" sz="1200" dirty="0" smtClean="0"/>
              <a:t> 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http://commons.wikimedia.org/wiki/File:Vatican_obelisk.jpg?uselang=cs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Rnt20.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St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peters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vat distance.jpg.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[cit. 2012-03-13].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Dostupné jako volné dílo na  www: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http://commons.wikimedia.org/wiki/File:St_peters_vat_distance.jpg?uselang=cs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 tooltip="User:Myrabella"/>
              </a:rPr>
              <a:t>MYRABELLA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Basilique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Saint-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Pierre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Vatican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dome.jpg.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2012-03-13]. Dostupné pod licencí </a:t>
            </a:r>
            <a:r>
              <a:rPr lang="en-US" sz="1200" dirty="0">
                <a:hlinkClick r:id="rId7" tooltip="w:cs:Creative Commons"/>
              </a:rPr>
              <a:t>Creative Commons</a:t>
            </a:r>
            <a:r>
              <a:rPr lang="en-US" sz="1200" dirty="0"/>
              <a:t> </a:t>
            </a:r>
            <a:r>
              <a:rPr lang="en-US" sz="1200" dirty="0" err="1">
                <a:hlinkClick r:id="rId4"/>
              </a:rPr>
              <a:t>Uveďte</a:t>
            </a:r>
            <a:r>
              <a:rPr lang="en-US" sz="1200" dirty="0">
                <a:hlinkClick r:id="rId4"/>
              </a:rPr>
              <a:t> </a:t>
            </a:r>
            <a:r>
              <a:rPr lang="en-US" sz="1200" dirty="0" err="1">
                <a:hlinkClick r:id="rId4"/>
              </a:rPr>
              <a:t>autora-Zachovejte</a:t>
            </a:r>
            <a:r>
              <a:rPr lang="en-US" sz="1200" dirty="0">
                <a:hlinkClick r:id="rId4"/>
              </a:rPr>
              <a:t> </a:t>
            </a:r>
            <a:r>
              <a:rPr lang="en-US" sz="1200" dirty="0" err="1">
                <a:hlinkClick r:id="rId4"/>
              </a:rPr>
              <a:t>licenci</a:t>
            </a:r>
            <a:r>
              <a:rPr lang="en-US" sz="1200" dirty="0">
                <a:hlinkClick r:id="rId4"/>
              </a:rPr>
              <a:t> 3.0 </a:t>
            </a:r>
            <a:r>
              <a:rPr lang="en-US" sz="1200" dirty="0" err="1">
                <a:hlinkClick r:id="rId4"/>
              </a:rPr>
              <a:t>Unported</a:t>
            </a:r>
            <a:r>
              <a:rPr lang="en-US" sz="1200" dirty="0">
                <a:hlinkClick r:id="rId4"/>
              </a:rPr>
              <a:t> </a:t>
            </a:r>
            <a:r>
              <a:rPr lang="cs-CZ" sz="1200" dirty="0" smtClean="0"/>
              <a:t> 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commons.wikimedia.org/wiki/File:Basilique_Saint-Pierre_Vatican_dome.jpg?uselang=cs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 tooltip="fr:User:Jean-Christophe BENOIST"/>
              </a:rPr>
              <a:t>Jean-Christophe BENOIST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Vatican-StPierre-Interieur.jpg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2012-03-13]. Dostupné pod licencí </a:t>
            </a:r>
            <a:r>
              <a:rPr lang="en-US" sz="1200" dirty="0">
                <a:solidFill>
                  <a:prstClr val="black"/>
                </a:solidFill>
                <a:hlinkClick r:id="rId7" tooltip="w:cs:Creative Commons"/>
              </a:rPr>
              <a:t>Creative Commons</a:t>
            </a:r>
            <a:r>
              <a:rPr lang="en-US" sz="1200" dirty="0">
                <a:solidFill>
                  <a:prstClr val="black"/>
                </a:solidFill>
              </a:rPr>
              <a:t> </a:t>
            </a:r>
            <a:r>
              <a:rPr lang="en-US" sz="1200" dirty="0" err="1">
                <a:solidFill>
                  <a:prstClr val="black"/>
                </a:solidFill>
                <a:hlinkClick r:id="rId4"/>
              </a:rPr>
              <a:t>Uveďte</a:t>
            </a:r>
            <a:r>
              <a:rPr lang="en-US" sz="1200" dirty="0">
                <a:solidFill>
                  <a:prstClr val="black"/>
                </a:solidFill>
                <a:hlinkClick r:id="rId4"/>
              </a:rPr>
              <a:t> </a:t>
            </a:r>
            <a:r>
              <a:rPr lang="en-US" sz="1200" dirty="0" err="1">
                <a:solidFill>
                  <a:prstClr val="black"/>
                </a:solidFill>
                <a:hlinkClick r:id="rId4"/>
              </a:rPr>
              <a:t>autora-Zachovejte</a:t>
            </a:r>
            <a:r>
              <a:rPr lang="en-US" sz="1200" dirty="0">
                <a:solidFill>
                  <a:prstClr val="black"/>
                </a:solidFill>
                <a:hlinkClick r:id="rId4"/>
              </a:rPr>
              <a:t> </a:t>
            </a:r>
            <a:r>
              <a:rPr lang="en-US" sz="1200" dirty="0" err="1">
                <a:solidFill>
                  <a:prstClr val="black"/>
                </a:solidFill>
                <a:hlinkClick r:id="rId4"/>
              </a:rPr>
              <a:t>licenci</a:t>
            </a:r>
            <a:r>
              <a:rPr lang="en-US" sz="1200" dirty="0">
                <a:solidFill>
                  <a:prstClr val="black"/>
                </a:solidFill>
                <a:hlinkClick r:id="rId4"/>
              </a:rPr>
              <a:t> 3.0 </a:t>
            </a:r>
            <a:r>
              <a:rPr lang="en-US" sz="1200" dirty="0" err="1">
                <a:solidFill>
                  <a:prstClr val="black"/>
                </a:solidFill>
                <a:hlinkClick r:id="rId4"/>
              </a:rPr>
              <a:t>Unported</a:t>
            </a:r>
            <a:r>
              <a:rPr lang="en-US" sz="1200" dirty="0">
                <a:solidFill>
                  <a:prstClr val="black"/>
                </a:solidFill>
                <a:hlinkClick r:id="rId4"/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 na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www: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  <a:hlinkClick r:id="rId11"/>
              </a:rPr>
              <a:t>commons.wikimedia.org/wiki/File:Vatican-StPierre-Interieur.jpg?uselang=cs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Švýcarská garda (text)-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2012-03-13]. Wikipedie otevřená encyklopedie. Dostupné pod licencí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Creative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Commons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Uveďte autora – Zachovejte licenci 3.0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na WWW: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  <a:hlinkClick r:id="rId12"/>
              </a:rPr>
              <a:t>://cs.wikipedia.org/wiki/%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  <a:hlinkClick r:id="rId12"/>
              </a:rPr>
              <a:t>C5%A0v%C3%BDcarsk%C3%A1_garda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err="1" smtClean="0">
                <a:hlinkClick r:id="rId13" tooltip="User:Gugganij"/>
              </a:rPr>
              <a:t>Gugganij</a:t>
            </a:r>
            <a:r>
              <a:rPr lang="cs-CZ" sz="1200" dirty="0" smtClean="0"/>
              <a:t>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Vatikanische-Gaerten.jpg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2012-03-13]. Dostupné pod licencí </a:t>
            </a:r>
            <a:r>
              <a:rPr lang="cs-CZ" sz="1200" dirty="0" err="1">
                <a:hlinkClick r:id="rId7" tooltip="w:cs:Creative Commons"/>
              </a:rPr>
              <a:t>Creative</a:t>
            </a:r>
            <a:r>
              <a:rPr lang="cs-CZ" sz="1200" dirty="0">
                <a:hlinkClick r:id="rId7" tooltip="w:cs:Creative Commons"/>
              </a:rPr>
              <a:t> </a:t>
            </a:r>
            <a:r>
              <a:rPr lang="cs-CZ" sz="1200" dirty="0" err="1">
                <a:hlinkClick r:id="rId7" tooltip="w:cs:Creative Commons"/>
              </a:rPr>
              <a:t>Commons</a:t>
            </a:r>
            <a:r>
              <a:rPr lang="cs-CZ" sz="1200" dirty="0"/>
              <a:t> </a:t>
            </a:r>
            <a:r>
              <a:rPr lang="cs-CZ" sz="1200" dirty="0">
                <a:hlinkClick r:id="rId14"/>
              </a:rPr>
              <a:t>Uveďte autora-Zachovejte licenci 2.0 </a:t>
            </a:r>
            <a:r>
              <a:rPr lang="cs-CZ" sz="1200" dirty="0" smtClean="0">
                <a:hlinkClick r:id="rId14"/>
              </a:rPr>
              <a:t>Německo</a:t>
            </a:r>
            <a:r>
              <a:rPr lang="cs-CZ" sz="1200" dirty="0" smtClean="0"/>
              <a:t>  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www: http://commons.wikimedia.org/wiki/File:Vatikanische-Gaerten.jpg?uselang=cs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Další zajímavosti (text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2011-03-15]. Zeměpis.eu. Dostupné z WWW: &lt;http://www.zemepis.eu/vatikan.p104.html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Bazilika svatého Petra (text)-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[cit. 2012-03-13]. Wikipedie otevřená encyklopedie. Dostupné pod licencí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Creative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Commons</a:t>
            </a:r>
            <a:r>
              <a:rPr lang="cs-CZ" sz="1200" dirty="0">
                <a:solidFill>
                  <a:prstClr val="white"/>
                </a:solidFill>
                <a:hlinkClick r:id="rId4"/>
              </a:rPr>
              <a:t> Uveďte autora – Zachovejte licenci 3.0 </a:t>
            </a:r>
            <a:r>
              <a:rPr lang="cs-CZ" sz="1200" dirty="0" err="1">
                <a:solidFill>
                  <a:prstClr val="white"/>
                </a:solidFill>
                <a:hlinkClick r:id="rId4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15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5"/>
              </a:rPr>
              <a:t>cs.wikipedia.org/wiki/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Bazilika_svatého_Petra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BAZILIKA SVATÉHO PETRA,ŠVÝCARSKÁ GARDA,PAPEŽ,VLAJKA– www.office.microsoft.com.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US" sz="1400" b="1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0"/>
            <a:ext cx="1141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7133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2390</TotalTime>
  <Words>582</Words>
  <Application>Microsoft Office PowerPoint</Application>
  <PresentationFormat>Předvádění na obrazovce (4:3)</PresentationFormat>
  <Paragraphs>82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VATIKÁN VY_32_INOVACE_08</vt:lpstr>
      <vt:lpstr>Prezentace aplikace PowerPoint</vt:lpstr>
      <vt:lpstr>Prezentace aplikace PowerPoint</vt:lpstr>
      <vt:lpstr>Prezentace aplikace PowerPoint</vt:lpstr>
      <vt:lpstr> Vatikán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Papežská švýcarská  garda:</vt:lpstr>
      <vt:lpstr>Zahrady  Vatikánu</vt:lpstr>
      <vt:lpstr> Další   zajímavosti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184</cp:revision>
  <dcterms:created xsi:type="dcterms:W3CDTF">2011-02-24T13:32:51Z</dcterms:created>
  <dcterms:modified xsi:type="dcterms:W3CDTF">2012-09-19T07:08:04Z</dcterms:modified>
</cp:coreProperties>
</file>