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1D0DA-9507-4582-9DA0-67736A3A63E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12F5B68-E5C1-493F-8231-BB628CC71C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1D0DA-9507-4582-9DA0-67736A3A63E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12F5B68-E5C1-493F-8231-BB628CC71C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1D0DA-9507-4582-9DA0-67736A3A63E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F5B68-E5C1-493F-8231-BB628CC71C3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1D0DA-9507-4582-9DA0-67736A3A63E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F5B68-E5C1-493F-8231-BB628CC71C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1D0DA-9507-4582-9DA0-67736A3A63E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12F5B68-E5C1-493F-8231-BB628CC71C3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1D0DA-9507-4582-9DA0-67736A3A63E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F5B68-E5C1-493F-8231-BB628CC71C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1D0DA-9507-4582-9DA0-67736A3A63E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F5B68-E5C1-493F-8231-BB628CC71C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1D0DA-9507-4582-9DA0-67736A3A63E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F5B68-E5C1-493F-8231-BB628CC71C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1D0DA-9507-4582-9DA0-67736A3A63E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F5B68-E5C1-493F-8231-BB628CC71C3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1D0DA-9507-4582-9DA0-67736A3A63E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F5B68-E5C1-493F-8231-BB628CC71C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1D0DA-9507-4582-9DA0-67736A3A63E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F5B68-E5C1-493F-8231-BB628CC71C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A31D0DA-9507-4582-9DA0-67736A3A63E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12F5B68-E5C1-493F-8231-BB628CC71C3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egypt.tripzone.cz/fotogalerie/hieroglyfy-v-medinit-habu-4065" TargetMode="External"/><Relationship Id="rId3" Type="http://schemas.openxmlformats.org/officeDocument/2006/relationships/hyperlink" Target="http://cs.wikipedia.org/wiki/Soubor:Karnak_Amon_01.jpeg" TargetMode="External"/><Relationship Id="rId7" Type="http://schemas.openxmlformats.org/officeDocument/2006/relationships/hyperlink" Target="http://cs.wikipedia.org/wiki/Soubor:Six_sphinxes_Serapeum_at_Saqqara_Louvre.JPG" TargetMode="External"/><Relationship Id="rId2" Type="http://schemas.openxmlformats.org/officeDocument/2006/relationships/hyperlink" Target="http://cs.wikipedia.org/wiki/Soubor:Ancient_Egypt_map-en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3/3f/Luxor_Temple_Sitting_Colossus.jpg" TargetMode="External"/><Relationship Id="rId5" Type="http://schemas.openxmlformats.org/officeDocument/2006/relationships/hyperlink" Target="http://cs.wikipedia.org/wiki/Soubor:Valley_of_the_Kings_(Luxor,_Egypt).jpg" TargetMode="External"/><Relationship Id="rId4" Type="http://schemas.openxmlformats.org/officeDocument/2006/relationships/hyperlink" Target="http://cs.wikipedia.org/wiki/Soubor:All_Gizah_Pyramids.jpg" TargetMode="External"/><Relationship Id="rId9" Type="http://schemas.openxmlformats.org/officeDocument/2006/relationships/hyperlink" Target="http://upload.wikimedia.org/wikipedia/commons/2/25/Egypt_Hieroglyphe4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+mn-lt"/>
              </a:rPr>
              <a:t/>
            </a:r>
            <a:br>
              <a:rPr lang="cs-CZ" dirty="0" smtClean="0">
                <a:latin typeface="+mn-lt"/>
              </a:rPr>
            </a:br>
            <a:endParaRPr lang="cs-CZ" dirty="0"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988840"/>
            <a:ext cx="8458200" cy="9144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+mj-lt"/>
              </a:rPr>
              <a:t>STAROVĚKÉ STÁTY - EGYPT</a:t>
            </a:r>
            <a:endParaRPr lang="cs-CZ" sz="3600" dirty="0">
              <a:latin typeface="+mj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2996952"/>
            <a:ext cx="813690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ZŠ Karla Klíče v Hostinném</a:t>
            </a:r>
          </a:p>
          <a:p>
            <a:r>
              <a:rPr lang="cs-CZ" dirty="0"/>
              <a:t>Autor: Alena </a:t>
            </a:r>
            <a:r>
              <a:rPr lang="cs-CZ" dirty="0" err="1"/>
              <a:t>Pavolková</a:t>
            </a:r>
            <a:endParaRPr lang="cs-CZ" dirty="0"/>
          </a:p>
          <a:p>
            <a:r>
              <a:rPr lang="cs-CZ" dirty="0"/>
              <a:t>Název</a:t>
            </a:r>
            <a:r>
              <a:rPr lang="cs-CZ"/>
              <a:t>:  </a:t>
            </a:r>
            <a:r>
              <a:rPr lang="cs-CZ" smtClean="0"/>
              <a:t>VY_32_INOVACE_08_B_4_ </a:t>
            </a:r>
            <a:r>
              <a:rPr lang="cs-CZ" dirty="0" smtClean="0"/>
              <a:t>STAROVĚKÉ STÁTY – EGYPT</a:t>
            </a:r>
          </a:p>
          <a:p>
            <a:r>
              <a:rPr lang="cs-CZ" dirty="0" smtClean="0"/>
              <a:t>Téma: Dějiny výtvarného umění</a:t>
            </a:r>
            <a:endParaRPr lang="cs-CZ" dirty="0"/>
          </a:p>
          <a:p>
            <a:r>
              <a:rPr lang="cs-CZ" dirty="0"/>
              <a:t>Číslo projektu</a:t>
            </a:r>
            <a:r>
              <a:rPr lang="cs-CZ" dirty="0" smtClean="0"/>
              <a:t>: CZ.1.07/1.4.00/21.21.2131</a:t>
            </a:r>
            <a:endParaRPr lang="cs-CZ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92096" y="4581128"/>
            <a:ext cx="7473984" cy="1422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048155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Starověký </a:t>
            </a:r>
            <a:r>
              <a:rPr lang="cs-CZ" dirty="0" err="1" smtClean="0"/>
              <a:t>egypt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200" dirty="0" smtClean="0"/>
              <a:t>Na území povodí Nilu</a:t>
            </a:r>
          </a:p>
          <a:p>
            <a:pPr marL="0" indent="0">
              <a:buNone/>
            </a:pPr>
            <a:endParaRPr lang="cs-CZ" sz="2200" dirty="0" smtClean="0"/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Úrodná půda ze záplav</a:t>
            </a:r>
          </a:p>
          <a:p>
            <a:pPr marL="0" indent="0">
              <a:buNone/>
            </a:pPr>
            <a:endParaRPr lang="cs-CZ" sz="2200" dirty="0" smtClean="0"/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Nejprve nejednotné území, později sjednoceno v celistvý stát</a:t>
            </a:r>
            <a:endParaRPr lang="cs-CZ" sz="22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404664"/>
            <a:ext cx="4320481" cy="5919936"/>
          </a:xfrm>
        </p:spPr>
      </p:pic>
    </p:spTree>
    <p:extLst>
      <p:ext uri="{BB962C8B-B14F-4D97-AF65-F5344CB8AC3E}">
        <p14:creationId xmlns:p14="http://schemas.microsoft.com/office/powerpoint/2010/main" val="1673283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Výtvarné 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196752"/>
            <a:ext cx="4191000" cy="54726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u="sng" dirty="0" smtClean="0"/>
              <a:t>Architektura</a:t>
            </a:r>
          </a:p>
          <a:p>
            <a:pPr>
              <a:buFont typeface="Wingdings" pitchFamily="2" charset="2"/>
              <a:buChar char="§"/>
            </a:pPr>
            <a:r>
              <a:rPr lang="cs-CZ" sz="2000" b="1" dirty="0"/>
              <a:t>S</a:t>
            </a:r>
            <a:r>
              <a:rPr lang="cs-CZ" sz="2000" b="1" dirty="0" smtClean="0"/>
              <a:t>ítě kanálů</a:t>
            </a:r>
          </a:p>
          <a:p>
            <a:pPr marL="0" indent="0">
              <a:buNone/>
            </a:pPr>
            <a:endParaRPr lang="cs-CZ" sz="2000" b="1" dirty="0" smtClean="0"/>
          </a:p>
          <a:p>
            <a:pPr>
              <a:buFont typeface="Wingdings" pitchFamily="2" charset="2"/>
              <a:buChar char="§"/>
            </a:pPr>
            <a:r>
              <a:rPr lang="cs-CZ" sz="2000" b="1" dirty="0" smtClean="0"/>
              <a:t>Domy – </a:t>
            </a:r>
            <a:r>
              <a:rPr lang="cs-CZ" sz="2000" dirty="0" smtClean="0"/>
              <a:t>obydlí prostého lidu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- </a:t>
            </a:r>
            <a:r>
              <a:rPr lang="cs-CZ" sz="2000" dirty="0" smtClean="0"/>
              <a:t>obyčejné, strohé vybavení</a:t>
            </a:r>
          </a:p>
          <a:p>
            <a:pPr marL="0" indent="0">
              <a:buNone/>
            </a:pPr>
            <a:endParaRPr lang="cs-CZ" sz="2000" b="1" dirty="0" smtClean="0"/>
          </a:p>
          <a:p>
            <a:pPr>
              <a:buFont typeface="Wingdings" pitchFamily="2" charset="2"/>
              <a:buChar char="§"/>
            </a:pPr>
            <a:r>
              <a:rPr lang="cs-CZ" sz="2000" b="1" dirty="0" smtClean="0"/>
              <a:t>Paláce – </a:t>
            </a:r>
            <a:r>
              <a:rPr lang="cs-CZ" sz="2000" dirty="0" smtClean="0"/>
              <a:t>obydlí králů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 - </a:t>
            </a:r>
            <a:r>
              <a:rPr lang="cs-CZ" sz="2000" dirty="0" smtClean="0"/>
              <a:t>slavnostní sály, královské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pokoje, chodby, zahrady a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bazény</a:t>
            </a:r>
          </a:p>
          <a:p>
            <a:pPr marL="0" indent="0">
              <a:buNone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b="1" dirty="0" smtClean="0"/>
              <a:t>Chrámy – </a:t>
            </a:r>
            <a:r>
              <a:rPr lang="cs-CZ" sz="2000" dirty="0" smtClean="0"/>
              <a:t>monumentální stavby zasvěcené bohům</a:t>
            </a:r>
          </a:p>
          <a:p>
            <a:pPr marL="0" indent="0">
              <a:buNone/>
            </a:pPr>
            <a:r>
              <a:rPr lang="cs-CZ" sz="2000" dirty="0" smtClean="0"/>
              <a:t>    - nejznámější – v </a:t>
            </a:r>
            <a:r>
              <a:rPr lang="cs-CZ" sz="2000" dirty="0" err="1" smtClean="0"/>
              <a:t>Karnaku</a:t>
            </a:r>
            <a:r>
              <a:rPr lang="cs-CZ" sz="2000" dirty="0" smtClean="0"/>
              <a:t>,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Luxoru</a:t>
            </a:r>
            <a:endParaRPr lang="cs-CZ" sz="20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484784"/>
            <a:ext cx="4995664" cy="3343581"/>
          </a:xfrm>
        </p:spPr>
      </p:pic>
      <p:sp>
        <p:nvSpPr>
          <p:cNvPr id="6" name="TextovéPole 5"/>
          <p:cNvSpPr txBox="1"/>
          <p:nvPr/>
        </p:nvSpPr>
        <p:spPr>
          <a:xfrm rot="1429318">
            <a:off x="6605093" y="5546713"/>
            <a:ext cx="1868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Chrám v </a:t>
            </a:r>
            <a:r>
              <a:rPr lang="cs-CZ" dirty="0" err="1" smtClean="0">
                <a:solidFill>
                  <a:srgbClr val="FF0000"/>
                </a:solidFill>
              </a:rPr>
              <a:t>Karnaku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2503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476672"/>
            <a:ext cx="4191000" cy="63813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600" b="1" dirty="0" smtClean="0"/>
              <a:t>- </a:t>
            </a:r>
            <a:r>
              <a:rPr lang="cs-CZ" sz="2200" b="1" dirty="0" smtClean="0"/>
              <a:t>Stavby spjaté s úctou k mrtvým:</a:t>
            </a:r>
          </a:p>
          <a:p>
            <a:pPr>
              <a:buFont typeface="Wingdings" pitchFamily="2" charset="2"/>
              <a:buChar char="§"/>
            </a:pPr>
            <a:r>
              <a:rPr lang="cs-CZ" sz="2200" b="1" dirty="0"/>
              <a:t>m</a:t>
            </a:r>
            <a:r>
              <a:rPr lang="cs-CZ" sz="2200" b="1" dirty="0" smtClean="0"/>
              <a:t>astaby</a:t>
            </a:r>
            <a:r>
              <a:rPr lang="cs-CZ" sz="2200" dirty="0" smtClean="0"/>
              <a:t> – nejstarší hrobky s podzemní pohřební komorou a sarkofágem (náhrobek)</a:t>
            </a:r>
          </a:p>
          <a:p>
            <a:pPr marL="0" indent="0">
              <a:buNone/>
            </a:pPr>
            <a:endParaRPr lang="cs-CZ" sz="2200" dirty="0" smtClean="0"/>
          </a:p>
          <a:p>
            <a:pPr>
              <a:buFont typeface="Wingdings" pitchFamily="2" charset="2"/>
              <a:buChar char="§"/>
            </a:pPr>
            <a:r>
              <a:rPr lang="cs-CZ" sz="2200" b="1" dirty="0" smtClean="0"/>
              <a:t>Pyramidy</a:t>
            </a:r>
            <a:r>
              <a:rPr lang="cs-CZ" sz="2200" dirty="0" smtClean="0"/>
              <a:t> – královské hrobky</a:t>
            </a:r>
          </a:p>
          <a:p>
            <a:pPr marL="0" indent="0">
              <a:buNone/>
            </a:pPr>
            <a:r>
              <a:rPr lang="cs-CZ" sz="2200" b="1" dirty="0"/>
              <a:t> </a:t>
            </a:r>
            <a:r>
              <a:rPr lang="cs-CZ" sz="2200" b="1" dirty="0" smtClean="0"/>
              <a:t>    </a:t>
            </a:r>
            <a:r>
              <a:rPr lang="cs-CZ" sz="2200" dirty="0" smtClean="0"/>
              <a:t>- nejznámější pyramidy</a:t>
            </a:r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      v Gíze</a:t>
            </a:r>
          </a:p>
          <a:p>
            <a:pPr marL="0" indent="0">
              <a:buNone/>
            </a:pPr>
            <a:endParaRPr lang="cs-CZ" sz="2200" dirty="0" smtClean="0"/>
          </a:p>
          <a:p>
            <a:pPr>
              <a:buFont typeface="Wingdings" pitchFamily="2" charset="2"/>
              <a:buChar char="§"/>
            </a:pPr>
            <a:r>
              <a:rPr lang="cs-CZ" sz="2200" b="1" dirty="0" smtClean="0"/>
              <a:t>Skalní hroby</a:t>
            </a:r>
            <a:r>
              <a:rPr lang="cs-CZ" sz="2200" dirty="0" smtClean="0"/>
              <a:t>  - tesané do skal</a:t>
            </a:r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    - bohatě zdobené malbami, </a:t>
            </a:r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      sochami, šperky, rakve</a:t>
            </a:r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      zdobené drahokamy </a:t>
            </a:r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    - nejznámější - Údolí králů</a:t>
            </a:r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     a královen u města </a:t>
            </a:r>
            <a:r>
              <a:rPr lang="cs-CZ" sz="2200" dirty="0" err="1" smtClean="0"/>
              <a:t>Vésetu</a:t>
            </a:r>
            <a:endParaRPr lang="cs-CZ" sz="2200" dirty="0" smtClean="0"/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6881" y="1052736"/>
            <a:ext cx="4707632" cy="2448272"/>
          </a:xfrm>
        </p:spPr>
      </p:pic>
      <p:sp>
        <p:nvSpPr>
          <p:cNvPr id="6" name="TextovéPole 5"/>
          <p:cNvSpPr txBox="1"/>
          <p:nvPr/>
        </p:nvSpPr>
        <p:spPr>
          <a:xfrm>
            <a:off x="7381097" y="3205810"/>
            <a:ext cx="17091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Pyramidy v Gíze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3789040"/>
            <a:ext cx="4056112" cy="252028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7508532" y="6309320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Údolí králů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5132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980728"/>
            <a:ext cx="4191000" cy="53438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b="1" u="sng" dirty="0" smtClean="0"/>
              <a:t>Sochařství</a:t>
            </a:r>
          </a:p>
          <a:p>
            <a:pPr marL="0" indent="0">
              <a:buNone/>
            </a:pPr>
            <a:endParaRPr lang="cs-CZ" sz="2200" b="1" u="sng" dirty="0" smtClean="0"/>
          </a:p>
          <a:p>
            <a:pPr>
              <a:buFont typeface="Wingdings" pitchFamily="2" charset="2"/>
              <a:buChar char="§"/>
            </a:pPr>
            <a:r>
              <a:rPr lang="cs-CZ" sz="2200" b="1" dirty="0" smtClean="0"/>
              <a:t>Sochy  faraonů</a:t>
            </a:r>
            <a:r>
              <a:rPr lang="cs-CZ" sz="2200" dirty="0" smtClean="0"/>
              <a:t>  v nadživotní velikosti</a:t>
            </a:r>
          </a:p>
          <a:p>
            <a:pPr marL="0" indent="0">
              <a:buNone/>
            </a:pPr>
            <a:r>
              <a:rPr lang="cs-CZ" sz="2200" b="1" dirty="0"/>
              <a:t> </a:t>
            </a:r>
            <a:r>
              <a:rPr lang="cs-CZ" sz="2200" b="1" dirty="0" smtClean="0"/>
              <a:t>    - </a:t>
            </a:r>
            <a:r>
              <a:rPr lang="cs-CZ" sz="2200" dirty="0" smtClean="0"/>
              <a:t>strnulý postoj</a:t>
            </a:r>
          </a:p>
          <a:p>
            <a:pPr>
              <a:buFont typeface="Wingdings" pitchFamily="2" charset="2"/>
              <a:buChar char="§"/>
            </a:pPr>
            <a:endParaRPr lang="cs-CZ" sz="2200" b="1" dirty="0"/>
          </a:p>
          <a:p>
            <a:pPr>
              <a:buFont typeface="Wingdings" pitchFamily="2" charset="2"/>
              <a:buChar char="§"/>
            </a:pPr>
            <a:r>
              <a:rPr lang="cs-CZ" sz="2200" b="1" dirty="0" smtClean="0"/>
              <a:t>Malé  sošky </a:t>
            </a:r>
            <a:r>
              <a:rPr lang="cs-CZ" sz="2200" dirty="0" smtClean="0"/>
              <a:t>zvířat a prostých lidí</a:t>
            </a:r>
          </a:p>
          <a:p>
            <a:pPr marL="0" indent="0">
              <a:buNone/>
            </a:pPr>
            <a:endParaRPr lang="cs-CZ" sz="2200" dirty="0"/>
          </a:p>
          <a:p>
            <a:pPr>
              <a:buFont typeface="Wingdings" pitchFamily="2" charset="2"/>
              <a:buChar char="§"/>
            </a:pPr>
            <a:r>
              <a:rPr lang="cs-CZ" sz="2200" b="1" dirty="0" smtClean="0"/>
              <a:t>Sfingy</a:t>
            </a:r>
            <a:r>
              <a:rPr lang="cs-CZ" sz="2200" dirty="0" smtClean="0"/>
              <a:t> – zobrazení panovníků, bohů</a:t>
            </a:r>
            <a:endParaRPr lang="cs-CZ" sz="2200" b="1" dirty="0" smtClean="0"/>
          </a:p>
          <a:p>
            <a:pPr>
              <a:buFont typeface="Wingdings" pitchFamily="2" charset="2"/>
              <a:buChar char="§"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4149080"/>
            <a:ext cx="4343400" cy="2524601"/>
          </a:xfrm>
        </p:spPr>
      </p:pic>
      <p:sp>
        <p:nvSpPr>
          <p:cNvPr id="6" name="TextovéPole 5"/>
          <p:cNvSpPr txBox="1"/>
          <p:nvPr/>
        </p:nvSpPr>
        <p:spPr>
          <a:xfrm rot="20145969">
            <a:off x="8069458" y="6268667"/>
            <a:ext cx="7743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Sfingy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58350" y="3612590"/>
            <a:ext cx="3498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Socha faraona </a:t>
            </a:r>
            <a:r>
              <a:rPr lang="cs-CZ" dirty="0" err="1" smtClean="0">
                <a:solidFill>
                  <a:srgbClr val="FF0000"/>
                </a:solidFill>
              </a:rPr>
              <a:t>Ramese</a:t>
            </a:r>
            <a:r>
              <a:rPr lang="cs-CZ" dirty="0" smtClean="0">
                <a:solidFill>
                  <a:srgbClr val="FF0000"/>
                </a:solidFill>
              </a:rPr>
              <a:t> v </a:t>
            </a:r>
            <a:r>
              <a:rPr lang="cs-CZ" dirty="0" err="1" smtClean="0">
                <a:solidFill>
                  <a:srgbClr val="FF0000"/>
                </a:solidFill>
              </a:rPr>
              <a:t>Karnaku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7212" y="182084"/>
            <a:ext cx="2579204" cy="3438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256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764704"/>
            <a:ext cx="4191000" cy="555989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u="sng" dirty="0" smtClean="0"/>
              <a:t>Malířství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Perspektiva</a:t>
            </a:r>
            <a:r>
              <a:rPr lang="cs-CZ" dirty="0" smtClean="0"/>
              <a:t> – zobrazení skutečností nad sebe (neexistuje pozadí a popředí) 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Postava krále </a:t>
            </a:r>
            <a:r>
              <a:rPr lang="cs-CZ" dirty="0" smtClean="0"/>
              <a:t>vždy velikostí převyšuje ostatní postavy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Nástěnné malby a reliéfy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-</a:t>
            </a:r>
            <a:r>
              <a:rPr lang="cs-CZ" dirty="0" smtClean="0"/>
              <a:t> na stěnách chrámů 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hrobek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Zobrazení lidské postavy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- </a:t>
            </a:r>
            <a:r>
              <a:rPr lang="cs-CZ" dirty="0" smtClean="0"/>
              <a:t>nohy, ruce z profilu, oči a tělo ze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předu</a:t>
            </a:r>
            <a:endParaRPr lang="cs-CZ" b="1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§"/>
            </a:pPr>
            <a:endParaRPr lang="cs-CZ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484784"/>
            <a:ext cx="4716016" cy="4248472"/>
          </a:xfrm>
        </p:spPr>
      </p:pic>
      <p:sp>
        <p:nvSpPr>
          <p:cNvPr id="6" name="TextovéPole 5"/>
          <p:cNvSpPr txBox="1"/>
          <p:nvPr/>
        </p:nvSpPr>
        <p:spPr>
          <a:xfrm>
            <a:off x="5868144" y="5949280"/>
            <a:ext cx="2690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Hieroglyfy v </a:t>
            </a:r>
            <a:r>
              <a:rPr lang="cs-CZ" dirty="0" err="1" smtClean="0">
                <a:solidFill>
                  <a:srgbClr val="FF0000"/>
                </a:solidFill>
              </a:rPr>
              <a:t>Medinit-habu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8880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200" b="1" u="sng" dirty="0" smtClean="0"/>
              <a:t>Písmo</a:t>
            </a:r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Psaní třtinovým perem na kámen, papyrusové svitky</a:t>
            </a:r>
          </a:p>
          <a:p>
            <a:pPr marL="0" indent="0">
              <a:buNone/>
            </a:pPr>
            <a:endParaRPr lang="cs-CZ" sz="2200" dirty="0" smtClean="0"/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Hieroglyfy – obrázkové písmo – nejdříve 1 obrázek = 1 slovo, později 1 obrázek = slabika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5733256"/>
            <a:ext cx="1812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Hieroglyfický text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988840"/>
            <a:ext cx="4275345" cy="3566549"/>
          </a:xfrm>
        </p:spPr>
      </p:pic>
    </p:spTree>
    <p:extLst>
      <p:ext uri="{BB962C8B-B14F-4D97-AF65-F5344CB8AC3E}">
        <p14:creationId xmlns:p14="http://schemas.microsoft.com/office/powerpoint/2010/main" val="3636994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Tato prezentace je určena k výkladu o Starověkém Egyptě pro vzdělávací obor Výtvarná výchova, případně Dějepis. Žáci se architekturou, sochařstvím, malířstvím a písmem Starověkého Egypta.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396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544616"/>
          </a:xfrm>
        </p:spPr>
        <p:txBody>
          <a:bodyPr>
            <a:normAutofit/>
          </a:bodyPr>
          <a:lstStyle/>
          <a:p>
            <a:r>
              <a:rPr lang="cs-CZ" sz="1100" dirty="0"/>
              <a:t>PROKOP, Vladimír. &lt;i&gt;Kapitoly z Dějin výtvarného umění&lt;/i&gt;. vyd. 2. Sokolov: O.K. Soft, 2008. ISBN Brož. </a:t>
            </a:r>
            <a:endParaRPr lang="cs-CZ" sz="1100" dirty="0" smtClean="0"/>
          </a:p>
          <a:p>
            <a:pPr marL="0" indent="0">
              <a:buNone/>
            </a:pPr>
            <a:endParaRPr lang="cs-CZ" sz="1100" dirty="0" smtClean="0"/>
          </a:p>
          <a:p>
            <a:r>
              <a:rPr lang="cs-CZ" sz="1100" dirty="0"/>
              <a:t>Starověký Egypt. In: &lt;i&gt;</a:t>
            </a:r>
            <a:r>
              <a:rPr lang="cs-CZ" sz="1100" dirty="0" err="1"/>
              <a:t>Wikipedia</a:t>
            </a:r>
            <a:r>
              <a:rPr lang="cs-CZ" sz="1100" dirty="0"/>
              <a:t>&lt;/i&gt;: &lt;i&gt;</a:t>
            </a:r>
            <a:r>
              <a:rPr lang="cs-CZ" sz="1100" dirty="0" err="1"/>
              <a:t>the</a:t>
            </a:r>
            <a:r>
              <a:rPr lang="cs-CZ" sz="1100" dirty="0"/>
              <a:t> free </a:t>
            </a:r>
            <a:r>
              <a:rPr lang="cs-CZ" sz="1100" dirty="0" err="1"/>
              <a:t>encyclopedia</a:t>
            </a:r>
            <a:r>
              <a:rPr lang="cs-CZ" sz="1100" dirty="0"/>
              <a:t>&lt;/i&gt;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2012-09-17]. Dostupné z: </a:t>
            </a:r>
            <a:r>
              <a:rPr lang="cs-CZ" sz="1100" dirty="0">
                <a:hlinkClick r:id="rId2"/>
              </a:rPr>
              <a:t>http://</a:t>
            </a:r>
            <a:r>
              <a:rPr lang="cs-CZ" sz="1100" dirty="0" smtClean="0">
                <a:hlinkClick r:id="rId2"/>
              </a:rPr>
              <a:t>cs.wikipedia.org/wiki/Soubor:Ancient_Egypt_map-en.svg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err="1"/>
              <a:t>Karnak</a:t>
            </a:r>
            <a:r>
              <a:rPr lang="cs-CZ" sz="1100" dirty="0"/>
              <a:t>. In: &lt;i&gt;</a:t>
            </a:r>
            <a:r>
              <a:rPr lang="cs-CZ" sz="1100" dirty="0" err="1"/>
              <a:t>Wikipedia</a:t>
            </a:r>
            <a:r>
              <a:rPr lang="cs-CZ" sz="1100" dirty="0"/>
              <a:t>&lt;/i&gt;: &lt;i&gt;</a:t>
            </a:r>
            <a:r>
              <a:rPr lang="cs-CZ" sz="1100" dirty="0" err="1"/>
              <a:t>the</a:t>
            </a:r>
            <a:r>
              <a:rPr lang="cs-CZ" sz="1100" dirty="0"/>
              <a:t> free </a:t>
            </a:r>
            <a:r>
              <a:rPr lang="cs-CZ" sz="1100" dirty="0" err="1"/>
              <a:t>encyclopedia</a:t>
            </a:r>
            <a:r>
              <a:rPr lang="cs-CZ" sz="1100" dirty="0"/>
              <a:t>&lt;/i&gt;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2012-09-17]. Dostupné z: </a:t>
            </a:r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cs.wikipedia.org/wiki/Soubor:Karnak_Amon_01.jpeg</a:t>
            </a:r>
            <a:endParaRPr lang="cs-CZ" sz="1100" dirty="0" smtClean="0"/>
          </a:p>
          <a:p>
            <a:endParaRPr lang="cs-CZ" sz="1100" dirty="0"/>
          </a:p>
          <a:p>
            <a:pPr marL="0" indent="0">
              <a:buNone/>
            </a:pPr>
            <a:endParaRPr lang="cs-CZ" sz="1100" dirty="0" smtClean="0"/>
          </a:p>
          <a:p>
            <a:r>
              <a:rPr lang="cs-CZ" sz="1100" dirty="0" smtClean="0"/>
              <a:t>Pyramidy v Gíze. In: &lt;i&gt;</a:t>
            </a:r>
            <a:r>
              <a:rPr lang="cs-CZ" sz="1100" dirty="0" err="1" smtClean="0"/>
              <a:t>Wikipedia</a:t>
            </a:r>
            <a:r>
              <a:rPr lang="cs-CZ" sz="1100" dirty="0"/>
              <a:t>&lt;/i&gt;: &lt;i&gt;</a:t>
            </a:r>
            <a:r>
              <a:rPr lang="cs-CZ" sz="1100" dirty="0" err="1"/>
              <a:t>the</a:t>
            </a:r>
            <a:r>
              <a:rPr lang="cs-CZ" sz="1100" dirty="0"/>
              <a:t> free </a:t>
            </a:r>
            <a:r>
              <a:rPr lang="cs-CZ" sz="1100" dirty="0" err="1"/>
              <a:t>encyclopedia</a:t>
            </a:r>
            <a:r>
              <a:rPr lang="cs-CZ" sz="1100" dirty="0"/>
              <a:t>&lt;/i&gt;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2012-09-13]. Dostupné z: </a:t>
            </a:r>
            <a:r>
              <a:rPr lang="cs-CZ" sz="1100" dirty="0">
                <a:hlinkClick r:id="rId4"/>
              </a:rPr>
              <a:t>http://</a:t>
            </a:r>
            <a:r>
              <a:rPr lang="cs-CZ" sz="1100" dirty="0" smtClean="0">
                <a:hlinkClick r:id="rId4"/>
              </a:rPr>
              <a:t>cs.wikipedia.org/wiki/Soubor:All_Gizah_Pyramids.jpg</a:t>
            </a:r>
            <a:endParaRPr lang="cs-CZ" sz="1100" dirty="0" smtClean="0"/>
          </a:p>
          <a:p>
            <a:endParaRPr lang="cs-CZ" sz="1100" dirty="0"/>
          </a:p>
          <a:p>
            <a:endParaRPr lang="cs-CZ" sz="1100" dirty="0"/>
          </a:p>
          <a:p>
            <a:r>
              <a:rPr lang="cs-CZ" sz="1100" dirty="0" smtClean="0"/>
              <a:t>Údolí králů. In: &lt;i&gt;</a:t>
            </a:r>
            <a:r>
              <a:rPr lang="cs-CZ" sz="1100" dirty="0" err="1" smtClean="0"/>
              <a:t>Wikipedia</a:t>
            </a:r>
            <a:r>
              <a:rPr lang="cs-CZ" sz="1100" dirty="0"/>
              <a:t>&lt;/i&gt;: &lt;i&gt;</a:t>
            </a:r>
            <a:r>
              <a:rPr lang="cs-CZ" sz="1100" dirty="0" err="1"/>
              <a:t>the</a:t>
            </a:r>
            <a:r>
              <a:rPr lang="cs-CZ" sz="1100" dirty="0"/>
              <a:t> free </a:t>
            </a:r>
            <a:r>
              <a:rPr lang="cs-CZ" sz="1100" dirty="0" err="1"/>
              <a:t>encyclopedia</a:t>
            </a:r>
            <a:r>
              <a:rPr lang="cs-CZ" sz="1100" dirty="0"/>
              <a:t>&lt;/i&gt;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2012-09-13]. Dostupné z: </a:t>
            </a:r>
            <a:r>
              <a:rPr lang="cs-CZ" sz="1100" dirty="0">
                <a:hlinkClick r:id="rId5"/>
              </a:rPr>
              <a:t>http://cs.wikipedia.org/wiki/Soubor:Valley_of_the_Kings_(Luxor,_Egypt).</a:t>
            </a:r>
            <a:r>
              <a:rPr lang="cs-CZ" sz="1100" dirty="0" smtClean="0">
                <a:hlinkClick r:id="rId5"/>
              </a:rPr>
              <a:t>jpg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/>
              <a:t>Socha </a:t>
            </a:r>
            <a:r>
              <a:rPr lang="cs-CZ" sz="1100" dirty="0" err="1"/>
              <a:t>Ramesse</a:t>
            </a:r>
            <a:r>
              <a:rPr lang="cs-CZ" sz="1100" dirty="0"/>
              <a:t> v </a:t>
            </a:r>
            <a:r>
              <a:rPr lang="cs-CZ" sz="1100" dirty="0" err="1"/>
              <a:t>Karnaku</a:t>
            </a:r>
            <a:r>
              <a:rPr lang="cs-CZ" sz="1100" dirty="0"/>
              <a:t>. In: &lt;i&gt;</a:t>
            </a:r>
            <a:r>
              <a:rPr lang="cs-CZ" sz="1100" dirty="0" err="1"/>
              <a:t>Wikipedia</a:t>
            </a:r>
            <a:r>
              <a:rPr lang="cs-CZ" sz="1100" dirty="0"/>
              <a:t>&lt;/i&gt;: &lt;i&gt;</a:t>
            </a:r>
            <a:r>
              <a:rPr lang="cs-CZ" sz="1100" dirty="0" err="1"/>
              <a:t>the</a:t>
            </a:r>
            <a:r>
              <a:rPr lang="cs-CZ" sz="1100" dirty="0"/>
              <a:t> free </a:t>
            </a:r>
            <a:r>
              <a:rPr lang="cs-CZ" sz="1100" dirty="0" err="1"/>
              <a:t>encyclopedia</a:t>
            </a:r>
            <a:r>
              <a:rPr lang="cs-CZ" sz="1100" dirty="0"/>
              <a:t>&lt;/i&gt;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2012-09-17]. Dostupné z: </a:t>
            </a:r>
            <a:r>
              <a:rPr lang="cs-CZ" sz="1100" dirty="0">
                <a:hlinkClick r:id="rId6"/>
              </a:rPr>
              <a:t>http://</a:t>
            </a:r>
            <a:r>
              <a:rPr lang="cs-CZ" sz="1100" dirty="0" smtClean="0">
                <a:hlinkClick r:id="rId6"/>
              </a:rPr>
              <a:t>upload.wikimedia.org/wikipedia/commons/3/3f/Luxor_Temple_Sitting_Colossus.jpg</a:t>
            </a:r>
            <a:endParaRPr lang="cs-CZ" sz="1100" dirty="0"/>
          </a:p>
          <a:p>
            <a:pPr marL="0" indent="0">
              <a:buNone/>
            </a:pPr>
            <a:endParaRPr lang="cs-CZ" sz="1100" dirty="0"/>
          </a:p>
          <a:p>
            <a:r>
              <a:rPr lang="cs-CZ" sz="1100" dirty="0"/>
              <a:t>Sfinga (Egypt). In: &lt;i&gt;</a:t>
            </a:r>
            <a:r>
              <a:rPr lang="cs-CZ" sz="1100" dirty="0" err="1"/>
              <a:t>Wikipedia</a:t>
            </a:r>
            <a:r>
              <a:rPr lang="cs-CZ" sz="1100" dirty="0"/>
              <a:t>&lt;/i&gt;: &lt;i&gt;</a:t>
            </a:r>
            <a:r>
              <a:rPr lang="cs-CZ" sz="1100" dirty="0" err="1"/>
              <a:t>the</a:t>
            </a:r>
            <a:r>
              <a:rPr lang="cs-CZ" sz="1100" dirty="0"/>
              <a:t> free </a:t>
            </a:r>
            <a:r>
              <a:rPr lang="cs-CZ" sz="1100" dirty="0" err="1"/>
              <a:t>encyclopedia</a:t>
            </a:r>
            <a:r>
              <a:rPr lang="cs-CZ" sz="1100" dirty="0"/>
              <a:t>&lt;/i&gt;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2012-09-13]. Dostupné z: </a:t>
            </a:r>
            <a:r>
              <a:rPr lang="cs-CZ" sz="1100" dirty="0">
                <a:hlinkClick r:id="rId7"/>
              </a:rPr>
              <a:t>http://</a:t>
            </a:r>
            <a:r>
              <a:rPr lang="cs-CZ" sz="1100" dirty="0" smtClean="0">
                <a:hlinkClick r:id="rId7"/>
              </a:rPr>
              <a:t>cs.wikipedia.org/wiki/Soubor:Six_sphinxes_Serapeum_at_Saqqara_Louvre.JPG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/>
              <a:t>Hieroglyfy </a:t>
            </a:r>
            <a:r>
              <a:rPr lang="cs-CZ" sz="1100" dirty="0"/>
              <a:t>v </a:t>
            </a:r>
            <a:r>
              <a:rPr lang="cs-CZ" sz="1100" dirty="0" err="1"/>
              <a:t>Medinit</a:t>
            </a:r>
            <a:r>
              <a:rPr lang="cs-CZ" sz="1100" dirty="0"/>
              <a:t> </a:t>
            </a:r>
            <a:r>
              <a:rPr lang="cs-CZ" sz="1100" dirty="0" err="1"/>
              <a:t>Habu</a:t>
            </a:r>
            <a:r>
              <a:rPr lang="cs-CZ" sz="1100" dirty="0"/>
              <a:t>. &lt;</a:t>
            </a:r>
            <a:r>
              <a:rPr lang="cs-CZ" sz="1100" dirty="0" smtClean="0"/>
              <a:t>i&gt;www.tripzone.cz</a:t>
            </a:r>
            <a:r>
              <a:rPr lang="cs-CZ" sz="1100" dirty="0"/>
              <a:t>&lt;/i&gt; [online]. 2011 [cit. 2012-09-13]. Dostupné z: </a:t>
            </a:r>
            <a:r>
              <a:rPr lang="cs-CZ" sz="1100" dirty="0">
                <a:hlinkClick r:id="rId8"/>
              </a:rPr>
              <a:t>http://</a:t>
            </a:r>
            <a:r>
              <a:rPr lang="cs-CZ" sz="1100" dirty="0" smtClean="0">
                <a:hlinkClick r:id="rId8"/>
              </a:rPr>
              <a:t>egypt.tripzone.cz/fotogalerie/hieroglyfy-v-medinit-habu-4065</a:t>
            </a:r>
            <a:endParaRPr lang="cs-CZ" sz="1100" dirty="0" smtClean="0"/>
          </a:p>
          <a:p>
            <a:pPr marL="0" indent="0">
              <a:buNone/>
            </a:pPr>
            <a:endParaRPr lang="cs-CZ" sz="1100" dirty="0"/>
          </a:p>
          <a:p>
            <a:r>
              <a:rPr lang="cs-CZ" sz="1100" dirty="0"/>
              <a:t>Hieroglyfy. In: &lt;i&gt;</a:t>
            </a:r>
            <a:r>
              <a:rPr lang="cs-CZ" sz="1100" dirty="0" err="1"/>
              <a:t>Wikipedia</a:t>
            </a:r>
            <a:r>
              <a:rPr lang="cs-CZ" sz="1100" dirty="0"/>
              <a:t>&lt;/i&gt;: &lt;i&gt;</a:t>
            </a:r>
            <a:r>
              <a:rPr lang="cs-CZ" sz="1100" dirty="0" err="1"/>
              <a:t>the</a:t>
            </a:r>
            <a:r>
              <a:rPr lang="cs-CZ" sz="1100" dirty="0"/>
              <a:t> free </a:t>
            </a:r>
            <a:r>
              <a:rPr lang="cs-CZ" sz="1100" dirty="0" err="1"/>
              <a:t>encyclopedia</a:t>
            </a:r>
            <a:r>
              <a:rPr lang="cs-CZ" sz="1100" dirty="0"/>
              <a:t>&lt;/i&gt;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2012-09-17]. Dostupné z: </a:t>
            </a:r>
            <a:r>
              <a:rPr lang="cs-CZ" sz="1100" dirty="0">
                <a:hlinkClick r:id="rId9"/>
              </a:rPr>
              <a:t>http://</a:t>
            </a:r>
            <a:r>
              <a:rPr lang="cs-CZ" sz="1100" dirty="0" smtClean="0">
                <a:hlinkClick r:id="rId9"/>
              </a:rPr>
              <a:t>upload.wikimedia.org/wikipedia/commons/2/25/Egypt_Hieroglyphe4.jpg</a:t>
            </a:r>
            <a:endParaRPr lang="cs-CZ" sz="1100" dirty="0" smtClean="0"/>
          </a:p>
          <a:p>
            <a:endParaRPr lang="cs-CZ" sz="1100" dirty="0"/>
          </a:p>
          <a:p>
            <a:endParaRPr lang="cs-CZ" sz="1100" dirty="0" smtClean="0"/>
          </a:p>
          <a:p>
            <a:endParaRPr lang="cs-CZ" sz="1100" dirty="0"/>
          </a:p>
          <a:p>
            <a:endParaRPr lang="cs-CZ" sz="1100" dirty="0" smtClean="0"/>
          </a:p>
          <a:p>
            <a:endParaRPr lang="cs-CZ" sz="1100" dirty="0"/>
          </a:p>
          <a:p>
            <a:endParaRPr lang="cs-CZ" sz="1100" dirty="0" smtClean="0"/>
          </a:p>
          <a:p>
            <a:endParaRPr lang="cs-CZ" sz="1100" dirty="0"/>
          </a:p>
          <a:p>
            <a:endParaRPr lang="cs-CZ" sz="1100" dirty="0"/>
          </a:p>
          <a:p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534996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2067572"/>
              </p:ext>
            </p:extLst>
          </p:nvPr>
        </p:nvGraphicFramePr>
        <p:xfrm>
          <a:off x="1524000" y="1397000"/>
          <a:ext cx="6096000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Identifikační tabulka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Autor: Alena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Pavolková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r>
                        <a:rPr lang="cs-CZ" smtClean="0"/>
                        <a:t>: 10.1</a:t>
                      </a:r>
                      <a:r>
                        <a:rPr lang="cs-CZ" dirty="0" smtClean="0"/>
                        <a:t>. 2012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dne:</a:t>
                      </a:r>
                      <a:r>
                        <a:rPr lang="cs-CZ" baseline="0" dirty="0" smtClean="0"/>
                        <a:t> 17.1. 2012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</a:t>
                      </a:r>
                      <a:r>
                        <a:rPr lang="cs-CZ" baseline="0" dirty="0" smtClean="0"/>
                        <a:t> třídě: 6.A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Vzdělávací oblast: Umění a </a:t>
                      </a:r>
                      <a:r>
                        <a:rPr lang="cs-CZ" dirty="0" err="1" smtClean="0"/>
                        <a:t>klutura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Vzdělávací obor: Výtvarná</a:t>
                      </a:r>
                      <a:r>
                        <a:rPr lang="cs-CZ" baseline="0" dirty="0" smtClean="0"/>
                        <a:t> výchova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Tematický okruh: Dějiny výtvarného umění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Téma: Starověký Egypt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Klíčová slova: Starověký Egypt, mastaby, </a:t>
                      </a:r>
                      <a:r>
                        <a:rPr lang="cs-CZ" dirty="0" err="1" smtClean="0"/>
                        <a:t>pyramidy,skalní</a:t>
                      </a:r>
                      <a:r>
                        <a:rPr lang="cs-CZ" dirty="0" smtClean="0"/>
                        <a:t> hroby, sochy faraonů, sfingy, hieroglyfy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44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1703</TotalTime>
  <Words>718</Words>
  <Application>Microsoft Office PowerPoint</Application>
  <PresentationFormat>Předvádění na obrazovce (4:3)</PresentationFormat>
  <Paragraphs>113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 </vt:lpstr>
      <vt:lpstr>Starověký egypt</vt:lpstr>
      <vt:lpstr>Výtvarné umění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Egypt</dc:title>
  <dc:creator>Alena Pavolková</dc:creator>
  <cp:lastModifiedBy>Alena Pavolková</cp:lastModifiedBy>
  <cp:revision>25</cp:revision>
  <dcterms:created xsi:type="dcterms:W3CDTF">2012-01-10T19:46:48Z</dcterms:created>
  <dcterms:modified xsi:type="dcterms:W3CDTF">2012-09-20T10:17:38Z</dcterms:modified>
</cp:coreProperties>
</file>