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2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038F3D-BCB9-4FB3-BFC8-53C47267065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1F79E46-392D-4751-BDA4-FBB51BBFA2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7/KnossosFrescoRepro06827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1/16/DoricParthenon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2/Jonisk1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9/91/CorinthianOrderPantheon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FEC_BritMus_Roman_021.JPG" TargetMode="External"/><Relationship Id="rId3" Type="http://schemas.openxmlformats.org/officeDocument/2006/relationships/hyperlink" Target="http://cs.wikipedia.org/wiki/Soubor:Treasure_of_Atreus.jpg" TargetMode="External"/><Relationship Id="rId7" Type="http://schemas.openxmlformats.org/officeDocument/2006/relationships/hyperlink" Target="http://cs.wikipedia.org/wiki/Soubor:AteneOlympieionDaAcropoli.jpg" TargetMode="External"/><Relationship Id="rId2" Type="http://schemas.openxmlformats.org/officeDocument/2006/relationships/hyperlink" Target="http://cs.wikipedia.org/wiki/Soubor:Palace_of_Knoss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006_01_21_Ath%C3%A8nes_Parth%C3%A9non.JPG" TargetMode="External"/><Relationship Id="rId5" Type="http://schemas.openxmlformats.org/officeDocument/2006/relationships/hyperlink" Target="http://cs.wikipedia.org/wiki/Soubor:AthensAcropolisDawnAdj06028.jpg" TargetMode="External"/><Relationship Id="rId4" Type="http://schemas.openxmlformats.org/officeDocument/2006/relationships/hyperlink" Target="http://cs.wikipedia.org/wiki/Soubor:Mycenae_lion_gate_dsc06382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780928"/>
            <a:ext cx="8305800" cy="1800200"/>
          </a:xfrm>
        </p:spPr>
        <p:txBody>
          <a:bodyPr/>
          <a:lstStyle/>
          <a:p>
            <a:pPr algn="l"/>
            <a:r>
              <a:rPr lang="cs-CZ" dirty="0" smtClean="0"/>
              <a:t>Název školy: ZŠ Karla Klíče v Hostinném</a:t>
            </a:r>
          </a:p>
          <a:p>
            <a:pPr algn="l"/>
            <a:r>
              <a:rPr lang="cs-CZ" dirty="0" smtClean="0"/>
              <a:t>Autor: Alena </a:t>
            </a:r>
            <a:r>
              <a:rPr lang="cs-CZ" dirty="0" err="1" smtClean="0"/>
              <a:t>Pavolková</a:t>
            </a:r>
            <a:endParaRPr lang="cs-CZ" dirty="0" smtClean="0"/>
          </a:p>
          <a:p>
            <a:pPr algn="l"/>
            <a:r>
              <a:rPr lang="cs-CZ" dirty="0" smtClean="0"/>
              <a:t>Název: VY_32_INOVACE_08_B_5_Řecké antické umění</a:t>
            </a:r>
          </a:p>
          <a:p>
            <a:pPr algn="l"/>
            <a:r>
              <a:rPr lang="cs-CZ" dirty="0" smtClean="0"/>
              <a:t>Téma</a:t>
            </a:r>
            <a:r>
              <a:rPr lang="cs-CZ" smtClean="0"/>
              <a:t>: Dějiny </a:t>
            </a:r>
            <a:r>
              <a:rPr lang="cs-CZ" dirty="0" smtClean="0"/>
              <a:t>výtvarného umění</a:t>
            </a:r>
          </a:p>
          <a:p>
            <a:pPr algn="l"/>
            <a:r>
              <a:rPr lang="cs-CZ" dirty="0" smtClean="0"/>
              <a:t>Číslo projektu: </a:t>
            </a:r>
            <a:r>
              <a:rPr lang="cs-CZ" dirty="0"/>
              <a:t>CZ.1.07/1.4.00/21.21.2131</a:t>
            </a:r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0656" y="836712"/>
            <a:ext cx="8305800" cy="1981200"/>
          </a:xfrm>
        </p:spPr>
        <p:txBody>
          <a:bodyPr/>
          <a:lstStyle/>
          <a:p>
            <a:r>
              <a:rPr lang="cs-CZ" dirty="0" smtClean="0"/>
              <a:t>Řecké antické umění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869160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667576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71256"/>
          </a:xfrm>
        </p:spPr>
        <p:txBody>
          <a:bodyPr/>
          <a:lstStyle/>
          <a:p>
            <a:r>
              <a:rPr lang="cs-CZ" sz="2000" dirty="0" smtClean="0"/>
              <a:t>Tzv. </a:t>
            </a:r>
            <a:r>
              <a:rPr lang="cs-CZ" sz="2000" b="1" u="sng" dirty="0" err="1" smtClean="0"/>
              <a:t>mínojská</a:t>
            </a:r>
            <a:r>
              <a:rPr lang="cs-CZ" sz="2000" b="1" u="sng" dirty="0" smtClean="0"/>
              <a:t> kultura </a:t>
            </a:r>
            <a:r>
              <a:rPr lang="cs-CZ" sz="2000" dirty="0" smtClean="0"/>
              <a:t>– podle mýtické postavy krále </a:t>
            </a:r>
            <a:r>
              <a:rPr lang="cs-CZ" sz="2000" dirty="0" err="1" smtClean="0"/>
              <a:t>Mínoa</a:t>
            </a:r>
            <a:r>
              <a:rPr lang="cs-CZ" sz="2000" dirty="0" smtClean="0"/>
              <a:t> (syn Dia a jeho milenky </a:t>
            </a:r>
            <a:r>
              <a:rPr lang="cs-CZ" sz="2000" dirty="0" err="1" smtClean="0"/>
              <a:t>Európy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 </a:t>
            </a:r>
            <a:r>
              <a:rPr lang="cs-CZ" sz="2000" b="1" dirty="0" smtClean="0"/>
              <a:t>palác v </a:t>
            </a:r>
            <a:r>
              <a:rPr lang="cs-CZ" sz="2000" b="1" dirty="0" err="1" smtClean="0"/>
              <a:t>Knóssu</a:t>
            </a:r>
            <a:r>
              <a:rPr lang="cs-CZ" sz="2000" b="1" dirty="0" smtClean="0"/>
              <a:t> </a:t>
            </a:r>
            <a:r>
              <a:rPr lang="cs-CZ" sz="2000" dirty="0" smtClean="0"/>
              <a:t>- „Labyrint“ </a:t>
            </a:r>
          </a:p>
          <a:p>
            <a:pPr marL="0" indent="0">
              <a:buNone/>
            </a:pPr>
            <a:r>
              <a:rPr lang="cs-CZ" sz="2000" dirty="0" smtClean="0"/>
              <a:t>        - bohatě zdoben freskami (nástěnnými malbami)</a:t>
            </a: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2000" dirty="0" smtClean="0"/>
              <a:t>- vázy ve čtyřbarevném provedení 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r>
              <a:rPr lang="cs-CZ" b="1" dirty="0" smtClean="0"/>
              <a:t>Krétské umění</a:t>
            </a:r>
            <a:endParaRPr lang="cs-CZ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179512" y="3573016"/>
            <a:ext cx="3695359" cy="291167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Rozloha paláce byla 20 000 m².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Jednalo se o komplex asi 1000 místností.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 doložena existence vodovodu a kanalizace.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3663" y="3426280"/>
            <a:ext cx="4727367" cy="308104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8" name="Šipka doprava 7">
            <a:hlinkClick r:id="rId3"/>
          </p:cNvPr>
          <p:cNvSpPr/>
          <p:nvPr/>
        </p:nvSpPr>
        <p:spPr>
          <a:xfrm>
            <a:off x="6449066" y="2341169"/>
            <a:ext cx="3734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8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971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Átreova</a:t>
            </a:r>
            <a:r>
              <a:rPr lang="cs-CZ" sz="2400" b="1" dirty="0" smtClean="0"/>
              <a:t> pokladnice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44352"/>
          </a:xfrm>
        </p:spPr>
        <p:txBody>
          <a:bodyPr/>
          <a:lstStyle/>
          <a:p>
            <a:r>
              <a:rPr lang="cs-CZ" b="1" dirty="0" smtClean="0"/>
              <a:t>Mykénské umění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9820" y="1556792"/>
            <a:ext cx="5880652" cy="4920207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Zaoblený obdélník 4"/>
          <p:cNvSpPr/>
          <p:nvPr/>
        </p:nvSpPr>
        <p:spPr>
          <a:xfrm>
            <a:off x="179512" y="1700808"/>
            <a:ext cx="2664296" cy="4776191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13 m vysoký komorový hrob.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Nikde se nenalezlo tolik zlata: zlaté posmrtné masky, zlaté desky, obrovské množství šperků.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Kdysi vykládána bronzovými deskami.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85536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1529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Lví brána</a:t>
            </a:r>
            <a:endParaRPr lang="cs-CZ" sz="24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323214"/>
            <a:ext cx="6372200" cy="548205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Zaoblený obdélník 4"/>
          <p:cNvSpPr/>
          <p:nvPr/>
        </p:nvSpPr>
        <p:spPr>
          <a:xfrm>
            <a:off x="179512" y="1340768"/>
            <a:ext cx="2592288" cy="2952328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Pojmenována podle trojúhelníkového reliéfu, na němž jsou zobrazení dva lvi.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 součástí mohutné mykénské hradby.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805264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Typická stavba - </a:t>
            </a:r>
            <a:r>
              <a:rPr lang="cs-CZ" sz="2400" b="1" dirty="0" smtClean="0"/>
              <a:t>tzv. </a:t>
            </a:r>
            <a:r>
              <a:rPr lang="cs-CZ" sz="2400" b="1" dirty="0" err="1" smtClean="0"/>
              <a:t>megaron</a:t>
            </a:r>
            <a:r>
              <a:rPr lang="cs-CZ" sz="2400" b="1" dirty="0" smtClean="0"/>
              <a:t> </a:t>
            </a:r>
            <a:r>
              <a:rPr lang="cs-CZ" sz="2000" dirty="0" smtClean="0"/>
              <a:t>– předobraz pozdější řecké chrámové architektury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22421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zásadní postavení pro vývoj evropských národních kultur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kultura </a:t>
            </a:r>
            <a:r>
              <a:rPr lang="cs-CZ" dirty="0" smtClean="0"/>
              <a:t>vyzrálé </a:t>
            </a:r>
            <a:r>
              <a:rPr lang="cs-CZ" dirty="0" smtClean="0"/>
              <a:t>civilizace</a:t>
            </a:r>
          </a:p>
          <a:p>
            <a:endParaRPr lang="cs-CZ" dirty="0"/>
          </a:p>
          <a:p>
            <a:r>
              <a:rPr lang="cs-CZ" dirty="0" smtClean="0"/>
              <a:t>vrchol antického řeckého umění za Perikla (5. stol. př. </a:t>
            </a:r>
            <a:r>
              <a:rPr lang="cs-CZ" dirty="0"/>
              <a:t>n</a:t>
            </a:r>
            <a:r>
              <a:rPr lang="cs-CZ" dirty="0" smtClean="0"/>
              <a:t>. l.)</a:t>
            </a:r>
          </a:p>
          <a:p>
            <a:endParaRPr lang="cs-CZ" dirty="0" smtClean="0"/>
          </a:p>
          <a:p>
            <a:r>
              <a:rPr lang="cs-CZ" dirty="0" smtClean="0"/>
              <a:t>Pro umění Řecka je důležitá existence několika řeckých kmenů: Dórové, Iónové, obyvatelé Athén.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Umění antického Řecka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363551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vyvíjela především na chrámových stavbách – nejdříve dřevěné, později kamenné</a:t>
            </a:r>
          </a:p>
          <a:p>
            <a:endParaRPr lang="cs-CZ" dirty="0" smtClean="0"/>
          </a:p>
          <a:p>
            <a:r>
              <a:rPr lang="cs-CZ" dirty="0" smtClean="0"/>
              <a:t>se dělí podle sloupů, které stavěly jednotlivé kmeny, podle nich pak byly pojmenovány jednotlivé řády:</a:t>
            </a:r>
          </a:p>
          <a:p>
            <a:pPr marL="0" indent="0">
              <a:buNone/>
            </a:pPr>
            <a:r>
              <a:rPr lang="cs-CZ" b="1" u="sng" dirty="0"/>
              <a:t> </a:t>
            </a:r>
            <a:r>
              <a:rPr lang="cs-CZ" b="1" u="sng" dirty="0" smtClean="0"/>
              <a:t>                </a:t>
            </a:r>
          </a:p>
          <a:p>
            <a:endParaRPr lang="cs-CZ" b="1" u="sng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331640" y="4149080"/>
            <a:ext cx="2736304" cy="2376264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Dórský řád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Iónský řád</a:t>
            </a:r>
          </a:p>
          <a:p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Korintský řád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3670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prostý, střízlivý, nejhmotnější</a:t>
            </a:r>
          </a:p>
          <a:p>
            <a:endParaRPr lang="cs-CZ" b="1" dirty="0" smtClean="0"/>
          </a:p>
          <a:p>
            <a:r>
              <a:rPr lang="cs-CZ" b="1" dirty="0" smtClean="0"/>
              <a:t>Akropolis</a:t>
            </a:r>
            <a:r>
              <a:rPr lang="cs-CZ" dirty="0" smtClean="0"/>
              <a:t> – komplex budov</a:t>
            </a:r>
          </a:p>
          <a:p>
            <a:pPr marL="0" indent="0">
              <a:buNone/>
            </a:pPr>
            <a:r>
              <a:rPr lang="cs-CZ" b="1" dirty="0" smtClean="0"/>
              <a:t>                       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Dórský řád</a:t>
            </a:r>
            <a:endParaRPr lang="cs-CZ" sz="3600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5148064" y="1556792"/>
            <a:ext cx="576763" cy="337182"/>
          </a:xfrm>
          <a:prstGeom prst="rightArrow">
            <a:avLst>
              <a:gd name="adj1" fmla="val 50000"/>
              <a:gd name="adj2" fmla="val 614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996952"/>
            <a:ext cx="8640960" cy="3672408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6" name="Zaoblený obdélník 5"/>
          <p:cNvSpPr/>
          <p:nvPr/>
        </p:nvSpPr>
        <p:spPr>
          <a:xfrm>
            <a:off x="6228184" y="1754727"/>
            <a:ext cx="2664296" cy="2016224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Akropole měla dodat Athénám lesk. 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Název v překladu znamená Horní město.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542492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36724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Parthenón</a:t>
            </a:r>
            <a:endParaRPr lang="cs-CZ" sz="26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1297431"/>
            <a:ext cx="2800377" cy="4795865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Chrám, jehož stavbou započala stavba celé Akropole.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Bohatě zdoben sochami a reliéfy.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Roku 1687 vyletěla stavba do povětří při boji Benátčanů s Turky.</a:t>
            </a:r>
          </a:p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79889" y="476673"/>
            <a:ext cx="5872135" cy="5760640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xmlns="" val="1021880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ředevším v městských státech Malé Asie</a:t>
            </a:r>
          </a:p>
          <a:p>
            <a:r>
              <a:rPr lang="cs-CZ" dirty="0"/>
              <a:t>s</a:t>
            </a:r>
            <a:r>
              <a:rPr lang="cs-CZ" dirty="0" smtClean="0"/>
              <a:t>loup je štíhlejší, má patku dřík a volutovou hlavici</a:t>
            </a:r>
          </a:p>
          <a:p>
            <a:r>
              <a:rPr lang="cs-CZ" b="1" dirty="0" err="1" smtClean="0"/>
              <a:t>Artemidin</a:t>
            </a:r>
            <a:r>
              <a:rPr lang="cs-CZ" b="1" dirty="0" smtClean="0"/>
              <a:t> chrám v </a:t>
            </a:r>
            <a:r>
              <a:rPr lang="cs-CZ" b="1" dirty="0" err="1" smtClean="0"/>
              <a:t>Efesu</a:t>
            </a:r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Ionský</a:t>
            </a:r>
            <a:r>
              <a:rPr lang="cs-CZ" sz="3600" dirty="0" smtClean="0"/>
              <a:t> řád</a:t>
            </a:r>
            <a:endParaRPr lang="cs-CZ" sz="3600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 flipV="1">
            <a:off x="8244408" y="206084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7545" y="2852936"/>
            <a:ext cx="5191125" cy="362902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4989240" y="648866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Představa </a:t>
            </a:r>
            <a:r>
              <a:rPr lang="cs-CZ" dirty="0" err="1" smtClean="0"/>
              <a:t>Artemidina</a:t>
            </a:r>
            <a:r>
              <a:rPr lang="cs-CZ" dirty="0" smtClean="0"/>
              <a:t> chrámu z 16. stol.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83568" y="3140968"/>
            <a:ext cx="2952328" cy="3532366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Jeden ze 7 divů světa.</a:t>
            </a:r>
          </a:p>
          <a:p>
            <a:pPr algn="ctr"/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Délka chrámu 120 m, sloupy vysoké 18 m.</a:t>
            </a:r>
          </a:p>
          <a:p>
            <a:pPr algn="ctr"/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Byl podpálen šílencem, zbyly z něj jen trosky.</a:t>
            </a:r>
          </a:p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66016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znikl z iónského sloupu, je však mnohem zdobnější</a:t>
            </a:r>
          </a:p>
          <a:p>
            <a:r>
              <a:rPr lang="cs-CZ" dirty="0" err="1" smtClean="0"/>
              <a:t>Olympeion</a:t>
            </a:r>
            <a:r>
              <a:rPr lang="cs-CZ" dirty="0" smtClean="0"/>
              <a:t> v Athénách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Korintský řád</a:t>
            </a:r>
            <a:endParaRPr lang="cs-CZ" sz="3600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8463468" y="1628800"/>
            <a:ext cx="489204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6520" y="2447180"/>
            <a:ext cx="5620039" cy="422218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6" name="Zaoblený obdélník 5"/>
          <p:cNvSpPr/>
          <p:nvPr/>
        </p:nvSpPr>
        <p:spPr>
          <a:xfrm>
            <a:off x="467544" y="2708920"/>
            <a:ext cx="2808312" cy="3672408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Olympeion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je největší dochovaný chrám v Řecku.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Jeho rozměry byly 96 m X 40 m.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Sloupy mají výšku 17 m.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 původních 104 sloupů se dochovalo 15.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131840" y="3284984"/>
            <a:ext cx="3240360" cy="1008112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737718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bylo vázáno na architekturu</a:t>
            </a:r>
          </a:p>
          <a:p>
            <a:endParaRPr lang="cs-CZ" dirty="0" smtClean="0"/>
          </a:p>
          <a:p>
            <a:r>
              <a:rPr lang="cs-CZ" dirty="0" smtClean="0"/>
              <a:t>Středem zájmu se stala lidská postava</a:t>
            </a:r>
          </a:p>
          <a:p>
            <a:endParaRPr lang="cs-CZ" dirty="0"/>
          </a:p>
          <a:p>
            <a:r>
              <a:rPr lang="cs-CZ" dirty="0" smtClean="0"/>
              <a:t>byl vytvořen </a:t>
            </a:r>
            <a:r>
              <a:rPr lang="cs-CZ" b="1" dirty="0" smtClean="0"/>
              <a:t>ideál krásy </a:t>
            </a:r>
            <a:r>
              <a:rPr lang="cs-CZ" dirty="0"/>
              <a:t>– mladý atletický muž, štíhlá vysoká žena v dlouhých </a:t>
            </a:r>
            <a:r>
              <a:rPr lang="cs-CZ" dirty="0" smtClean="0"/>
              <a:t>šatech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34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Myrón</a:t>
            </a:r>
            <a:r>
              <a:rPr lang="cs-CZ" dirty="0" smtClean="0"/>
              <a:t> – socha Diskobola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268760"/>
            <a:ext cx="3456384" cy="5184576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Zaoblený obdélník 4"/>
          <p:cNvSpPr/>
          <p:nvPr/>
        </p:nvSpPr>
        <p:spPr>
          <a:xfrm>
            <a:off x="971600" y="2276872"/>
            <a:ext cx="3096344" cy="3312368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Myrónovo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nejproslulejší dílo.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Myrón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označován za mistra ztvárnění postav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v pohybu.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950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Feidias</a:t>
            </a:r>
            <a:endParaRPr lang="cs-CZ" sz="2400" dirty="0" smtClean="0"/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vými sochami a reliéfy vyzdobil </a:t>
            </a:r>
            <a:r>
              <a:rPr lang="cs-CZ" sz="2400" dirty="0" err="1" smtClean="0"/>
              <a:t>Parthenon</a:t>
            </a:r>
            <a:endParaRPr lang="cs-CZ" sz="2400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49514"/>
            <a:ext cx="3888432" cy="6201689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4" name="Zaoblený obdélník 3"/>
          <p:cNvSpPr/>
          <p:nvPr/>
        </p:nvSpPr>
        <p:spPr>
          <a:xfrm>
            <a:off x="467544" y="2780928"/>
            <a:ext cx="3456384" cy="3744416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Socha bohyně Athény se nedochovala.</a:t>
            </a: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Její podobu známe z dochovaných římských kopií.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Při své desetimetrové výšce se  tyčila  uprostřed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Parthenonu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algn="ctr"/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66747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nedochovalo se nic</a:t>
            </a:r>
          </a:p>
          <a:p>
            <a:r>
              <a:rPr lang="cs-CZ" dirty="0" smtClean="0"/>
              <a:t>původně jen obrysové, postupně je přidávána barva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Druhy malířství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fresková tvorba </a:t>
            </a:r>
            <a:r>
              <a:rPr lang="cs-CZ" dirty="0" smtClean="0"/>
              <a:t>(nástěnná malba vytvářená do vlhké omítky)</a:t>
            </a:r>
          </a:p>
          <a:p>
            <a:r>
              <a:rPr lang="cs-CZ" b="1" dirty="0" smtClean="0"/>
              <a:t>Deskové malířství</a:t>
            </a:r>
          </a:p>
          <a:p>
            <a:r>
              <a:rPr lang="cs-CZ" b="1" dirty="0" smtClean="0"/>
              <a:t>Malby na keramice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8190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Tato prezentace je určena k výkladu o výtvarném umění starověkého Řecka pro vzdělávací obor výtvarná výchova, případně jako doplňkový materiál pro vzdělávací obor Dějepis.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Žáci se seznámí s jednotlivými kulturami vznikajícími na území starověkého Řecka, s jejich uměleckými projevy – zejména architekturou, sochařstvím.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6731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/>
              <a:t>PROKOP, Vladimír. &lt;i&gt;Kapitoly z Dějin výtvarného umění&lt;/i&gt;. vyd. 2. Sokolov: O.K. Soft, 2008. ISBN Brož. </a:t>
            </a:r>
          </a:p>
          <a:p>
            <a:pPr marL="0" indent="0">
              <a:buNone/>
            </a:pPr>
            <a:endParaRPr lang="cs-CZ" sz="1100" dirty="0"/>
          </a:p>
          <a:p>
            <a:r>
              <a:rPr lang="cs-CZ" sz="1100" dirty="0" smtClean="0"/>
              <a:t>Palác </a:t>
            </a:r>
            <a:r>
              <a:rPr lang="cs-CZ" sz="1100" dirty="0"/>
              <a:t>v </a:t>
            </a:r>
            <a:r>
              <a:rPr lang="cs-CZ" sz="1100" dirty="0" err="1"/>
              <a:t>Knóssu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cs.wikipedia.org/wiki/Soubor:Palace_of_Knossus.jpg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err="1"/>
              <a:t>Átreova</a:t>
            </a:r>
            <a:r>
              <a:rPr lang="cs-CZ" sz="1100" dirty="0"/>
              <a:t> pokladnice.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cs.wikipedia.org/wiki/Soubor:Treasure_of_Atreus.jpg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Lví brána.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cs.wikipedia.org/wiki/Soubor:Mycenae_lion_gate_dsc06382.jpg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/>
              <a:t>Akropolis.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cs.wikipedia.org/wiki/Soubor:AthensAcropolisDawnAdj06028.jpg</a:t>
            </a:r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Parthenón.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cs.wikipedia.org/wiki/Soubor:2006_01_21_Ath%C3%A8nes_Parth%C3%A9non.JPG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err="1"/>
              <a:t>Artemidin</a:t>
            </a:r>
            <a:r>
              <a:rPr lang="cs-CZ" sz="1100" dirty="0"/>
              <a:t> chrám v </a:t>
            </a:r>
            <a:r>
              <a:rPr lang="cs-CZ" sz="1100" dirty="0" err="1"/>
              <a:t>Efesu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cs.wikipedia.org/wiki/Soubor:2006_01_21_Ath%C3%A8nes_Parth%C3%A9non.JPG</a:t>
            </a:r>
            <a:endParaRPr lang="cs-CZ" sz="1100" dirty="0" smtClean="0"/>
          </a:p>
          <a:p>
            <a:r>
              <a:rPr lang="cs-CZ" sz="1100" dirty="0" err="1"/>
              <a:t>Olympeion</a:t>
            </a:r>
            <a:r>
              <a:rPr lang="cs-CZ" sz="1100" dirty="0"/>
              <a:t>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cs.wikipedia.org/wiki/Soubor:AteneOlympieionDaAcropoli.jpg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/>
              <a:t>Diskobolos.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cs.wikipedia.org/wiki/Soubor:SFEC_BritMus_Roman_021.JPG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Diskobolos. In: &lt;i&gt;</a:t>
            </a:r>
            <a:r>
              <a:rPr lang="cs-CZ" sz="1100" dirty="0" err="1"/>
              <a:t>Wikipedia</a:t>
            </a:r>
            <a:r>
              <a:rPr lang="cs-CZ" sz="1100" dirty="0"/>
              <a:t>&lt;/i&gt;: &lt;i&gt;</a:t>
            </a:r>
            <a:r>
              <a:rPr lang="cs-CZ" sz="1100" dirty="0" err="1"/>
              <a:t>the</a:t>
            </a:r>
            <a:r>
              <a:rPr lang="cs-CZ" sz="1100" dirty="0"/>
              <a:t> free </a:t>
            </a:r>
            <a:r>
              <a:rPr lang="cs-CZ" sz="1100" dirty="0" err="1"/>
              <a:t>encyclopedia</a:t>
            </a:r>
            <a:r>
              <a:rPr lang="cs-CZ" sz="1100" dirty="0"/>
              <a:t>&lt;/i&gt;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2012-09-16]. Dostupné z: http://cs.wikipedia.org/wiki/Soubor:SFEC_BritMus_Roman_021.JPG</a:t>
            </a:r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07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5976772"/>
              </p:ext>
            </p:extLst>
          </p:nvPr>
        </p:nvGraphicFramePr>
        <p:xfrm>
          <a:off x="1524000" y="1397000"/>
          <a:ext cx="60960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</a:t>
                      </a:r>
                      <a:r>
                        <a:rPr lang="cs-CZ" baseline="0" dirty="0" smtClean="0"/>
                        <a:t>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 14. 5.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15.5.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6.A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</a:t>
                      </a:r>
                      <a:r>
                        <a:rPr lang="cs-CZ" baseline="0" dirty="0" smtClean="0"/>
                        <a:t> oblast: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r>
                        <a:rPr lang="cs-CZ" baseline="0" dirty="0" smtClean="0"/>
                        <a:t> Řecké antické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Krétské umění, </a:t>
                      </a:r>
                      <a:r>
                        <a:rPr lang="cs-CZ" dirty="0" err="1" smtClean="0"/>
                        <a:t>mínojská</a:t>
                      </a:r>
                      <a:r>
                        <a:rPr lang="cs-CZ" dirty="0" smtClean="0"/>
                        <a:t> kultura,</a:t>
                      </a:r>
                      <a:r>
                        <a:rPr lang="cs-CZ" baseline="0" dirty="0" smtClean="0"/>
                        <a:t> mykénské umění, dórský řád, iónský řád, korintský řád, Akropolis, Parthenón, </a:t>
                      </a:r>
                      <a:r>
                        <a:rPr lang="cs-CZ" baseline="0" dirty="0" err="1" smtClean="0"/>
                        <a:t>Artemidin</a:t>
                      </a:r>
                      <a:r>
                        <a:rPr lang="cs-CZ" baseline="0" dirty="0" smtClean="0"/>
                        <a:t> chrám, </a:t>
                      </a:r>
                      <a:r>
                        <a:rPr lang="cs-CZ" baseline="0" dirty="0" err="1" smtClean="0"/>
                        <a:t>Olympeion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Myrón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Feidias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48625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222</TotalTime>
  <Words>969</Words>
  <Application>Microsoft Office PowerPoint</Application>
  <PresentationFormat>Předvádění na obrazovce (4:3)</PresentationFormat>
  <Paragraphs>163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Řecké antické umění</vt:lpstr>
      <vt:lpstr>Krétské umění</vt:lpstr>
      <vt:lpstr>Mykénské umění</vt:lpstr>
      <vt:lpstr>Snímek 4</vt:lpstr>
      <vt:lpstr>Umění antického Řecka</vt:lpstr>
      <vt:lpstr>Architektura</vt:lpstr>
      <vt:lpstr>Dórský řád</vt:lpstr>
      <vt:lpstr>Snímek 8</vt:lpstr>
      <vt:lpstr>Ionský řád</vt:lpstr>
      <vt:lpstr>Korintský řád</vt:lpstr>
      <vt:lpstr>Sochařství</vt:lpstr>
      <vt:lpstr>Snímek 12</vt:lpstr>
      <vt:lpstr>Snímek 13</vt:lpstr>
      <vt:lpstr>Malířství</vt:lpstr>
      <vt:lpstr>Anotace</vt:lpstr>
      <vt:lpstr>Použité zdroje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Řecké antické umění</dc:title>
  <dc:creator>Alena Pavolková</dc:creator>
  <cp:lastModifiedBy>Vaše jméno</cp:lastModifiedBy>
  <cp:revision>23</cp:revision>
  <dcterms:created xsi:type="dcterms:W3CDTF">2012-05-15T05:41:01Z</dcterms:created>
  <dcterms:modified xsi:type="dcterms:W3CDTF">2012-09-20T13:52:42Z</dcterms:modified>
</cp:coreProperties>
</file>