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2" r:id="rId17"/>
    <p:sldId id="271" r:id="rId18"/>
    <p:sldId id="273" r:id="rId1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5" d="100"/>
          <a:sy n="75" d="100"/>
        </p:scale>
        <p:origin x="-1236" y="15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Obdélník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Zaoblený obdélník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A72D5A-78A8-4DEF-AF85-64C974EFA453}" type="datetimeFigureOut">
              <a:rPr lang="cs-CZ" smtClean="0"/>
              <a:t>20.9.2012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11B7677B-4B0E-4799-9EE5-89A50BB8E028}" type="slidenum">
              <a:rPr lang="cs-CZ" smtClean="0"/>
              <a:t>‹#›</a:t>
            </a:fld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A72D5A-78A8-4DEF-AF85-64C974EFA453}" type="datetimeFigureOut">
              <a:rPr lang="cs-CZ" smtClean="0"/>
              <a:t>20.9.2012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B7677B-4B0E-4799-9EE5-89A50BB8E028}" type="slidenum">
              <a:rPr lang="cs-CZ" smtClean="0"/>
              <a:t>‹#›</a:t>
            </a:fld>
            <a:endParaRPr lang="cs-CZ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Obdélník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Zaoblený obdélník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A72D5A-78A8-4DEF-AF85-64C974EFA453}" type="datetimeFigureOut">
              <a:rPr lang="cs-CZ" smtClean="0"/>
              <a:t>20.9.2012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endParaRPr lang="cs-CZ"/>
          </a:p>
        </p:txBody>
      </p:sp>
      <p:sp>
        <p:nvSpPr>
          <p:cNvPr id="7" name="Obdélník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11B7677B-4B0E-4799-9EE5-89A50BB8E028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A72D5A-78A8-4DEF-AF85-64C974EFA453}" type="datetimeFigureOut">
              <a:rPr lang="cs-CZ" smtClean="0"/>
              <a:t>20.9.2012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B7677B-4B0E-4799-9EE5-89A50BB8E028}" type="slidenum">
              <a:rPr lang="cs-CZ" smtClean="0"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A72D5A-78A8-4DEF-AF85-64C974EFA453}" type="datetimeFigureOut">
              <a:rPr lang="cs-CZ" smtClean="0"/>
              <a:t>20.9.2012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B7677B-4B0E-4799-9EE5-89A50BB8E028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A72D5A-78A8-4DEF-AF85-64C974EFA453}" type="datetimeFigureOut">
              <a:rPr lang="cs-CZ" smtClean="0"/>
              <a:t>20.9.2012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B7677B-4B0E-4799-9EE5-89A50BB8E02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A72D5A-78A8-4DEF-AF85-64C974EFA453}" type="datetimeFigureOut">
              <a:rPr lang="cs-CZ" smtClean="0"/>
              <a:t>20.9.2012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B7677B-4B0E-4799-9EE5-89A50BB8E02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Zaoblený obdélník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A72D5A-78A8-4DEF-AF85-64C974EFA453}" type="datetimeFigureOut">
              <a:rPr lang="cs-CZ" smtClean="0"/>
              <a:t>20.9.2012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B7677B-4B0E-4799-9EE5-89A50BB8E028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A72D5A-78A8-4DEF-AF85-64C974EFA453}" type="datetimeFigureOut">
              <a:rPr lang="cs-CZ" smtClean="0"/>
              <a:t>20.9.2012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11B7677B-4B0E-4799-9EE5-89A50BB8E028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Obdélník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bdélník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A72D5A-78A8-4DEF-AF85-64C974EFA453}" type="datetimeFigureOut">
              <a:rPr lang="cs-CZ" smtClean="0"/>
              <a:t>20.9.2012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B7677B-4B0E-4799-9EE5-89A50BB8E02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A72D5A-78A8-4DEF-AF85-64C974EFA453}" type="datetimeFigureOut">
              <a:rPr lang="cs-CZ" smtClean="0"/>
              <a:t>20.9.2012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B7677B-4B0E-4799-9EE5-89A50BB8E02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Zaoblený obdélník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71A72D5A-78A8-4DEF-AF85-64C974EFA453}" type="datetimeFigureOut">
              <a:rPr lang="cs-CZ" smtClean="0"/>
              <a:t>20.9.2012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11B7677B-4B0E-4799-9EE5-89A50BB8E028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hyperlink" Target="http://cs.wikipedia.org/wiki/Soubor:Colosseo_-_panoramica_-_Scuba_Beer.jpg" TargetMode="External"/><Relationship Id="rId3" Type="http://schemas.openxmlformats.org/officeDocument/2006/relationships/hyperlink" Target="http://cs.wikipedia.org/wiki/Soubor:Banditaccia_Sarcofago_Degli_Sposi.jpg" TargetMode="External"/><Relationship Id="rId7" Type="http://schemas.openxmlformats.org/officeDocument/2006/relationships/hyperlink" Target="http://cs.wikipedia.org/wiki/Soubor:Rom_vesta_tempel.jpg" TargetMode="External"/><Relationship Id="rId2" Type="http://schemas.openxmlformats.org/officeDocument/2006/relationships/hyperlink" Target="http://cs.wikipedia.org/wiki/Soubor:She-wolf_suckles_Romulus_and_Remus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upload.wikimedia.org/wikipedia/commons/d/d9/Via_appia.jpg" TargetMode="External"/><Relationship Id="rId11" Type="http://schemas.openxmlformats.org/officeDocument/2006/relationships/hyperlink" Target="http://cs.wikipedia.org/wiki/Soubor:Jules_cesar.jpg" TargetMode="External"/><Relationship Id="rId5" Type="http://schemas.openxmlformats.org/officeDocument/2006/relationships/hyperlink" Target="http://cs.wikipedia.org/wiki/Soubor:Tarquinia_Tomb_of_the_Leopards.jpg" TargetMode="External"/><Relationship Id="rId10" Type="http://schemas.openxmlformats.org/officeDocument/2006/relationships/hyperlink" Target="http://cs.wikipedia.org/wiki/Soubor:Italien_Rom_Trajansaeule_sb1.JPG" TargetMode="External"/><Relationship Id="rId4" Type="http://schemas.openxmlformats.org/officeDocument/2006/relationships/hyperlink" Target="http://cs.wikipedia.org/wiki/Soubor:Etruscan_amphora_Louvre_E703_side_B.jpg" TargetMode="External"/><Relationship Id="rId9" Type="http://schemas.openxmlformats.org/officeDocument/2006/relationships/hyperlink" Target="http://cs.wikipedia.org/wiki/Soubor:Pantheon.drawing.jpg" TargetMode="Externa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70000" lnSpcReduction="20000"/>
          </a:bodyPr>
          <a:lstStyle/>
          <a:p>
            <a:pPr algn="l"/>
            <a:r>
              <a:rPr lang="cs-CZ" dirty="0">
                <a:latin typeface="+mj-lt"/>
              </a:rPr>
              <a:t>Název školy: Základní škola Karla Klíče</a:t>
            </a:r>
          </a:p>
          <a:p>
            <a:pPr algn="l"/>
            <a:r>
              <a:rPr lang="cs-CZ" dirty="0">
                <a:latin typeface="+mj-lt"/>
              </a:rPr>
              <a:t>Autor: Alena </a:t>
            </a:r>
            <a:r>
              <a:rPr lang="cs-CZ" dirty="0" err="1">
                <a:latin typeface="+mj-lt"/>
              </a:rPr>
              <a:t>Pavolková</a:t>
            </a:r>
            <a:endParaRPr lang="cs-CZ" dirty="0">
              <a:latin typeface="+mj-lt"/>
            </a:endParaRPr>
          </a:p>
          <a:p>
            <a:pPr algn="l"/>
            <a:r>
              <a:rPr lang="cs-CZ" dirty="0">
                <a:latin typeface="+mj-lt"/>
              </a:rPr>
              <a:t>Název: </a:t>
            </a:r>
            <a:r>
              <a:rPr lang="cs-CZ" dirty="0" smtClean="0">
                <a:latin typeface="+mj-lt"/>
              </a:rPr>
              <a:t>VY_32_INOVACE_08_B_6_Římské antické umění</a:t>
            </a:r>
            <a:endParaRPr lang="cs-CZ" dirty="0">
              <a:latin typeface="+mj-lt"/>
            </a:endParaRPr>
          </a:p>
          <a:p>
            <a:pPr algn="l"/>
            <a:r>
              <a:rPr lang="cs-CZ" dirty="0">
                <a:latin typeface="+mj-lt"/>
              </a:rPr>
              <a:t>Téma: Dějiny výtvarného umění</a:t>
            </a:r>
          </a:p>
          <a:p>
            <a:pPr algn="l"/>
            <a:r>
              <a:rPr lang="cs-CZ" dirty="0">
                <a:latin typeface="+mj-lt"/>
              </a:rPr>
              <a:t>Číslo projektu</a:t>
            </a:r>
            <a:r>
              <a:rPr lang="cs-CZ" dirty="0" smtClean="0">
                <a:latin typeface="+mj-lt"/>
              </a:rPr>
              <a:t>: CZ.1.07/1.4.00/21.21.2131</a:t>
            </a:r>
            <a:endParaRPr lang="cs-CZ" dirty="0">
              <a:latin typeface="+mj-lt"/>
            </a:endParaRPr>
          </a:p>
          <a:p>
            <a:pPr algn="l"/>
            <a:endParaRPr lang="cs-CZ" dirty="0">
              <a:latin typeface="+mj-lt"/>
            </a:endParaRPr>
          </a:p>
          <a:p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Římské antické umění</a:t>
            </a:r>
            <a:endParaRPr lang="cs-CZ" dirty="0"/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03648" y="5077401"/>
            <a:ext cx="5896173" cy="11453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38014251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620688"/>
            <a:ext cx="3657600" cy="796950"/>
          </a:xfrm>
          <a:solidFill>
            <a:schemeClr val="accent1"/>
          </a:solidFill>
          <a:ln w="19050">
            <a:solidFill>
              <a:schemeClr val="tx2">
                <a:lumMod val="60000"/>
                <a:lumOff val="40000"/>
              </a:schemeClr>
            </a:solidFill>
          </a:ln>
        </p:spPr>
        <p:txBody>
          <a:bodyPr/>
          <a:lstStyle/>
          <a:p>
            <a:r>
              <a:rPr lang="cs-CZ" b="1" u="sng" dirty="0" smtClean="0">
                <a:solidFill>
                  <a:schemeClr val="bg1"/>
                </a:solidFill>
                <a:latin typeface="+mn-lt"/>
              </a:rPr>
              <a:t>Etruské umění</a:t>
            </a:r>
            <a:endParaRPr lang="cs-CZ" b="1" u="sng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>
              <a:buFontTx/>
              <a:buChar char="-"/>
            </a:pPr>
            <a:r>
              <a:rPr lang="cs-CZ" dirty="0" smtClean="0"/>
              <a:t>Vliv orientálního a řeckého umění</a:t>
            </a:r>
          </a:p>
          <a:p>
            <a:pPr>
              <a:buFontTx/>
              <a:buChar char="-"/>
            </a:pPr>
            <a:r>
              <a:rPr lang="cs-CZ" dirty="0" smtClean="0"/>
              <a:t>Velmi málo dochovaných památek</a:t>
            </a:r>
          </a:p>
          <a:p>
            <a:pPr>
              <a:buFontTx/>
              <a:buChar char="-"/>
            </a:pPr>
            <a:r>
              <a:rPr lang="cs-CZ" dirty="0" smtClean="0"/>
              <a:t>Velmi rozvinuté pohřebnictví – velká část </a:t>
            </a:r>
            <a:endParaRPr lang="cs-CZ" dirty="0"/>
          </a:p>
          <a:p>
            <a:pPr>
              <a:buFontTx/>
              <a:buChar char="-"/>
            </a:pPr>
            <a:r>
              <a:rPr lang="cs-CZ" dirty="0" smtClean="0"/>
              <a:t>Dochovaných památek pochází z hrobů a hrobek</a:t>
            </a:r>
          </a:p>
          <a:p>
            <a:pPr>
              <a:buFontTx/>
              <a:buChar char="-"/>
            </a:pPr>
            <a:endParaRPr lang="cs-CZ" dirty="0">
              <a:latin typeface="+mj-lt"/>
            </a:endParaRPr>
          </a:p>
          <a:p>
            <a:pPr marL="0" indent="0">
              <a:buNone/>
            </a:pPr>
            <a:endParaRPr lang="cs-CZ" dirty="0" smtClean="0">
              <a:latin typeface="+mj-lt"/>
            </a:endParaRP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5936" y="3356992"/>
            <a:ext cx="4440493" cy="3330370"/>
          </a:xfrm>
          <a:prstGeom prst="rect">
            <a:avLst/>
          </a:prstGeom>
        </p:spPr>
      </p:pic>
      <p:sp>
        <p:nvSpPr>
          <p:cNvPr id="5" name="TextovéPole 4"/>
          <p:cNvSpPr txBox="1"/>
          <p:nvPr/>
        </p:nvSpPr>
        <p:spPr>
          <a:xfrm>
            <a:off x="611560" y="4365104"/>
            <a:ext cx="352839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Římská vlčice – podle legendy o </a:t>
            </a:r>
            <a:r>
              <a:rPr lang="cs-CZ" sz="2400" dirty="0" err="1" smtClean="0"/>
              <a:t>Rómulu</a:t>
            </a:r>
            <a:r>
              <a:rPr lang="cs-CZ" sz="2400" dirty="0" smtClean="0"/>
              <a:t> a </a:t>
            </a:r>
            <a:r>
              <a:rPr lang="cs-CZ" sz="2400" dirty="0" err="1" smtClean="0"/>
              <a:t>Rému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42902083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S</a:t>
            </a:r>
            <a:r>
              <a:rPr lang="cs-CZ" dirty="0" smtClean="0"/>
              <a:t>ochařství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5168274"/>
          </a:xfrm>
        </p:spPr>
        <p:txBody>
          <a:bodyPr>
            <a:normAutofit fontScale="92500" lnSpcReduction="10000"/>
          </a:bodyPr>
          <a:lstStyle/>
          <a:p>
            <a:r>
              <a:rPr lang="cs-CZ" dirty="0" smtClean="0"/>
              <a:t>Materiál: často dřevo, vápenec, méně často kámen, alabastr</a:t>
            </a:r>
          </a:p>
          <a:p>
            <a:r>
              <a:rPr lang="cs-CZ" dirty="0" smtClean="0"/>
              <a:t>Kvůli nízké odolnosti materiálů se příliš památek nedochovalo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u="sng" dirty="0" smtClean="0"/>
              <a:t>Kandelábry</a:t>
            </a:r>
            <a:r>
              <a:rPr lang="cs-CZ" dirty="0" smtClean="0"/>
              <a:t> – ozdoba svícnů nebo pouličních svítilen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u="sng" dirty="0" smtClean="0"/>
              <a:t>Sarkofágy</a:t>
            </a:r>
            <a:r>
              <a:rPr lang="cs-CZ" dirty="0" smtClean="0"/>
              <a:t> – </a:t>
            </a:r>
          </a:p>
          <a:p>
            <a:pPr marL="0" indent="0">
              <a:buNone/>
            </a:pPr>
            <a:r>
              <a:rPr lang="cs-CZ" dirty="0" smtClean="0"/>
              <a:t>dvojlůžka zdobená </a:t>
            </a:r>
          </a:p>
          <a:p>
            <a:pPr marL="0" indent="0">
              <a:buNone/>
            </a:pPr>
            <a:r>
              <a:rPr lang="cs-CZ" dirty="0" smtClean="0"/>
              <a:t>sochami manželů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u="sng" dirty="0" smtClean="0"/>
              <a:t>Urny </a:t>
            </a:r>
            <a:r>
              <a:rPr lang="cs-CZ" dirty="0" smtClean="0"/>
              <a:t>ve tvaru </a:t>
            </a:r>
          </a:p>
          <a:p>
            <a:pPr marL="0" indent="0">
              <a:buNone/>
            </a:pPr>
            <a:r>
              <a:rPr lang="cs-CZ" dirty="0" smtClean="0"/>
              <a:t>lidského těla </a:t>
            </a:r>
          </a:p>
          <a:p>
            <a:pPr marL="0" indent="0">
              <a:buNone/>
            </a:pPr>
            <a:r>
              <a:rPr lang="cs-CZ" dirty="0" smtClean="0"/>
              <a:t>(ruce = ucha urny)</a:t>
            </a:r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5896" y="3284984"/>
            <a:ext cx="5256584" cy="32590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9052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Architektura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5149552"/>
          </a:xfrm>
        </p:spPr>
        <p:txBody>
          <a:bodyPr>
            <a:normAutofit fontScale="92500" lnSpcReduction="10000"/>
          </a:bodyPr>
          <a:lstStyle/>
          <a:p>
            <a:r>
              <a:rPr lang="cs-CZ" dirty="0" smtClean="0"/>
              <a:t>První známky</a:t>
            </a:r>
            <a:r>
              <a:rPr lang="cs-CZ" u="sng" dirty="0" smtClean="0"/>
              <a:t> urbanismu </a:t>
            </a:r>
            <a:r>
              <a:rPr lang="cs-CZ" dirty="0" smtClean="0"/>
              <a:t>– plánované osidlování a stavby měst, včetně silnic, kanalizací a vodovodů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u="sng" dirty="0" smtClean="0"/>
              <a:t>Chrámy</a:t>
            </a:r>
            <a:r>
              <a:rPr lang="cs-CZ" dirty="0" smtClean="0"/>
              <a:t> – dřevěné </a:t>
            </a:r>
          </a:p>
          <a:p>
            <a:pPr marL="0" indent="0">
              <a:buNone/>
            </a:pPr>
            <a:r>
              <a:rPr lang="cs-CZ" dirty="0" smtClean="0"/>
              <a:t>                  - vliv asijské architektury (lomena střecha, skupiny 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 sousoší bohů)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- na podstavci se schodištěm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- portikus – otevřená sloupová hala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u="sng" dirty="0" smtClean="0"/>
              <a:t>Hroby</a:t>
            </a:r>
            <a:r>
              <a:rPr lang="cs-CZ" dirty="0"/>
              <a:t> </a:t>
            </a:r>
            <a:r>
              <a:rPr lang="cs-CZ" dirty="0" smtClean="0"/>
              <a:t>– velmi rozvinuté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-  mohylové s několika místnostmi, chodbou a předsíní</a:t>
            </a: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81391" y="3573016"/>
            <a:ext cx="2880320" cy="2160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73766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Malířství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dirty="0" smtClean="0"/>
              <a:t>První pokusy o </a:t>
            </a:r>
            <a:r>
              <a:rPr lang="cs-CZ" u="sng" dirty="0" smtClean="0"/>
              <a:t>perspektivní zobrazování</a:t>
            </a:r>
            <a:r>
              <a:rPr lang="cs-CZ" dirty="0" smtClean="0"/>
              <a:t>, objevení možnosti </a:t>
            </a:r>
            <a:r>
              <a:rPr lang="cs-CZ" u="sng" dirty="0" smtClean="0"/>
              <a:t>stínování</a:t>
            </a:r>
          </a:p>
          <a:p>
            <a:endParaRPr lang="cs-CZ" dirty="0"/>
          </a:p>
          <a:p>
            <a:pPr>
              <a:buFontTx/>
              <a:buChar char="-"/>
            </a:pPr>
            <a:r>
              <a:rPr lang="cs-CZ" u="sng" dirty="0" smtClean="0"/>
              <a:t>Pohřební tématika </a:t>
            </a:r>
            <a:r>
              <a:rPr lang="cs-CZ" dirty="0" smtClean="0"/>
              <a:t>– průvod, obřad, hostina</a:t>
            </a:r>
          </a:p>
          <a:p>
            <a:pPr marL="0" indent="0">
              <a:buNone/>
            </a:pPr>
            <a:endParaRPr lang="cs-CZ" dirty="0"/>
          </a:p>
          <a:p>
            <a:pPr>
              <a:buFontTx/>
              <a:buChar char="-"/>
            </a:pPr>
            <a:r>
              <a:rPr lang="cs-CZ" u="sng" dirty="0" smtClean="0"/>
              <a:t>Nástěnné malby</a:t>
            </a:r>
            <a:r>
              <a:rPr lang="cs-CZ" dirty="0" smtClean="0"/>
              <a:t>- Lovecká tématika– včetně pozadí (les, louky)</a:t>
            </a:r>
          </a:p>
          <a:p>
            <a:pPr marL="0" indent="0">
              <a:buNone/>
            </a:pPr>
            <a:endParaRPr lang="cs-CZ" dirty="0" smtClean="0"/>
          </a:p>
          <a:p>
            <a:pPr>
              <a:buFontTx/>
              <a:buChar char="-"/>
            </a:pPr>
            <a:r>
              <a:rPr lang="cs-CZ" u="sng" dirty="0" smtClean="0"/>
              <a:t>Malby na keramice </a:t>
            </a:r>
            <a:r>
              <a:rPr lang="cs-CZ" dirty="0" smtClean="0"/>
              <a:t>– geometrické tvary 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               - hnědá, žlutá, bílá,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                 karmínová barva</a:t>
            </a:r>
          </a:p>
          <a:p>
            <a:pPr marL="0" indent="0">
              <a:buNone/>
            </a:pPr>
            <a:endParaRPr lang="cs-CZ" dirty="0" smtClean="0"/>
          </a:p>
          <a:p>
            <a:pPr>
              <a:buFontTx/>
              <a:buChar char="-"/>
            </a:pPr>
            <a:r>
              <a:rPr lang="cs-CZ" u="sng" dirty="0" smtClean="0"/>
              <a:t>Profilové portréty </a:t>
            </a:r>
            <a:r>
              <a:rPr lang="cs-CZ" dirty="0" smtClean="0"/>
              <a:t>– hlava natočená v bok</a:t>
            </a:r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72200" y="3759320"/>
            <a:ext cx="2016224" cy="28483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60673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0010"/>
            <a:ext cx="9144000" cy="66979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81667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548680"/>
            <a:ext cx="5241776" cy="868958"/>
          </a:xfrm>
          <a:solidFill>
            <a:schemeClr val="accent1"/>
          </a:solidFill>
          <a:ln w="19050">
            <a:solidFill>
              <a:schemeClr val="tx2">
                <a:lumMod val="60000"/>
                <a:lumOff val="40000"/>
              </a:schemeClr>
            </a:solidFill>
          </a:ln>
        </p:spPr>
        <p:txBody>
          <a:bodyPr/>
          <a:lstStyle/>
          <a:p>
            <a:r>
              <a:rPr lang="cs-CZ" b="1" u="sng" dirty="0" smtClean="0">
                <a:solidFill>
                  <a:schemeClr val="bg1"/>
                </a:solidFill>
                <a:latin typeface="+mn-lt"/>
              </a:rPr>
              <a:t>Římské antické umění</a:t>
            </a:r>
            <a:endParaRPr lang="cs-CZ" b="1" u="sng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endParaRPr lang="cs-CZ" dirty="0" smtClean="0"/>
          </a:p>
          <a:p>
            <a:r>
              <a:rPr lang="cs-CZ" dirty="0" smtClean="0"/>
              <a:t>Velmi vyspělá civilizace</a:t>
            </a:r>
          </a:p>
          <a:p>
            <a:pPr marL="0" indent="0">
              <a:buNone/>
            </a:pPr>
            <a:endParaRPr lang="cs-CZ" dirty="0" smtClean="0"/>
          </a:p>
          <a:p>
            <a:r>
              <a:rPr lang="cs-CZ" dirty="0" smtClean="0"/>
              <a:t>Čerpá hlavně z řeckého umění (díky tomu dochování podob řeckých soch) </a:t>
            </a:r>
          </a:p>
          <a:p>
            <a:pPr marL="0" indent="0">
              <a:buNone/>
            </a:pPr>
            <a:endParaRPr lang="cs-CZ" dirty="0" smtClean="0"/>
          </a:p>
          <a:p>
            <a:r>
              <a:rPr lang="cs-CZ" dirty="0" smtClean="0"/>
              <a:t>Také patrný vliv etruského umění</a:t>
            </a:r>
          </a:p>
          <a:p>
            <a:pPr marL="0" indent="0">
              <a:buNone/>
            </a:pPr>
            <a:endParaRPr lang="cs-CZ" dirty="0" smtClean="0"/>
          </a:p>
          <a:p>
            <a:r>
              <a:rPr lang="cs-CZ" dirty="0" smtClean="0"/>
              <a:t>Dochováno mnoho památek</a:t>
            </a:r>
          </a:p>
          <a:p>
            <a:endParaRPr lang="cs-CZ" dirty="0" smtClean="0"/>
          </a:p>
          <a:p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8149107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Architektura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Byl sestaven ideální model města, na jehož základě vznikají všechna města</a:t>
            </a:r>
          </a:p>
          <a:p>
            <a:pPr marL="0" indent="0">
              <a:buNone/>
            </a:pPr>
            <a:endParaRPr lang="cs-CZ" dirty="0"/>
          </a:p>
          <a:p>
            <a:r>
              <a:rPr lang="cs-CZ" u="sng" dirty="0" smtClean="0"/>
              <a:t>Materiál</a:t>
            </a:r>
            <a:r>
              <a:rPr lang="cs-CZ" dirty="0" smtClean="0"/>
              <a:t> – kámen, cement s úlomky kamene</a:t>
            </a:r>
          </a:p>
          <a:p>
            <a:pPr marL="0" indent="0">
              <a:buNone/>
            </a:pPr>
            <a:endParaRPr lang="cs-CZ" dirty="0" smtClean="0"/>
          </a:p>
          <a:p>
            <a:r>
              <a:rPr lang="cs-CZ" u="sng" dirty="0" smtClean="0"/>
              <a:t>Základní architektonické prvky</a:t>
            </a:r>
            <a:r>
              <a:rPr lang="cs-CZ" dirty="0" smtClean="0"/>
              <a:t>: </a:t>
            </a:r>
          </a:p>
          <a:p>
            <a:pPr marL="0" indent="0">
              <a:buNone/>
            </a:pPr>
            <a:r>
              <a:rPr lang="cs-CZ" dirty="0" smtClean="0"/>
              <a:t>    zeď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pilíř (obdélníkový nebo čtvercový nosný sloup),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oblouk (překlenutí otvoru ve zdivu),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klenba, kopule (střecha ve tvaru koule či polokoule)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806113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683568" y="404664"/>
            <a:ext cx="7772400" cy="5831160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cs-CZ" u="sng" dirty="0" smtClean="0"/>
              <a:t>Stavby</a:t>
            </a:r>
            <a:r>
              <a:rPr lang="cs-CZ" dirty="0" smtClean="0"/>
              <a:t>:</a:t>
            </a:r>
            <a:endParaRPr lang="cs-CZ" dirty="0"/>
          </a:p>
          <a:p>
            <a:pPr marL="0" indent="0">
              <a:buNone/>
            </a:pPr>
            <a:r>
              <a:rPr lang="cs-CZ" i="1" dirty="0" smtClean="0"/>
              <a:t>Chrámy</a:t>
            </a:r>
            <a:r>
              <a:rPr lang="cs-CZ" dirty="0" smtClean="0"/>
              <a:t> </a:t>
            </a:r>
          </a:p>
          <a:p>
            <a:pPr marL="0" indent="0">
              <a:buNone/>
            </a:pPr>
            <a:r>
              <a:rPr lang="cs-CZ" i="1" dirty="0" smtClean="0"/>
              <a:t>Baziliky</a:t>
            </a:r>
            <a:r>
              <a:rPr lang="cs-CZ" dirty="0" smtClean="0"/>
              <a:t> – vliv orientální architektury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- pravoúhlé zděné stavby se 3 loděmi tvořenými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sloupořadím</a:t>
            </a:r>
          </a:p>
          <a:p>
            <a:pPr marL="0" indent="0">
              <a:buNone/>
            </a:pPr>
            <a:r>
              <a:rPr lang="cs-CZ" i="1" dirty="0" smtClean="0"/>
              <a:t>Vily</a:t>
            </a:r>
            <a:r>
              <a:rPr lang="cs-CZ" dirty="0" smtClean="0"/>
              <a:t> – domy bohatých obyvatel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- dvůr se sloupořadím, sloupové průčelí</a:t>
            </a:r>
          </a:p>
          <a:p>
            <a:pPr marL="0" indent="0">
              <a:buNone/>
            </a:pPr>
            <a:r>
              <a:rPr lang="cs-CZ" i="1" dirty="0" smtClean="0"/>
              <a:t>Divadla, </a:t>
            </a:r>
            <a:r>
              <a:rPr lang="cs-CZ" i="1" dirty="0" err="1" smtClean="0"/>
              <a:t>amfiteatry</a:t>
            </a:r>
            <a:r>
              <a:rPr lang="cs-CZ" i="1" dirty="0" smtClean="0"/>
              <a:t> </a:t>
            </a:r>
            <a:r>
              <a:rPr lang="cs-CZ" dirty="0" smtClean="0"/>
              <a:t>– pro hry, zápasy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          - stupňové hlediště, aréna</a:t>
            </a:r>
          </a:p>
          <a:p>
            <a:pPr marL="0" indent="0">
              <a:buNone/>
            </a:pPr>
            <a:r>
              <a:rPr lang="cs-CZ" i="1" dirty="0" smtClean="0"/>
              <a:t>Cirky</a:t>
            </a:r>
            <a:r>
              <a:rPr lang="cs-CZ" dirty="0" smtClean="0"/>
              <a:t> – pro jízdní závody</a:t>
            </a:r>
          </a:p>
          <a:p>
            <a:pPr marL="0" indent="0">
              <a:buNone/>
            </a:pPr>
            <a:r>
              <a:rPr lang="cs-CZ" i="1" dirty="0" err="1" smtClean="0"/>
              <a:t>Thermy</a:t>
            </a:r>
            <a:r>
              <a:rPr lang="cs-CZ" dirty="0" smtClean="0"/>
              <a:t> – komplexy lázeňských budov</a:t>
            </a:r>
          </a:p>
          <a:p>
            <a:pPr marL="0" indent="0">
              <a:buNone/>
            </a:pPr>
            <a:r>
              <a:rPr lang="cs-CZ" i="1" dirty="0" smtClean="0"/>
              <a:t>Fórum</a:t>
            </a:r>
            <a:r>
              <a:rPr lang="cs-CZ" dirty="0" smtClean="0"/>
              <a:t> – centrum městského života (náměstí)</a:t>
            </a:r>
          </a:p>
          <a:p>
            <a:pPr marL="0" indent="0">
              <a:buNone/>
            </a:pPr>
            <a:r>
              <a:rPr lang="cs-CZ" i="1" dirty="0" smtClean="0"/>
              <a:t>Akvadukty</a:t>
            </a:r>
          </a:p>
          <a:p>
            <a:pPr marL="0" indent="0">
              <a:buNone/>
            </a:pPr>
            <a:r>
              <a:rPr lang="cs-CZ" i="1" dirty="0" smtClean="0"/>
              <a:t>Vítězné oblouky</a:t>
            </a:r>
          </a:p>
        </p:txBody>
      </p:sp>
    </p:spTree>
    <p:extLst>
      <p:ext uri="{BB962C8B-B14F-4D97-AF65-F5344CB8AC3E}">
        <p14:creationId xmlns:p14="http://schemas.microsoft.com/office/powerpoint/2010/main" val="21418241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41401"/>
            <a:ext cx="4932040" cy="6576053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5364088" y="692696"/>
            <a:ext cx="338437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Via Appia – nejdůležitější římská silnice, 195 km dlouhá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33981333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260648"/>
            <a:ext cx="4810952" cy="6264696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5508104" y="764704"/>
            <a:ext cx="2952328" cy="5693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Zbytky </a:t>
            </a:r>
            <a:r>
              <a:rPr lang="cs-CZ" sz="2800" dirty="0" err="1" smtClean="0"/>
              <a:t>Vestina</a:t>
            </a:r>
            <a:r>
              <a:rPr lang="cs-CZ" sz="2800" dirty="0" smtClean="0"/>
              <a:t> chrámu</a:t>
            </a:r>
          </a:p>
          <a:p>
            <a:endParaRPr lang="cs-CZ" sz="2800" dirty="0" smtClean="0"/>
          </a:p>
          <a:p>
            <a:r>
              <a:rPr lang="cs-CZ" sz="2800" dirty="0" smtClean="0"/>
              <a:t> – v centru Fóra Romana</a:t>
            </a:r>
          </a:p>
          <a:p>
            <a:endParaRPr lang="cs-CZ" sz="2800" dirty="0"/>
          </a:p>
          <a:p>
            <a:r>
              <a:rPr lang="cs-CZ" sz="2800" dirty="0" smtClean="0"/>
              <a:t>Zasvěcen Vestě – bohyně  rodinného krbu a domovů a ochránkyni celého Říma</a:t>
            </a:r>
          </a:p>
          <a:p>
            <a:endParaRPr lang="cs-CZ" sz="2800" dirty="0" smtClean="0"/>
          </a:p>
          <a:p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2634264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2555917"/>
            <a:ext cx="8820472" cy="3681393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539552" y="1052736"/>
            <a:ext cx="813690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Koloseum – největší </a:t>
            </a:r>
            <a:r>
              <a:rPr lang="cs-CZ" sz="2800" dirty="0" err="1" smtClean="0"/>
              <a:t>amfiteatr</a:t>
            </a:r>
            <a:r>
              <a:rPr lang="cs-CZ" sz="2800" dirty="0" smtClean="0"/>
              <a:t> v Římské říši</a:t>
            </a:r>
          </a:p>
          <a:p>
            <a:r>
              <a:rPr lang="cs-CZ" sz="2800" dirty="0"/>
              <a:t> </a:t>
            </a:r>
            <a:r>
              <a:rPr lang="cs-CZ" sz="2800" dirty="0" smtClean="0"/>
              <a:t>                 - původně pro 50 000 sedících diváků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5821269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3768" y="1576434"/>
            <a:ext cx="6480720" cy="5281566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395536" y="476672"/>
            <a:ext cx="619268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Pantheon – největší chrám v Římě</a:t>
            </a:r>
          </a:p>
          <a:p>
            <a:r>
              <a:rPr lang="cs-CZ" sz="2800" dirty="0"/>
              <a:t> </a:t>
            </a:r>
            <a:r>
              <a:rPr lang="cs-CZ" sz="2800" dirty="0" smtClean="0"/>
              <a:t>               - původně zasvěcen všem bohům (později Panně Marii</a:t>
            </a:r>
            <a:r>
              <a:rPr lang="cs-CZ" dirty="0" smtClean="0"/>
              <a:t>)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82785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          Sochařství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5219700"/>
          </a:xfrm>
        </p:spPr>
        <p:txBody>
          <a:bodyPr>
            <a:normAutofit/>
          </a:bodyPr>
          <a:lstStyle/>
          <a:p>
            <a:r>
              <a:rPr lang="cs-CZ" dirty="0" smtClean="0"/>
              <a:t> Většinou kopie řeckých soch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                               </a:t>
            </a:r>
            <a:r>
              <a:rPr lang="cs-CZ" u="sng" dirty="0" smtClean="0"/>
              <a:t>Portréty</a:t>
            </a:r>
            <a:r>
              <a:rPr lang="cs-CZ" dirty="0" smtClean="0"/>
              <a:t> – Portrét Caesara</a:t>
            </a:r>
          </a:p>
          <a:p>
            <a:endParaRPr lang="cs-CZ" dirty="0"/>
          </a:p>
          <a:p>
            <a:endParaRPr lang="cs-CZ" dirty="0" smtClean="0"/>
          </a:p>
          <a:p>
            <a:r>
              <a:rPr lang="cs-CZ" dirty="0" smtClean="0"/>
              <a:t>            </a:t>
            </a:r>
          </a:p>
          <a:p>
            <a:endParaRPr lang="cs-CZ" dirty="0"/>
          </a:p>
          <a:p>
            <a:r>
              <a:rPr lang="cs-CZ" dirty="0" smtClean="0"/>
              <a:t>                </a:t>
            </a:r>
          </a:p>
          <a:p>
            <a:r>
              <a:rPr lang="cs-CZ" dirty="0"/>
              <a:t> </a:t>
            </a:r>
            <a:r>
              <a:rPr lang="cs-CZ" dirty="0" smtClean="0"/>
              <a:t>                </a:t>
            </a:r>
          </a:p>
          <a:p>
            <a:r>
              <a:rPr lang="cs-CZ" dirty="0" smtClean="0"/>
              <a:t>   </a:t>
            </a:r>
            <a:r>
              <a:rPr lang="cs-CZ" u="sng" dirty="0" smtClean="0"/>
              <a:t>Historický reliéf </a:t>
            </a:r>
            <a:r>
              <a:rPr lang="cs-CZ" dirty="0" smtClean="0"/>
              <a:t>– reliéfy z </a:t>
            </a:r>
            <a:r>
              <a:rPr lang="cs-CZ" dirty="0" err="1" smtClean="0"/>
              <a:t>Trajánova</a:t>
            </a:r>
            <a:r>
              <a:rPr lang="cs-CZ" dirty="0" smtClean="0"/>
              <a:t> sloupu        </a:t>
            </a:r>
          </a:p>
          <a:p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8224" y="404664"/>
            <a:ext cx="1872208" cy="5760640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988840"/>
            <a:ext cx="3010718" cy="35489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57099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Malířství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Reálné zobrazení</a:t>
            </a:r>
          </a:p>
          <a:p>
            <a:r>
              <a:rPr lang="cs-CZ" dirty="0" smtClean="0"/>
              <a:t>Čerpá z mytologie</a:t>
            </a:r>
          </a:p>
          <a:p>
            <a:pPr marL="0" indent="0">
              <a:buNone/>
            </a:pPr>
            <a:endParaRPr lang="cs-CZ" dirty="0"/>
          </a:p>
          <a:p>
            <a:r>
              <a:rPr lang="cs-CZ" u="sng" dirty="0" smtClean="0"/>
              <a:t>Druhy </a:t>
            </a:r>
            <a:r>
              <a:rPr lang="cs-CZ" dirty="0" smtClean="0"/>
              <a:t>maleb: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- nástěnné malby </a:t>
            </a:r>
          </a:p>
          <a:p>
            <a:pPr marL="0" indent="0">
              <a:buNone/>
            </a:pPr>
            <a:r>
              <a:rPr lang="cs-CZ" dirty="0" smtClean="0"/>
              <a:t>    - mozaiky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- portrétní malby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</a:t>
            </a:r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18731" y="260648"/>
            <a:ext cx="4573891" cy="5973364"/>
          </a:xfrm>
          <a:prstGeom prst="rect">
            <a:avLst/>
          </a:prstGeom>
        </p:spPr>
      </p:pic>
      <p:sp>
        <p:nvSpPr>
          <p:cNvPr id="5" name="TextovéPole 4"/>
          <p:cNvSpPr txBox="1"/>
          <p:nvPr/>
        </p:nvSpPr>
        <p:spPr>
          <a:xfrm>
            <a:off x="179512" y="5279905"/>
            <a:ext cx="439248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Nástěnná malba v Pompejích – Europa a býk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40360789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99592" y="332656"/>
            <a:ext cx="2001416" cy="796950"/>
          </a:xfrm>
          <a:solidFill>
            <a:schemeClr val="accent1"/>
          </a:solidFill>
          <a:ln w="19050">
            <a:solidFill>
              <a:schemeClr val="tx2">
                <a:lumMod val="60000"/>
                <a:lumOff val="40000"/>
              </a:schemeClr>
            </a:solidFill>
          </a:ln>
        </p:spPr>
        <p:txBody>
          <a:bodyPr/>
          <a:lstStyle/>
          <a:p>
            <a:r>
              <a:rPr lang="cs-CZ" dirty="0" smtClean="0">
                <a:solidFill>
                  <a:schemeClr val="bg1"/>
                </a:solidFill>
              </a:rPr>
              <a:t>Anotace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smtClean="0"/>
              <a:t>	</a:t>
            </a:r>
            <a:r>
              <a:rPr lang="cs-CZ" smtClean="0"/>
              <a:t>Tato </a:t>
            </a:r>
            <a:r>
              <a:rPr lang="cs-CZ" dirty="0" smtClean="0"/>
              <a:t>prezentace je určena k výkladu o výtvarném umění Starověkého Říma pro vzdělávací obor výtvarný výchova. Může být využita také jako doplňkový materiál pro vzdělávací obor dějepis.</a:t>
            </a:r>
          </a:p>
          <a:p>
            <a:pPr marL="0" indent="0">
              <a:buNone/>
            </a:pPr>
            <a:r>
              <a:rPr lang="cs-CZ" dirty="0"/>
              <a:t>	</a:t>
            </a:r>
            <a:r>
              <a:rPr lang="cs-CZ" dirty="0" smtClean="0"/>
              <a:t>Žáci se seznámí s kulturami exitujícími na území římského impéria a s uměleckými projevy těchto kultur – architekturou, sochařstvím a malířstvím.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471505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99592" y="116632"/>
            <a:ext cx="3441576" cy="922114"/>
          </a:xfrm>
          <a:solidFill>
            <a:schemeClr val="accent1"/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txBody>
          <a:bodyPr/>
          <a:lstStyle/>
          <a:p>
            <a:r>
              <a:rPr lang="cs-CZ" dirty="0" smtClean="0">
                <a:solidFill>
                  <a:schemeClr val="bg1"/>
                </a:solidFill>
              </a:rPr>
              <a:t>Použité zdroje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899592" y="1052736"/>
            <a:ext cx="7772400" cy="5661248"/>
          </a:xfrm>
        </p:spPr>
        <p:txBody>
          <a:bodyPr>
            <a:normAutofit/>
          </a:bodyPr>
          <a:lstStyle/>
          <a:p>
            <a:r>
              <a:rPr lang="cs-CZ" sz="1200" dirty="0"/>
              <a:t>PROKOP, Vladimír. &lt;i&gt;Kapitoly z Dějin výtvarného umění&lt;/i&gt;. vyd. 2. Sokolov: O.K. Soft, 2008. ISBN Brož. </a:t>
            </a:r>
          </a:p>
          <a:p>
            <a:r>
              <a:rPr lang="cs-CZ" sz="1200" dirty="0" err="1" smtClean="0"/>
              <a:t>Rómulus</a:t>
            </a:r>
            <a:r>
              <a:rPr lang="cs-CZ" sz="1200" dirty="0" smtClean="0"/>
              <a:t> </a:t>
            </a:r>
            <a:r>
              <a:rPr lang="cs-CZ" sz="1200" dirty="0"/>
              <a:t>a </a:t>
            </a:r>
            <a:r>
              <a:rPr lang="cs-CZ" sz="1200" dirty="0" err="1"/>
              <a:t>Rémus</a:t>
            </a:r>
            <a:r>
              <a:rPr lang="cs-CZ" sz="1200" dirty="0"/>
              <a:t>. In: &lt;i&gt;</a:t>
            </a:r>
            <a:r>
              <a:rPr lang="cs-CZ" sz="1200" dirty="0" err="1"/>
              <a:t>Wikipedia</a:t>
            </a:r>
            <a:r>
              <a:rPr lang="cs-CZ" sz="1200" dirty="0"/>
              <a:t>&lt;/i&gt;: &lt;i&gt;</a:t>
            </a:r>
            <a:r>
              <a:rPr lang="cs-CZ" sz="1200" dirty="0" err="1"/>
              <a:t>the</a:t>
            </a:r>
            <a:r>
              <a:rPr lang="cs-CZ" sz="1200" dirty="0"/>
              <a:t> free </a:t>
            </a:r>
            <a:r>
              <a:rPr lang="cs-CZ" sz="1200" dirty="0" err="1"/>
              <a:t>encyclopedia</a:t>
            </a:r>
            <a:r>
              <a:rPr lang="cs-CZ" sz="1200" dirty="0"/>
              <a:t>&lt;/i&gt; [online]. San Francisco (CA): </a:t>
            </a:r>
            <a:r>
              <a:rPr lang="cs-CZ" sz="1200" dirty="0" err="1"/>
              <a:t>Wikimedia</a:t>
            </a:r>
            <a:r>
              <a:rPr lang="cs-CZ" sz="1200" dirty="0"/>
              <a:t> </a:t>
            </a:r>
            <a:r>
              <a:rPr lang="cs-CZ" sz="1200" dirty="0" err="1"/>
              <a:t>Foundation</a:t>
            </a:r>
            <a:r>
              <a:rPr lang="cs-CZ" sz="1200" dirty="0"/>
              <a:t>, 2001- [cit. 2012-09-16]. Dostupné z: </a:t>
            </a:r>
            <a:r>
              <a:rPr lang="cs-CZ" sz="1200" dirty="0">
                <a:hlinkClick r:id="rId2"/>
              </a:rPr>
              <a:t>http://</a:t>
            </a:r>
            <a:r>
              <a:rPr lang="cs-CZ" sz="1200" dirty="0" smtClean="0">
                <a:hlinkClick r:id="rId2"/>
              </a:rPr>
              <a:t>cs.wikipedia.org/wiki/Soubor:She-wolf_suckles_Romulus_and_Remus.jpg</a:t>
            </a:r>
            <a:endParaRPr lang="cs-CZ" sz="1200" dirty="0" smtClean="0"/>
          </a:p>
          <a:p>
            <a:r>
              <a:rPr lang="cs-CZ" sz="1200" dirty="0"/>
              <a:t>Etruský sarkofág. In: &lt;i&gt;</a:t>
            </a:r>
            <a:r>
              <a:rPr lang="cs-CZ" sz="1200" dirty="0" err="1"/>
              <a:t>Wikipedia</a:t>
            </a:r>
            <a:r>
              <a:rPr lang="cs-CZ" sz="1200" dirty="0"/>
              <a:t>&lt;/i&gt;: &lt;i&gt;</a:t>
            </a:r>
            <a:r>
              <a:rPr lang="cs-CZ" sz="1200" dirty="0" err="1"/>
              <a:t>the</a:t>
            </a:r>
            <a:r>
              <a:rPr lang="cs-CZ" sz="1200" dirty="0"/>
              <a:t> free </a:t>
            </a:r>
            <a:r>
              <a:rPr lang="cs-CZ" sz="1200" dirty="0" err="1"/>
              <a:t>encyclopedia</a:t>
            </a:r>
            <a:r>
              <a:rPr lang="cs-CZ" sz="1200" dirty="0"/>
              <a:t>&lt;/i&gt; [online]. San Francisco (CA): </a:t>
            </a:r>
            <a:r>
              <a:rPr lang="cs-CZ" sz="1200" dirty="0" err="1"/>
              <a:t>Wikimedia</a:t>
            </a:r>
            <a:r>
              <a:rPr lang="cs-CZ" sz="1200" dirty="0"/>
              <a:t> </a:t>
            </a:r>
            <a:r>
              <a:rPr lang="cs-CZ" sz="1200" dirty="0" err="1"/>
              <a:t>Foundation</a:t>
            </a:r>
            <a:r>
              <a:rPr lang="cs-CZ" sz="1200" dirty="0"/>
              <a:t>, 2001- [cit. 2012-09-16]. Dostupné z: </a:t>
            </a:r>
            <a:r>
              <a:rPr lang="cs-CZ" sz="1200" dirty="0">
                <a:hlinkClick r:id="rId3"/>
              </a:rPr>
              <a:t>http://</a:t>
            </a:r>
            <a:r>
              <a:rPr lang="cs-CZ" sz="1200" dirty="0" smtClean="0">
                <a:hlinkClick r:id="rId3"/>
              </a:rPr>
              <a:t>cs.wikipedia.org/wiki/Soubor:Banditaccia_Sarcofago_Degli_Sposi.jpg</a:t>
            </a:r>
            <a:endParaRPr lang="cs-CZ" sz="1200" dirty="0" smtClean="0"/>
          </a:p>
          <a:p>
            <a:r>
              <a:rPr lang="cs-CZ" sz="1200" dirty="0"/>
              <a:t>Etruský sarkofág. In: &lt;i&gt;</a:t>
            </a:r>
            <a:r>
              <a:rPr lang="cs-CZ" sz="1200" dirty="0" err="1"/>
              <a:t>Wikipedia</a:t>
            </a:r>
            <a:r>
              <a:rPr lang="cs-CZ" sz="1200" dirty="0"/>
              <a:t>&lt;/i&gt;: &lt;i&gt;</a:t>
            </a:r>
            <a:r>
              <a:rPr lang="cs-CZ" sz="1200" dirty="0" err="1"/>
              <a:t>the</a:t>
            </a:r>
            <a:r>
              <a:rPr lang="cs-CZ" sz="1200" dirty="0"/>
              <a:t> free </a:t>
            </a:r>
            <a:r>
              <a:rPr lang="cs-CZ" sz="1200" dirty="0" err="1"/>
              <a:t>encyclopedia</a:t>
            </a:r>
            <a:r>
              <a:rPr lang="cs-CZ" sz="1200" dirty="0"/>
              <a:t>&lt;/i&gt; [online]. San Francisco (CA): </a:t>
            </a:r>
            <a:r>
              <a:rPr lang="cs-CZ" sz="1200" dirty="0" err="1"/>
              <a:t>Wikimedia</a:t>
            </a:r>
            <a:r>
              <a:rPr lang="cs-CZ" sz="1200" dirty="0"/>
              <a:t> </a:t>
            </a:r>
            <a:r>
              <a:rPr lang="cs-CZ" sz="1200" dirty="0" err="1"/>
              <a:t>Foundation</a:t>
            </a:r>
            <a:r>
              <a:rPr lang="cs-CZ" sz="1200" dirty="0"/>
              <a:t>, 2001- [cit. 2012-09-16]. Dostupné z: </a:t>
            </a:r>
            <a:r>
              <a:rPr lang="cs-CZ" sz="1200" dirty="0">
                <a:hlinkClick r:id="rId3"/>
              </a:rPr>
              <a:t>http://</a:t>
            </a:r>
            <a:r>
              <a:rPr lang="cs-CZ" sz="1200" dirty="0" smtClean="0">
                <a:hlinkClick r:id="rId3"/>
              </a:rPr>
              <a:t>cs.wikipedia.org/wiki/Soubor:Banditaccia_Sarcofago_Degli_Sposi.jpg</a:t>
            </a:r>
            <a:endParaRPr lang="cs-CZ" sz="1200" dirty="0" smtClean="0"/>
          </a:p>
          <a:p>
            <a:r>
              <a:rPr lang="cs-CZ" sz="1200" dirty="0"/>
              <a:t>Etruská amfora. In: &lt;i&gt;</a:t>
            </a:r>
            <a:r>
              <a:rPr lang="cs-CZ" sz="1200" dirty="0" err="1"/>
              <a:t>Wikipedia</a:t>
            </a:r>
            <a:r>
              <a:rPr lang="cs-CZ" sz="1200" dirty="0"/>
              <a:t>&lt;/i&gt;: &lt;i&gt;</a:t>
            </a:r>
            <a:r>
              <a:rPr lang="cs-CZ" sz="1200" dirty="0" err="1"/>
              <a:t>the</a:t>
            </a:r>
            <a:r>
              <a:rPr lang="cs-CZ" sz="1200" dirty="0"/>
              <a:t> free </a:t>
            </a:r>
            <a:r>
              <a:rPr lang="cs-CZ" sz="1200" dirty="0" err="1"/>
              <a:t>encyclopedia</a:t>
            </a:r>
            <a:r>
              <a:rPr lang="cs-CZ" sz="1200" dirty="0"/>
              <a:t>&lt;/i&gt; [online]. San Francisco (CA): </a:t>
            </a:r>
            <a:r>
              <a:rPr lang="cs-CZ" sz="1200" dirty="0" err="1"/>
              <a:t>Wikimedia</a:t>
            </a:r>
            <a:r>
              <a:rPr lang="cs-CZ" sz="1200" dirty="0"/>
              <a:t> </a:t>
            </a:r>
            <a:r>
              <a:rPr lang="cs-CZ" sz="1200" dirty="0" err="1"/>
              <a:t>Foundation</a:t>
            </a:r>
            <a:r>
              <a:rPr lang="cs-CZ" sz="1200" dirty="0"/>
              <a:t>, 2001- [cit. 2012-09-16]. Dostupné z: </a:t>
            </a:r>
            <a:r>
              <a:rPr lang="cs-CZ" sz="1200" dirty="0">
                <a:hlinkClick r:id="rId4"/>
              </a:rPr>
              <a:t>http://</a:t>
            </a:r>
            <a:r>
              <a:rPr lang="cs-CZ" sz="1200" dirty="0" smtClean="0">
                <a:hlinkClick r:id="rId4"/>
              </a:rPr>
              <a:t>cs.wikipedia.org/wiki/Soubor:Etruscan_amphora_Louvre_E703_side_B.jpg</a:t>
            </a:r>
            <a:endParaRPr lang="cs-CZ" sz="1200" dirty="0" smtClean="0"/>
          </a:p>
          <a:p>
            <a:r>
              <a:rPr lang="cs-CZ" sz="1200" dirty="0"/>
              <a:t>Interiér hrobky s leopardem. In: &lt;i&gt;</a:t>
            </a:r>
            <a:r>
              <a:rPr lang="cs-CZ" sz="1200" dirty="0" err="1"/>
              <a:t>Wikipedia</a:t>
            </a:r>
            <a:r>
              <a:rPr lang="cs-CZ" sz="1200" dirty="0"/>
              <a:t>&lt;/i&gt;: &lt;i&gt;</a:t>
            </a:r>
            <a:r>
              <a:rPr lang="cs-CZ" sz="1200" dirty="0" err="1"/>
              <a:t>the</a:t>
            </a:r>
            <a:r>
              <a:rPr lang="cs-CZ" sz="1200" dirty="0"/>
              <a:t> free </a:t>
            </a:r>
            <a:r>
              <a:rPr lang="cs-CZ" sz="1200" dirty="0" err="1"/>
              <a:t>encyclopedia</a:t>
            </a:r>
            <a:r>
              <a:rPr lang="cs-CZ" sz="1200" dirty="0"/>
              <a:t>&lt;/i&gt; [online]. San Francisco (CA): </a:t>
            </a:r>
            <a:r>
              <a:rPr lang="cs-CZ" sz="1200" dirty="0" err="1"/>
              <a:t>Wikimedia</a:t>
            </a:r>
            <a:r>
              <a:rPr lang="cs-CZ" sz="1200" dirty="0"/>
              <a:t> </a:t>
            </a:r>
            <a:r>
              <a:rPr lang="cs-CZ" sz="1200" dirty="0" err="1"/>
              <a:t>Foundation</a:t>
            </a:r>
            <a:r>
              <a:rPr lang="cs-CZ" sz="1200" dirty="0"/>
              <a:t>, 2001- [cit. 2012-09-16]. Dostupné z: </a:t>
            </a:r>
            <a:r>
              <a:rPr lang="cs-CZ" sz="1200" dirty="0">
                <a:hlinkClick r:id="rId5"/>
              </a:rPr>
              <a:t>http://</a:t>
            </a:r>
            <a:r>
              <a:rPr lang="cs-CZ" sz="1200" dirty="0" smtClean="0">
                <a:hlinkClick r:id="rId5"/>
              </a:rPr>
              <a:t>cs.wikipedia.org/wiki/Soubor:Tarquinia_Tomb_of_the_Leopards.jpg</a:t>
            </a:r>
            <a:endParaRPr lang="cs-CZ" sz="1200" dirty="0" smtClean="0"/>
          </a:p>
          <a:p>
            <a:r>
              <a:rPr lang="cs-CZ" sz="1200" dirty="0"/>
              <a:t>Via Appia. In: &lt;i&gt;</a:t>
            </a:r>
            <a:r>
              <a:rPr lang="cs-CZ" sz="1200" dirty="0" err="1"/>
              <a:t>Wikipedia</a:t>
            </a:r>
            <a:r>
              <a:rPr lang="cs-CZ" sz="1200" dirty="0"/>
              <a:t>&lt;/i&gt;: &lt;i&gt;</a:t>
            </a:r>
            <a:r>
              <a:rPr lang="cs-CZ" sz="1200" dirty="0" err="1"/>
              <a:t>the</a:t>
            </a:r>
            <a:r>
              <a:rPr lang="cs-CZ" sz="1200" dirty="0"/>
              <a:t> free </a:t>
            </a:r>
            <a:r>
              <a:rPr lang="cs-CZ" sz="1200" dirty="0" err="1"/>
              <a:t>encyclopedia</a:t>
            </a:r>
            <a:r>
              <a:rPr lang="cs-CZ" sz="1200" dirty="0"/>
              <a:t>&lt;/i&gt; [online]. San Francisco (CA): </a:t>
            </a:r>
            <a:r>
              <a:rPr lang="cs-CZ" sz="1200" dirty="0" err="1"/>
              <a:t>Wikimedia</a:t>
            </a:r>
            <a:r>
              <a:rPr lang="cs-CZ" sz="1200" dirty="0"/>
              <a:t> </a:t>
            </a:r>
            <a:r>
              <a:rPr lang="cs-CZ" sz="1200" dirty="0" err="1"/>
              <a:t>Foundation</a:t>
            </a:r>
            <a:r>
              <a:rPr lang="cs-CZ" sz="1200" dirty="0"/>
              <a:t>, 2001- [cit. 2012-09-16]. Dostupné z: </a:t>
            </a:r>
            <a:r>
              <a:rPr lang="cs-CZ" sz="1200" dirty="0">
                <a:hlinkClick r:id="rId6"/>
              </a:rPr>
              <a:t>http://</a:t>
            </a:r>
            <a:r>
              <a:rPr lang="cs-CZ" sz="1200" dirty="0" smtClean="0">
                <a:hlinkClick r:id="rId6"/>
              </a:rPr>
              <a:t>upload.wikimedia.org/wikipedia/commons/d/d9/Via_appia.jpg</a:t>
            </a:r>
            <a:endParaRPr lang="cs-CZ" sz="1200" dirty="0"/>
          </a:p>
          <a:p>
            <a:r>
              <a:rPr lang="cs-CZ" sz="1200" dirty="0"/>
              <a:t>Zbytky </a:t>
            </a:r>
            <a:r>
              <a:rPr lang="cs-CZ" sz="1200" dirty="0" err="1"/>
              <a:t>Vestina</a:t>
            </a:r>
            <a:r>
              <a:rPr lang="cs-CZ" sz="1200" dirty="0"/>
              <a:t> chrámu. In: &lt;i&gt;</a:t>
            </a:r>
            <a:r>
              <a:rPr lang="cs-CZ" sz="1200" dirty="0" err="1"/>
              <a:t>Wikipedia</a:t>
            </a:r>
            <a:r>
              <a:rPr lang="cs-CZ" sz="1200" dirty="0"/>
              <a:t>&lt;/i&gt;: &lt;i&gt;</a:t>
            </a:r>
            <a:r>
              <a:rPr lang="cs-CZ" sz="1200" dirty="0" err="1"/>
              <a:t>the</a:t>
            </a:r>
            <a:r>
              <a:rPr lang="cs-CZ" sz="1200" dirty="0"/>
              <a:t> free </a:t>
            </a:r>
            <a:r>
              <a:rPr lang="cs-CZ" sz="1200" dirty="0" err="1"/>
              <a:t>encyclopedia</a:t>
            </a:r>
            <a:r>
              <a:rPr lang="cs-CZ" sz="1200" dirty="0"/>
              <a:t>&lt;/i&gt; [online]. San Francisco (CA): </a:t>
            </a:r>
            <a:r>
              <a:rPr lang="cs-CZ" sz="1200" dirty="0" err="1"/>
              <a:t>Wikimedia</a:t>
            </a:r>
            <a:r>
              <a:rPr lang="cs-CZ" sz="1200" dirty="0"/>
              <a:t> </a:t>
            </a:r>
            <a:r>
              <a:rPr lang="cs-CZ" sz="1200" dirty="0" err="1"/>
              <a:t>Foundation</a:t>
            </a:r>
            <a:r>
              <a:rPr lang="cs-CZ" sz="1200" dirty="0"/>
              <a:t>, 2001- [cit. 2012-09-16]. Dostupné z: </a:t>
            </a:r>
            <a:r>
              <a:rPr lang="cs-CZ" sz="1200" dirty="0">
                <a:hlinkClick r:id="rId7"/>
              </a:rPr>
              <a:t>http://</a:t>
            </a:r>
            <a:r>
              <a:rPr lang="cs-CZ" sz="1200" dirty="0" smtClean="0">
                <a:hlinkClick r:id="rId7"/>
              </a:rPr>
              <a:t>cs.wikipedia.org/wiki/Soubor:Rom_vesta_tempel.jpg</a:t>
            </a:r>
            <a:endParaRPr lang="cs-CZ" sz="1200" dirty="0" smtClean="0"/>
          </a:p>
          <a:p>
            <a:r>
              <a:rPr lang="cs-CZ" sz="1200" dirty="0"/>
              <a:t>Koloseum. In: &lt;i&gt;</a:t>
            </a:r>
            <a:r>
              <a:rPr lang="cs-CZ" sz="1200" dirty="0" err="1"/>
              <a:t>Wikipedia</a:t>
            </a:r>
            <a:r>
              <a:rPr lang="cs-CZ" sz="1200" dirty="0"/>
              <a:t>&lt;/i&gt;: &lt;i&gt;</a:t>
            </a:r>
            <a:r>
              <a:rPr lang="cs-CZ" sz="1200" dirty="0" err="1"/>
              <a:t>the</a:t>
            </a:r>
            <a:r>
              <a:rPr lang="cs-CZ" sz="1200" dirty="0"/>
              <a:t> free </a:t>
            </a:r>
            <a:r>
              <a:rPr lang="cs-CZ" sz="1200" dirty="0" err="1"/>
              <a:t>encyclopedia</a:t>
            </a:r>
            <a:r>
              <a:rPr lang="cs-CZ" sz="1200" dirty="0"/>
              <a:t>&lt;/i&gt; [online]. San Francisco (CA): </a:t>
            </a:r>
            <a:r>
              <a:rPr lang="cs-CZ" sz="1200" dirty="0" err="1"/>
              <a:t>Wikimedia</a:t>
            </a:r>
            <a:r>
              <a:rPr lang="cs-CZ" sz="1200" dirty="0"/>
              <a:t> </a:t>
            </a:r>
            <a:r>
              <a:rPr lang="cs-CZ" sz="1200" dirty="0" err="1"/>
              <a:t>Foundation</a:t>
            </a:r>
            <a:r>
              <a:rPr lang="cs-CZ" sz="1200" dirty="0"/>
              <a:t>, 2001- [cit. 2012-09-16]. Dostupné z: </a:t>
            </a:r>
            <a:r>
              <a:rPr lang="cs-CZ" sz="1200" dirty="0">
                <a:hlinkClick r:id="rId8"/>
              </a:rPr>
              <a:t>http://cs.wikipedia.org/wiki/Soubor:Colosseo_-_panoramica_-_</a:t>
            </a:r>
            <a:r>
              <a:rPr lang="cs-CZ" sz="1200" dirty="0" smtClean="0">
                <a:hlinkClick r:id="rId8"/>
              </a:rPr>
              <a:t>Scuba_Beer.jpg</a:t>
            </a:r>
            <a:endParaRPr lang="cs-CZ" sz="1200" dirty="0" smtClean="0"/>
          </a:p>
          <a:p>
            <a:r>
              <a:rPr lang="cs-CZ" sz="1200" dirty="0"/>
              <a:t>Pantheon. In: &lt;i&gt;</a:t>
            </a:r>
            <a:r>
              <a:rPr lang="cs-CZ" sz="1200" dirty="0" err="1"/>
              <a:t>Wikipedia</a:t>
            </a:r>
            <a:r>
              <a:rPr lang="cs-CZ" sz="1200" dirty="0"/>
              <a:t>&lt;/i&gt;: &lt;i&gt;</a:t>
            </a:r>
            <a:r>
              <a:rPr lang="cs-CZ" sz="1200" dirty="0" err="1"/>
              <a:t>the</a:t>
            </a:r>
            <a:r>
              <a:rPr lang="cs-CZ" sz="1200" dirty="0"/>
              <a:t> free </a:t>
            </a:r>
            <a:r>
              <a:rPr lang="cs-CZ" sz="1200" dirty="0" err="1"/>
              <a:t>encyclopedia</a:t>
            </a:r>
            <a:r>
              <a:rPr lang="cs-CZ" sz="1200" dirty="0"/>
              <a:t>&lt;/i&gt; [online]. San Francisco (CA): </a:t>
            </a:r>
            <a:r>
              <a:rPr lang="cs-CZ" sz="1200" dirty="0" err="1"/>
              <a:t>Wikimedia</a:t>
            </a:r>
            <a:r>
              <a:rPr lang="cs-CZ" sz="1200" dirty="0"/>
              <a:t> </a:t>
            </a:r>
            <a:r>
              <a:rPr lang="cs-CZ" sz="1200" dirty="0" err="1"/>
              <a:t>Foundation</a:t>
            </a:r>
            <a:r>
              <a:rPr lang="cs-CZ" sz="1200" dirty="0"/>
              <a:t>, 2001- [cit. 2012-09-16]. Dostupné z: </a:t>
            </a:r>
            <a:r>
              <a:rPr lang="cs-CZ" sz="1200" dirty="0">
                <a:hlinkClick r:id="rId9"/>
              </a:rPr>
              <a:t>http://</a:t>
            </a:r>
            <a:r>
              <a:rPr lang="cs-CZ" sz="1200" dirty="0" smtClean="0">
                <a:hlinkClick r:id="rId9"/>
              </a:rPr>
              <a:t>cs.wikipedia.org/wiki/Soubor:Pantheon.drawing.jpg</a:t>
            </a:r>
            <a:endParaRPr lang="cs-CZ" sz="1200" dirty="0" smtClean="0"/>
          </a:p>
          <a:p>
            <a:r>
              <a:rPr lang="cs-CZ" sz="1200" dirty="0" err="1"/>
              <a:t>Trajánův</a:t>
            </a:r>
            <a:r>
              <a:rPr lang="cs-CZ" sz="1200" dirty="0"/>
              <a:t> sloup. In: &lt;i&gt;</a:t>
            </a:r>
            <a:r>
              <a:rPr lang="cs-CZ" sz="1200" dirty="0" err="1"/>
              <a:t>Wikipedia</a:t>
            </a:r>
            <a:r>
              <a:rPr lang="cs-CZ" sz="1200" dirty="0"/>
              <a:t>&lt;/i&gt;: &lt;i&gt;</a:t>
            </a:r>
            <a:r>
              <a:rPr lang="cs-CZ" sz="1200" dirty="0" err="1"/>
              <a:t>the</a:t>
            </a:r>
            <a:r>
              <a:rPr lang="cs-CZ" sz="1200" dirty="0"/>
              <a:t> free </a:t>
            </a:r>
            <a:r>
              <a:rPr lang="cs-CZ" sz="1200" dirty="0" err="1"/>
              <a:t>encyclopedia</a:t>
            </a:r>
            <a:r>
              <a:rPr lang="cs-CZ" sz="1200" dirty="0"/>
              <a:t>&lt;/i&gt; [online]. San Francisco (CA): </a:t>
            </a:r>
            <a:r>
              <a:rPr lang="cs-CZ" sz="1200" dirty="0" err="1"/>
              <a:t>Wikimedia</a:t>
            </a:r>
            <a:r>
              <a:rPr lang="cs-CZ" sz="1200" dirty="0"/>
              <a:t> </a:t>
            </a:r>
            <a:r>
              <a:rPr lang="cs-CZ" sz="1200" dirty="0" err="1"/>
              <a:t>Foundation</a:t>
            </a:r>
            <a:r>
              <a:rPr lang="cs-CZ" sz="1200" dirty="0"/>
              <a:t>, 2001- [cit. 2012-09-16]. Dostupné z: </a:t>
            </a:r>
            <a:r>
              <a:rPr lang="cs-CZ" sz="1200" dirty="0">
                <a:hlinkClick r:id="rId10"/>
              </a:rPr>
              <a:t>http://</a:t>
            </a:r>
            <a:r>
              <a:rPr lang="cs-CZ" sz="1200" dirty="0" smtClean="0">
                <a:hlinkClick r:id="rId10"/>
              </a:rPr>
              <a:t>cs.wikipedia.org/wiki/Soubor:Italien_Rom_Trajansaeule_sb1.JPG</a:t>
            </a:r>
            <a:endParaRPr lang="cs-CZ" sz="1200" dirty="0" smtClean="0"/>
          </a:p>
          <a:p>
            <a:r>
              <a:rPr lang="cs-CZ" sz="1200" dirty="0"/>
              <a:t>Portrét Caesara. In: &lt;i&gt;</a:t>
            </a:r>
            <a:r>
              <a:rPr lang="cs-CZ" sz="1200" dirty="0" err="1"/>
              <a:t>Wikipedia</a:t>
            </a:r>
            <a:r>
              <a:rPr lang="cs-CZ" sz="1200" dirty="0"/>
              <a:t>&lt;/i&gt;: &lt;i&gt;</a:t>
            </a:r>
            <a:r>
              <a:rPr lang="cs-CZ" sz="1200" dirty="0" err="1"/>
              <a:t>the</a:t>
            </a:r>
            <a:r>
              <a:rPr lang="cs-CZ" sz="1200" dirty="0"/>
              <a:t> free </a:t>
            </a:r>
            <a:r>
              <a:rPr lang="cs-CZ" sz="1200" dirty="0" err="1"/>
              <a:t>encyclopedia</a:t>
            </a:r>
            <a:r>
              <a:rPr lang="cs-CZ" sz="1200" dirty="0"/>
              <a:t>&lt;/i&gt; [online]. San Francisco (CA): </a:t>
            </a:r>
            <a:r>
              <a:rPr lang="cs-CZ" sz="1200" dirty="0" err="1"/>
              <a:t>Wikimedia</a:t>
            </a:r>
            <a:r>
              <a:rPr lang="cs-CZ" sz="1200" dirty="0"/>
              <a:t> </a:t>
            </a:r>
            <a:r>
              <a:rPr lang="cs-CZ" sz="1200" dirty="0" err="1"/>
              <a:t>Foundation</a:t>
            </a:r>
            <a:r>
              <a:rPr lang="cs-CZ" sz="1200" dirty="0"/>
              <a:t>, 2001- [cit. 2012-09-16]. Dostupné z: </a:t>
            </a:r>
            <a:r>
              <a:rPr lang="cs-CZ" sz="1200" dirty="0">
                <a:hlinkClick r:id="rId11"/>
              </a:rPr>
              <a:t>http://</a:t>
            </a:r>
            <a:r>
              <a:rPr lang="cs-CZ" sz="1200" dirty="0" smtClean="0">
                <a:hlinkClick r:id="rId11"/>
              </a:rPr>
              <a:t>cs.wikipedia.org/wiki/Soubor:Jules_cesar.jpg</a:t>
            </a:r>
            <a:endParaRPr lang="cs-CZ" sz="1200" dirty="0" smtClean="0"/>
          </a:p>
          <a:p>
            <a:r>
              <a:rPr lang="cs-CZ" sz="1200" dirty="0"/>
              <a:t>Portrét Caesara. In: &lt;i&gt;</a:t>
            </a:r>
            <a:r>
              <a:rPr lang="cs-CZ" sz="1200" dirty="0" err="1"/>
              <a:t>Wikipedia</a:t>
            </a:r>
            <a:r>
              <a:rPr lang="cs-CZ" sz="1200" dirty="0"/>
              <a:t>&lt;/i&gt;: &lt;i&gt;</a:t>
            </a:r>
            <a:r>
              <a:rPr lang="cs-CZ" sz="1200" dirty="0" err="1"/>
              <a:t>the</a:t>
            </a:r>
            <a:r>
              <a:rPr lang="cs-CZ" sz="1200" dirty="0"/>
              <a:t> free </a:t>
            </a:r>
            <a:r>
              <a:rPr lang="cs-CZ" sz="1200" dirty="0" err="1"/>
              <a:t>encyclopedia</a:t>
            </a:r>
            <a:r>
              <a:rPr lang="cs-CZ" sz="1200" dirty="0"/>
              <a:t>&lt;/i&gt; [online]. San Francisco (CA): </a:t>
            </a:r>
            <a:r>
              <a:rPr lang="cs-CZ" sz="1200" dirty="0" err="1"/>
              <a:t>Wikimedia</a:t>
            </a:r>
            <a:r>
              <a:rPr lang="cs-CZ" sz="1200" dirty="0"/>
              <a:t> </a:t>
            </a:r>
            <a:r>
              <a:rPr lang="cs-CZ" sz="1200" dirty="0" err="1"/>
              <a:t>Foundation</a:t>
            </a:r>
            <a:r>
              <a:rPr lang="cs-CZ" sz="1200" dirty="0"/>
              <a:t>, 2001- [cit. 2012-09-16]. Dostupné z: </a:t>
            </a:r>
            <a:r>
              <a:rPr lang="cs-CZ" sz="1200" dirty="0">
                <a:hlinkClick r:id="rId11"/>
              </a:rPr>
              <a:t>http://</a:t>
            </a:r>
            <a:r>
              <a:rPr lang="cs-CZ" sz="1200" dirty="0" smtClean="0">
                <a:hlinkClick r:id="rId11"/>
              </a:rPr>
              <a:t>cs.wikipedia.org/wiki/Soubor:Jules_cesar.jpg</a:t>
            </a:r>
            <a:endParaRPr lang="cs-CZ" sz="1200" dirty="0" smtClean="0"/>
          </a:p>
          <a:p>
            <a:endParaRPr lang="cs-CZ" sz="1200" dirty="0"/>
          </a:p>
          <a:p>
            <a:endParaRPr lang="cs-CZ" sz="1200" dirty="0" smtClean="0"/>
          </a:p>
          <a:p>
            <a:endParaRPr lang="cs-CZ" sz="1200" dirty="0"/>
          </a:p>
          <a:p>
            <a:endParaRPr lang="cs-CZ" sz="1200" dirty="0" smtClean="0"/>
          </a:p>
          <a:p>
            <a:endParaRPr lang="cs-CZ" sz="1200" dirty="0"/>
          </a:p>
          <a:p>
            <a:endParaRPr lang="cs-CZ" sz="1200" dirty="0" smtClean="0"/>
          </a:p>
          <a:p>
            <a:endParaRPr lang="cs-CZ" sz="1200" dirty="0"/>
          </a:p>
          <a:p>
            <a:endParaRPr lang="cs-CZ" sz="1200" dirty="0"/>
          </a:p>
          <a:p>
            <a:endParaRPr lang="cs-CZ" sz="1200" dirty="0" smtClean="0"/>
          </a:p>
          <a:p>
            <a:endParaRPr lang="cs-CZ" sz="1200" dirty="0"/>
          </a:p>
          <a:p>
            <a:endParaRPr lang="cs-CZ" sz="1200" dirty="0"/>
          </a:p>
          <a:p>
            <a:endParaRPr lang="cs-CZ" sz="1200" dirty="0" smtClean="0"/>
          </a:p>
          <a:p>
            <a:endParaRPr lang="cs-CZ" sz="1200" dirty="0"/>
          </a:p>
          <a:p>
            <a:endParaRPr lang="cs-CZ" sz="1200" dirty="0" smtClean="0"/>
          </a:p>
          <a:p>
            <a:endParaRPr lang="cs-CZ" sz="1200" dirty="0"/>
          </a:p>
          <a:p>
            <a:endParaRPr lang="cs-CZ" sz="1200" dirty="0" smtClean="0"/>
          </a:p>
          <a:p>
            <a:endParaRPr lang="cs-CZ" sz="1200" dirty="0"/>
          </a:p>
          <a:p>
            <a:endParaRPr lang="cs-CZ" sz="1200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598264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1502398"/>
              </p:ext>
            </p:extLst>
          </p:nvPr>
        </p:nvGraphicFramePr>
        <p:xfrm>
          <a:off x="1524000" y="1397000"/>
          <a:ext cx="6096000" cy="3606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48000"/>
                <a:gridCol w="3048000"/>
              </a:tblGrid>
              <a:tr h="370840">
                <a:tc gridSpan="2">
                  <a:txBody>
                    <a:bodyPr/>
                    <a:lstStyle/>
                    <a:p>
                      <a:r>
                        <a:rPr lang="cs-CZ" dirty="0" smtClean="0"/>
                        <a:t>Identifikační tabulka</a:t>
                      </a:r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0840">
                <a:tc gridSpan="2">
                  <a:txBody>
                    <a:bodyPr/>
                    <a:lstStyle/>
                    <a:p>
                      <a:r>
                        <a:rPr lang="cs-CZ" dirty="0" smtClean="0"/>
                        <a:t>Autor:</a:t>
                      </a:r>
                      <a:r>
                        <a:rPr lang="cs-CZ" baseline="0" dirty="0" smtClean="0"/>
                        <a:t> Alena </a:t>
                      </a:r>
                      <a:r>
                        <a:rPr lang="cs-CZ" baseline="0" dirty="0" err="1" smtClean="0"/>
                        <a:t>Pavolková</a:t>
                      </a:r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0840">
                <a:tc gridSpan="2">
                  <a:txBody>
                    <a:bodyPr/>
                    <a:lstStyle/>
                    <a:p>
                      <a:r>
                        <a:rPr lang="cs-CZ" dirty="0" smtClean="0"/>
                        <a:t>Vytvořeno dne:</a:t>
                      </a:r>
                      <a:r>
                        <a:rPr lang="cs-CZ" baseline="0" dirty="0" smtClean="0"/>
                        <a:t> 15.6. 2012</a:t>
                      </a:r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Odpilotováno</a:t>
                      </a:r>
                      <a:r>
                        <a:rPr lang="cs-CZ" dirty="0" smtClean="0"/>
                        <a:t> dne: 19.6. 2012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Ve třídě</a:t>
                      </a:r>
                      <a:r>
                        <a:rPr lang="cs-CZ" smtClean="0"/>
                        <a:t>: 6.A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 gridSpan="2">
                  <a:txBody>
                    <a:bodyPr/>
                    <a:lstStyle/>
                    <a:p>
                      <a:r>
                        <a:rPr lang="cs-CZ" dirty="0" smtClean="0"/>
                        <a:t>Vzdělávací oblast:</a:t>
                      </a:r>
                      <a:r>
                        <a:rPr lang="cs-CZ" baseline="0" dirty="0" smtClean="0"/>
                        <a:t> Umění a kultura</a:t>
                      </a:r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0840">
                <a:tc gridSpan="2">
                  <a:txBody>
                    <a:bodyPr/>
                    <a:lstStyle/>
                    <a:p>
                      <a:r>
                        <a:rPr lang="cs-CZ" dirty="0" smtClean="0"/>
                        <a:t>Vzdělávací obor: Výtvarná výchova</a:t>
                      </a:r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0840">
                <a:tc gridSpan="2">
                  <a:txBody>
                    <a:bodyPr/>
                    <a:lstStyle/>
                    <a:p>
                      <a:r>
                        <a:rPr lang="cs-CZ" dirty="0" smtClean="0"/>
                        <a:t>Tematická</a:t>
                      </a:r>
                      <a:r>
                        <a:rPr lang="cs-CZ" baseline="0" dirty="0" smtClean="0"/>
                        <a:t> oblast: Dějiny výtvarného umění</a:t>
                      </a:r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0840">
                <a:tc gridSpan="2">
                  <a:txBody>
                    <a:bodyPr/>
                    <a:lstStyle/>
                    <a:p>
                      <a:r>
                        <a:rPr lang="cs-CZ" dirty="0" smtClean="0"/>
                        <a:t>Téma: Římské antické umění</a:t>
                      </a:r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0840">
                <a:tc gridSpan="2">
                  <a:txBody>
                    <a:bodyPr/>
                    <a:lstStyle/>
                    <a:p>
                      <a:r>
                        <a:rPr lang="cs-CZ" dirty="0" smtClean="0"/>
                        <a:t>Klíčová slova: Etruské umění, Římské</a:t>
                      </a:r>
                      <a:r>
                        <a:rPr lang="cs-CZ" baseline="0" dirty="0" smtClean="0"/>
                        <a:t> starověké umění, Via Appia, </a:t>
                      </a:r>
                      <a:r>
                        <a:rPr lang="cs-CZ" baseline="0" dirty="0" err="1" smtClean="0"/>
                        <a:t>Vestin</a:t>
                      </a:r>
                      <a:r>
                        <a:rPr lang="cs-CZ" baseline="0" dirty="0" smtClean="0"/>
                        <a:t> chrám, Koloseum, </a:t>
                      </a:r>
                      <a:r>
                        <a:rPr lang="cs-CZ" baseline="0" dirty="0" err="1" smtClean="0"/>
                        <a:t>Panthenon</a:t>
                      </a:r>
                      <a:r>
                        <a:rPr lang="cs-CZ" baseline="0" dirty="0" smtClean="0"/>
                        <a:t>, </a:t>
                      </a:r>
                      <a:r>
                        <a:rPr lang="cs-CZ" baseline="0" dirty="0" err="1" smtClean="0"/>
                        <a:t>Trajánův</a:t>
                      </a:r>
                      <a:r>
                        <a:rPr lang="cs-CZ" baseline="0" dirty="0" smtClean="0"/>
                        <a:t> sloup</a:t>
                      </a:r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13378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Jmění">
  <a:themeElements>
    <a:clrScheme name="Jmění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Jmění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Jmění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199</TotalTime>
  <Words>1069</Words>
  <Application>Microsoft Office PowerPoint</Application>
  <PresentationFormat>Předvádění na obrazovce (4:3)</PresentationFormat>
  <Paragraphs>162</Paragraphs>
  <Slides>18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18</vt:i4>
      </vt:variant>
    </vt:vector>
  </HeadingPairs>
  <TitlesOfParts>
    <vt:vector size="19" baseType="lpstr">
      <vt:lpstr>Jmění</vt:lpstr>
      <vt:lpstr>Římské antické umění</vt:lpstr>
      <vt:lpstr>Etruské umění</vt:lpstr>
      <vt:lpstr>Sochařství</vt:lpstr>
      <vt:lpstr>Architektura</vt:lpstr>
      <vt:lpstr>Malířství</vt:lpstr>
      <vt:lpstr>Prezentace aplikace PowerPoint</vt:lpstr>
      <vt:lpstr>Římské antické umění</vt:lpstr>
      <vt:lpstr>Architektura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          Sochařství</vt:lpstr>
      <vt:lpstr>Malířství</vt:lpstr>
      <vt:lpstr>Anotace</vt:lpstr>
      <vt:lpstr>Použité zdroje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Římské antické umění</dc:title>
  <dc:creator>Alena Pavolková</dc:creator>
  <cp:lastModifiedBy>Alena Pavolková</cp:lastModifiedBy>
  <cp:revision>23</cp:revision>
  <dcterms:created xsi:type="dcterms:W3CDTF">2012-06-19T06:28:33Z</dcterms:created>
  <dcterms:modified xsi:type="dcterms:W3CDTF">2012-09-20T11:15:08Z</dcterms:modified>
</cp:coreProperties>
</file>