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6"/>
  </p:notesMasterIdLst>
  <p:sldIdLst>
    <p:sldId id="256" r:id="rId2"/>
    <p:sldId id="257" r:id="rId3"/>
    <p:sldId id="260" r:id="rId4"/>
    <p:sldId id="270" r:id="rId5"/>
    <p:sldId id="271" r:id="rId6"/>
    <p:sldId id="264" r:id="rId7"/>
    <p:sldId id="268" r:id="rId8"/>
    <p:sldId id="269" r:id="rId9"/>
    <p:sldId id="265" r:id="rId10"/>
    <p:sldId id="266" r:id="rId11"/>
    <p:sldId id="267" r:id="rId12"/>
    <p:sldId id="272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75" d="100"/>
          <a:sy n="75" d="100"/>
        </p:scale>
        <p:origin x="-1248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C01FBE-5E1C-476B-9415-B1C37647B1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153C6-5620-4AB1-905A-52C3ABA264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125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3153C6-5620-4AB1-905A-52C3ABA2647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8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B8A0908B-314C-4E00-9697-C62FEF31AB4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C1227FA-1440-4275-93E0-ACCA7815DE06}" type="datetimeFigureOut">
              <a:rPr lang="cs-CZ" smtClean="0"/>
              <a:t>20.9.2012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orence_italy_duomo.jpg" TargetMode="External"/><Relationship Id="rId7" Type="http://schemas.openxmlformats.org/officeDocument/2006/relationships/hyperlink" Target="http://cs.wikipedia.org/wiki/Soubor:Raffael_051.jpg" TargetMode="External"/><Relationship Id="rId2" Type="http://schemas.openxmlformats.org/officeDocument/2006/relationships/hyperlink" Target="http://cs.wikipedia.org/wiki/Soubor:Brogi,_Giacomo_(1822-1881)_-_n._0117_-_Roma_-_Basilica_di_S._Pietro_in_Vaticano_(1870s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ndro_Botticelli_046.jpg" TargetMode="External"/><Relationship Id="rId5" Type="http://schemas.openxmlformats.org/officeDocument/2006/relationships/hyperlink" Target="http://cs.wikipedia.org/wiki/Soubor:Michelangelos_David.jpg" TargetMode="External"/><Relationship Id="rId4" Type="http://schemas.openxmlformats.org/officeDocument/2006/relationships/hyperlink" Target="http://udu.ff.cuni.cz/soubory/galerie/renesance/slides/010%20Donatello,%20David,%20asi%201430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543800" cy="1152127"/>
          </a:xfrm>
        </p:spPr>
        <p:txBody>
          <a:bodyPr/>
          <a:lstStyle/>
          <a:p>
            <a:r>
              <a:rPr lang="cs-CZ" dirty="0" smtClean="0"/>
              <a:t>RENESANCE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2636912"/>
            <a:ext cx="6461760" cy="1728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Název školy: ZŠ Karla Klíče v Hostinném</a:t>
            </a:r>
          </a:p>
          <a:p>
            <a:r>
              <a:rPr lang="cs-CZ" dirty="0" smtClean="0"/>
              <a:t>Autor: Alena </a:t>
            </a:r>
            <a:r>
              <a:rPr lang="cs-CZ" dirty="0" err="1" smtClean="0"/>
              <a:t>Pavolková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smtClean="0"/>
              <a:t>: </a:t>
            </a:r>
            <a:r>
              <a:rPr lang="cs-CZ" smtClean="0"/>
              <a:t>VY_32_INOVACE_08_B_8_Renesance</a:t>
            </a:r>
            <a:endParaRPr lang="cs-CZ" dirty="0" smtClean="0"/>
          </a:p>
          <a:p>
            <a:r>
              <a:rPr lang="cs-CZ" dirty="0" smtClean="0"/>
              <a:t>Téma: Dějiny výtvarného umění</a:t>
            </a:r>
          </a:p>
          <a:p>
            <a:r>
              <a:rPr lang="cs-CZ" dirty="0"/>
              <a:t>Číslo projektu: VY_32_INOVACE_08_B_8_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57192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892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Vznik renesance a její základní znaky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620000" cy="52040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Umělecký sloh 15. až 16. století</a:t>
            </a:r>
          </a:p>
          <a:p>
            <a:r>
              <a:rPr lang="cs-CZ" dirty="0" smtClean="0"/>
              <a:t>Vznikl ve Florencii</a:t>
            </a:r>
          </a:p>
          <a:p>
            <a:r>
              <a:rPr lang="cs-CZ" dirty="0" smtClean="0"/>
              <a:t>Její vznik souvisí s velkým hospodářským rozvojem měst a rozvojem obchodu a vědy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Renesanční člověk – člověk všestranný, zajímá se o mnoho oborů</a:t>
            </a:r>
          </a:p>
          <a:p>
            <a:r>
              <a:rPr lang="cs-CZ" dirty="0" smtClean="0"/>
              <a:t>Název pochází z italského sousloví: „</a:t>
            </a:r>
            <a:r>
              <a:rPr lang="cs-CZ" dirty="0" err="1" smtClean="0"/>
              <a:t>reinascita</a:t>
            </a:r>
            <a:r>
              <a:rPr lang="cs-CZ" dirty="0" smtClean="0"/>
              <a:t> </a:t>
            </a:r>
            <a:r>
              <a:rPr lang="cs-CZ" dirty="0" err="1" smtClean="0"/>
              <a:t>dell</a:t>
            </a:r>
            <a:r>
              <a:rPr lang="cs-CZ" dirty="0" smtClean="0"/>
              <a:t> </a:t>
            </a:r>
            <a:r>
              <a:rPr lang="cs-CZ" dirty="0" err="1" smtClean="0"/>
              <a:t>arte</a:t>
            </a:r>
            <a:r>
              <a:rPr lang="cs-CZ" dirty="0" smtClean="0"/>
              <a:t> </a:t>
            </a:r>
            <a:r>
              <a:rPr lang="cs-CZ" dirty="0" err="1" smtClean="0"/>
              <a:t>antica</a:t>
            </a:r>
            <a:r>
              <a:rPr lang="cs-CZ" dirty="0" smtClean="0"/>
              <a:t>“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- znovuzrození antiky</a:t>
            </a:r>
            <a:endParaRPr lang="cs-CZ" dirty="0"/>
          </a:p>
          <a:p>
            <a:r>
              <a:rPr lang="cs-CZ" dirty="0" smtClean="0"/>
              <a:t>Antika vzor veškeré krásy, obdiv rozvinuté antické kultury, věd – snaha navázat na věhlas antiky            studování antiky</a:t>
            </a:r>
          </a:p>
          <a:p>
            <a:r>
              <a:rPr lang="cs-CZ" dirty="0"/>
              <a:t>M</a:t>
            </a:r>
            <a:r>
              <a:rPr lang="cs-CZ" dirty="0" smtClean="0"/>
              <a:t>ecenášství – sponzorování umělecké činnosti přináší slávu a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prestiž bohatým rodinám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2749569"/>
            <a:ext cx="4032448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600" u="sng" dirty="0" smtClean="0"/>
              <a:t>Heliocentrismus </a:t>
            </a:r>
            <a:r>
              <a:rPr lang="cs-CZ" sz="1600" dirty="0" smtClean="0"/>
              <a:t> –  Slunce jako střed vesmíru</a:t>
            </a:r>
          </a:p>
          <a:p>
            <a:r>
              <a:rPr lang="cs-CZ" sz="1600" dirty="0" smtClean="0"/>
              <a:t> (x doposud uznáván geocentrismus – středem vesmíru Země)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3968" y="2564904"/>
            <a:ext cx="4162513" cy="120032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Zámořské objevy</a:t>
            </a:r>
            <a:r>
              <a:rPr lang="cs-CZ" dirty="0" smtClean="0"/>
              <a:t>:</a:t>
            </a:r>
          </a:p>
          <a:p>
            <a:r>
              <a:rPr lang="cs-CZ" dirty="0" smtClean="0"/>
              <a:t>Obeplutí světa – Fernando </a:t>
            </a:r>
            <a:r>
              <a:rPr lang="cs-CZ" dirty="0" err="1" smtClean="0"/>
              <a:t>Magalhaes</a:t>
            </a:r>
            <a:endParaRPr lang="cs-CZ" dirty="0" smtClean="0"/>
          </a:p>
          <a:p>
            <a:r>
              <a:rPr lang="cs-CZ" dirty="0" smtClean="0"/>
              <a:t>Objevení Ameriky – 1492 Kryštof Kolumbus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4133306" y="5130900"/>
            <a:ext cx="489204" cy="242316"/>
          </a:xfrm>
          <a:prstGeom prst="rightArrow">
            <a:avLst>
              <a:gd name="adj1" fmla="val 44010"/>
              <a:gd name="adj2" fmla="val 380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02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Architektura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Velký rozvoj obytných staveb, paláců, letohrádku atd., církevní stavitelství ustupuje do pozadí</a:t>
            </a:r>
          </a:p>
          <a:p>
            <a:pPr marL="114300" indent="0">
              <a:buNone/>
            </a:pPr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Odpovídá tehdejším náročným požadavkům člověka: pohodlí, útulnost, krása i úspornost:</a:t>
            </a:r>
          </a:p>
          <a:p>
            <a:pPr marL="11430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- Sloupořadí, klenby, architráv (překlad přes pilíře) – </a:t>
            </a:r>
          </a:p>
          <a:p>
            <a:pPr marL="11430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  - vzdušnost prostoru</a:t>
            </a:r>
          </a:p>
          <a:p>
            <a:pPr marL="11430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- Peristyl – čtvercový dvorek lemovaný sloupořadím</a:t>
            </a:r>
          </a:p>
          <a:p>
            <a:pPr marL="11430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- Kupole </a:t>
            </a:r>
            <a:endParaRPr lang="cs-CZ" dirty="0">
              <a:latin typeface="+mj-lt"/>
            </a:endParaRPr>
          </a:p>
          <a:p>
            <a:pPr marL="114300" indent="0">
              <a:buNone/>
            </a:pPr>
            <a:r>
              <a:rPr lang="cs-CZ" dirty="0" smtClean="0">
                <a:latin typeface="+mj-lt"/>
              </a:rPr>
              <a:t>           - Zdobení </a:t>
            </a:r>
            <a:r>
              <a:rPr lang="cs-CZ" dirty="0">
                <a:latin typeface="+mj-lt"/>
              </a:rPr>
              <a:t>omítek – sgrafita – tzv. </a:t>
            </a:r>
            <a:r>
              <a:rPr lang="cs-CZ" dirty="0" smtClean="0">
                <a:latin typeface="+mj-lt"/>
              </a:rPr>
              <a:t>psaníčka,</a:t>
            </a:r>
          </a:p>
          <a:p>
            <a:pPr marL="11430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                    - fresky, štuky</a:t>
            </a:r>
            <a:endParaRPr lang="cs-CZ" dirty="0">
              <a:latin typeface="+mj-lt"/>
            </a:endParaRPr>
          </a:p>
          <a:p>
            <a:pPr marL="114300" indent="0">
              <a:buNone/>
            </a:pPr>
            <a:r>
              <a:rPr lang="cs-CZ" dirty="0" smtClean="0">
                <a:latin typeface="+mj-lt"/>
              </a:rPr>
              <a:t>           - Obytné </a:t>
            </a:r>
            <a:r>
              <a:rPr lang="cs-CZ" dirty="0">
                <a:latin typeface="+mj-lt"/>
              </a:rPr>
              <a:t>prostory menší a </a:t>
            </a:r>
            <a:r>
              <a:rPr lang="cs-CZ" dirty="0" smtClean="0">
                <a:latin typeface="+mj-lt"/>
              </a:rPr>
              <a:t>nižší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692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u="sng" dirty="0" err="1" smtClean="0"/>
              <a:t>Donato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Bramante</a:t>
            </a:r>
            <a:r>
              <a:rPr lang="cs-CZ" sz="2000" u="sng" dirty="0" smtClean="0"/>
              <a:t/>
            </a:r>
            <a:br>
              <a:rPr lang="cs-CZ" sz="2000" u="sng" dirty="0" smtClean="0"/>
            </a:br>
            <a:r>
              <a:rPr lang="cs-CZ" sz="2000" dirty="0" smtClean="0"/>
              <a:t>- Chrám sv. Petra v Římě</a:t>
            </a:r>
            <a:endParaRPr lang="cs-CZ" sz="2000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56" y="1302792"/>
            <a:ext cx="7992888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857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u="sng" dirty="0" smtClean="0"/>
              <a:t>Filippo </a:t>
            </a:r>
            <a:r>
              <a:rPr lang="cs-CZ" sz="2000" u="sng" dirty="0" err="1" smtClean="0"/>
              <a:t>Brunelleschi</a:t>
            </a:r>
            <a:r>
              <a:rPr lang="cs-CZ" sz="2000" u="sng" dirty="0" smtClean="0"/>
              <a:t/>
            </a:r>
            <a:br>
              <a:rPr lang="cs-CZ" sz="2000" u="sng" dirty="0" smtClean="0"/>
            </a:br>
            <a:r>
              <a:rPr lang="cs-CZ" sz="2000" dirty="0" smtClean="0"/>
              <a:t>- kupole dómu ve Florencii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1281336"/>
            <a:ext cx="7846392" cy="5011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6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Sochařství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Sochy se stávají samostatnými objekty (na náměstích, kašny)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Nově zobrazení pohybu, dynamiky 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Dokonalé zachycení anatomie člověka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Materiál: bronz, mramor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07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412776"/>
            <a:ext cx="2674640" cy="1143000"/>
          </a:xfrm>
        </p:spPr>
        <p:txBody>
          <a:bodyPr/>
          <a:lstStyle/>
          <a:p>
            <a:r>
              <a:rPr lang="cs-CZ" sz="2000" u="sng" dirty="0" err="1" smtClean="0"/>
              <a:t>Donatello</a:t>
            </a:r>
            <a:r>
              <a:rPr lang="cs-CZ" sz="2000" u="sng" dirty="0" smtClean="0"/>
              <a:t/>
            </a:r>
            <a:br>
              <a:rPr lang="cs-CZ" sz="2000" u="sng" dirty="0" smtClean="0"/>
            </a:br>
            <a:r>
              <a:rPr lang="cs-CZ" sz="2000" dirty="0" smtClean="0"/>
              <a:t>- bronzová socha Davida</a:t>
            </a:r>
            <a:endParaRPr lang="cs-CZ" sz="2000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1588" y="692696"/>
            <a:ext cx="2954628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67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2808312" cy="1143000"/>
          </a:xfrm>
        </p:spPr>
        <p:txBody>
          <a:bodyPr/>
          <a:lstStyle/>
          <a:p>
            <a:r>
              <a:rPr lang="cs-CZ" sz="2000" u="sng" dirty="0" err="1" smtClean="0"/>
              <a:t>Michelangelo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Buonarroti</a:t>
            </a:r>
            <a:r>
              <a:rPr lang="cs-CZ" sz="2000" u="sng" dirty="0" smtClean="0"/>
              <a:t/>
            </a:r>
            <a:br>
              <a:rPr lang="cs-CZ" sz="2000" u="sng" dirty="0" smtClean="0"/>
            </a:br>
            <a:r>
              <a:rPr lang="cs-CZ" sz="2000" dirty="0" smtClean="0"/>
              <a:t>- mramorový  David</a:t>
            </a:r>
            <a:endParaRPr lang="cs-CZ" sz="2000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764704"/>
            <a:ext cx="3960440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21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Malířství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Objev </a:t>
            </a:r>
            <a:r>
              <a:rPr lang="cs-CZ" u="sng" dirty="0" smtClean="0">
                <a:latin typeface="+mj-lt"/>
              </a:rPr>
              <a:t>perspektivy</a:t>
            </a:r>
            <a:r>
              <a:rPr lang="cs-CZ" dirty="0" smtClean="0">
                <a:latin typeface="+mj-lt"/>
              </a:rPr>
              <a:t>  - optický jev, který způsobuje to, že se vzdálené objekty zdají být menší než objekty blízké </a:t>
            </a:r>
          </a:p>
          <a:p>
            <a:pPr marL="114300" indent="0">
              <a:buNone/>
            </a:pPr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Objev</a:t>
            </a:r>
            <a:r>
              <a:rPr lang="cs-CZ" u="sng" dirty="0" smtClean="0">
                <a:latin typeface="+mj-lt"/>
              </a:rPr>
              <a:t> tempery, olejomalby</a:t>
            </a:r>
          </a:p>
          <a:p>
            <a:endParaRPr lang="cs-CZ" u="sng" dirty="0">
              <a:latin typeface="+mj-lt"/>
            </a:endParaRPr>
          </a:p>
          <a:p>
            <a:r>
              <a:rPr lang="cs-CZ" dirty="0" smtClean="0">
                <a:latin typeface="+mj-lt"/>
              </a:rPr>
              <a:t>Objev </a:t>
            </a:r>
            <a:r>
              <a:rPr lang="cs-CZ" u="sng" dirty="0" smtClean="0">
                <a:latin typeface="+mj-lt"/>
              </a:rPr>
              <a:t>šerosvitu </a:t>
            </a:r>
            <a:r>
              <a:rPr lang="cs-CZ" dirty="0" smtClean="0">
                <a:latin typeface="+mj-lt"/>
              </a:rPr>
              <a:t>– důležité části obrazu vystupují ze tmy</a:t>
            </a:r>
          </a:p>
          <a:p>
            <a:endParaRPr lang="cs-CZ" dirty="0">
              <a:latin typeface="+mj-lt"/>
            </a:endParaRPr>
          </a:p>
          <a:p>
            <a:r>
              <a:rPr lang="cs-CZ" dirty="0" smtClean="0">
                <a:latin typeface="+mj-lt"/>
              </a:rPr>
              <a:t>Zobrazování lidské psychiky v tváři postavy</a:t>
            </a:r>
          </a:p>
          <a:p>
            <a:pPr marL="114300" indent="0">
              <a:buNone/>
            </a:pPr>
            <a:endParaRPr lang="cs-CZ" dirty="0" smtClean="0"/>
          </a:p>
          <a:p>
            <a:endParaRPr lang="cs-CZ" u="sng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4412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460851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+mj-lt"/>
              </a:rPr>
              <a:t>Sandro Botticelli</a:t>
            </a:r>
          </a:p>
          <a:p>
            <a:endParaRPr lang="cs-CZ" u="sng" dirty="0" smtClean="0">
              <a:latin typeface="+mj-lt"/>
            </a:endParaRP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+mj-lt"/>
              </a:rPr>
              <a:t>Mytologické, alegorické obrazy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+mj-lt"/>
              </a:rPr>
              <a:t>Zrození Venuše</a:t>
            </a:r>
            <a:endParaRPr lang="cs-CZ" dirty="0">
              <a:latin typeface="+mj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65033"/>
            <a:ext cx="7344816" cy="456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76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smtClean="0">
                <a:latin typeface="+mj-lt"/>
              </a:rPr>
              <a:t>Rafael </a:t>
            </a:r>
            <a:r>
              <a:rPr lang="cs-CZ" sz="2000" u="sng" dirty="0" err="1" smtClean="0">
                <a:latin typeface="+mj-lt"/>
              </a:rPr>
              <a:t>Santi</a:t>
            </a:r>
            <a:r>
              <a:rPr lang="cs-CZ" sz="2000" u="sng" dirty="0" smtClean="0">
                <a:latin typeface="+mj-lt"/>
              </a:rPr>
              <a:t> 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+mj-lt"/>
              </a:rPr>
              <a:t>fresky, madony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+mj-lt"/>
              </a:rPr>
              <a:t>Sixtinská madona </a:t>
            </a:r>
            <a:endParaRPr lang="cs-CZ" dirty="0">
              <a:latin typeface="+mj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48680"/>
            <a:ext cx="4907384" cy="612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4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/>
              <a:t>	</a:t>
            </a:r>
            <a:r>
              <a:rPr lang="cs-CZ" dirty="0" smtClean="0"/>
              <a:t>Tato prezentace je určena k výkladu o renesanci ve výtvarném umění ve vzdělávací oboru Výtvarná výchova, případně Dějepis.</a:t>
            </a:r>
          </a:p>
          <a:p>
            <a:pPr marL="114300" indent="0">
              <a:buNone/>
            </a:pPr>
            <a:r>
              <a:rPr lang="cs-CZ" dirty="0"/>
              <a:t>	</a:t>
            </a:r>
            <a:r>
              <a:rPr lang="cs-CZ" dirty="0" smtClean="0"/>
              <a:t>Žáci se seznámí s časovým zařazením směru, s podmínkami vzniku směru,  jeho hlavními znaky a nejvýznamnějšími světovými představiteli.</a:t>
            </a:r>
          </a:p>
          <a:p>
            <a:pPr marL="114300" indent="0">
              <a:buNone/>
            </a:pPr>
            <a:r>
              <a:rPr lang="cs-CZ" dirty="0"/>
              <a:t>	</a:t>
            </a:r>
            <a:r>
              <a:rPr lang="cs-CZ" dirty="0" smtClean="0"/>
              <a:t>Doplňkem tohoto materiálu je Křížovka – Renesance.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66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PROKOP, Vladimír. &lt;i&gt;Kapitoly z Dějin výtvarného umění&lt;/i&gt;. vyd. 2. Sokolov: O.K. Soft, 2008. ISBN Brož. 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/>
              <a:t>Bazilika Svatého Petra.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2012-09-17]. Dostupné z: </a:t>
            </a:r>
            <a:r>
              <a:rPr lang="cs-CZ" dirty="0">
                <a:hlinkClick r:id="rId2"/>
              </a:rPr>
              <a:t>http://cs.wikipedia.org/wiki/Soubor:Brogi,_Giacomo_(1822-1881)_-_n._0117_-_Roma_-_Basilica_di_S._Pietro_in_Vaticano_(1870s).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/>
              <a:t>Dóm ve Florencii.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2012-09-17].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cs.wikipedia.org/wiki/Soubor:Florence_italy_duomo.jpg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err="1" smtClean="0"/>
              <a:t>Donatello</a:t>
            </a:r>
            <a:r>
              <a:rPr lang="cs-CZ" dirty="0" smtClean="0"/>
              <a:t>, David. &lt;i&gt;Http://udu.ff.cuni.cz&lt;/i&gt; [online]. 2007 [cit. 2012-09-13]. Dostupné z: </a:t>
            </a:r>
            <a:r>
              <a:rPr lang="cs-CZ" dirty="0" smtClean="0">
                <a:hlinkClick r:id="rId4"/>
              </a:rPr>
              <a:t>http://udu.ff.cuni.cz/soubory/galerie/renesance/slides/010%20Donatello,%20David,%20asi%201430.html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David.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2012-09-17].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cs.wikipedia.org/wiki/Soubor:Michelangelos_David.jpg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Zrození Venuše.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2012-09-17].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cs.wikipedia.org/wiki/Soubor:Sandro_Botticelli_046.jpg</a:t>
            </a:r>
            <a:endParaRPr lang="cs-CZ" dirty="0" smtClean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err="1"/>
              <a:t>Sixtínská</a:t>
            </a:r>
            <a:r>
              <a:rPr lang="cs-CZ" dirty="0"/>
              <a:t> Madona. In: &lt;i&gt;</a:t>
            </a:r>
            <a:r>
              <a:rPr lang="cs-CZ" dirty="0" err="1"/>
              <a:t>Wikipedia</a:t>
            </a:r>
            <a:r>
              <a:rPr lang="cs-CZ" dirty="0"/>
              <a:t>&lt;/i&gt;: &lt;i&gt;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2012-09-17].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cs.wikipedia.org/wiki/Soubor:Raffael_051.jpg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5039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313715"/>
              </p:ext>
            </p:extLst>
          </p:nvPr>
        </p:nvGraphicFramePr>
        <p:xfrm>
          <a:off x="1524000" y="1397000"/>
          <a:ext cx="6096000" cy="388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tabulka: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r>
                        <a:rPr lang="cs-CZ" smtClean="0"/>
                        <a:t>:</a:t>
                      </a:r>
                      <a:r>
                        <a:rPr lang="cs-CZ" baseline="0" smtClean="0"/>
                        <a:t> 13.2</a:t>
                      </a:r>
                      <a:r>
                        <a:rPr lang="cs-CZ" baseline="0" dirty="0" smtClean="0"/>
                        <a:t>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17.2.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7.A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</a:t>
                      </a:r>
                      <a:r>
                        <a:rPr lang="cs-CZ" baseline="0" dirty="0" smtClean="0"/>
                        <a:t>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Tematický</a:t>
                      </a:r>
                      <a:r>
                        <a:rPr lang="cs-CZ" baseline="0" dirty="0" smtClean="0"/>
                        <a:t> okruh: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Renesance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Renesance,</a:t>
                      </a:r>
                      <a:r>
                        <a:rPr lang="cs-CZ" baseline="0" dirty="0" smtClean="0"/>
                        <a:t> mecenášství, kupole, sgrafita, </a:t>
                      </a:r>
                      <a:r>
                        <a:rPr lang="cs-CZ" baseline="0" dirty="0" err="1" smtClean="0"/>
                        <a:t>Bramante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Brunelleschi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Donatello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Michelangelo</a:t>
                      </a:r>
                      <a:r>
                        <a:rPr lang="cs-CZ" baseline="0" dirty="0" smtClean="0"/>
                        <a:t>, Botticelli, </a:t>
                      </a:r>
                      <a:r>
                        <a:rPr lang="cs-CZ" baseline="0" dirty="0" err="1" smtClean="0"/>
                        <a:t>Santi</a:t>
                      </a:r>
                      <a:r>
                        <a:rPr lang="cs-CZ" baseline="0" dirty="0" smtClean="0"/>
                        <a:t>, perspektiva, tempera, šerosvit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785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415</TotalTime>
  <Words>667</Words>
  <Application>Microsoft Office PowerPoint</Application>
  <PresentationFormat>Předvádění na obrazovce (4:3)</PresentationFormat>
  <Paragraphs>95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Sousedství</vt:lpstr>
      <vt:lpstr>RENESANCE</vt:lpstr>
      <vt:lpstr>Vznik renesance a její základní znaky</vt:lpstr>
      <vt:lpstr>Architektura</vt:lpstr>
      <vt:lpstr>Donato Bramante - Chrám sv. Petra v Římě</vt:lpstr>
      <vt:lpstr>Filippo Brunelleschi - kupole dómu ve Florencii</vt:lpstr>
      <vt:lpstr>Sochařství</vt:lpstr>
      <vt:lpstr>Donatello - bronzová socha Davida</vt:lpstr>
      <vt:lpstr>Michelangelo Buonarroti - mramorový  David</vt:lpstr>
      <vt:lpstr>Malířství</vt:lpstr>
      <vt:lpstr>Prezentace aplikace PowerPoint</vt:lpstr>
      <vt:lpstr>Prezentace aplikace PowerPoint</vt:lpstr>
      <vt:lpstr>Anotace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</dc:title>
  <dc:creator>Alena Pavolková</dc:creator>
  <cp:lastModifiedBy>Alena Pavolková</cp:lastModifiedBy>
  <cp:revision>25</cp:revision>
  <dcterms:created xsi:type="dcterms:W3CDTF">2012-02-14T06:54:06Z</dcterms:created>
  <dcterms:modified xsi:type="dcterms:W3CDTF">2012-09-20T10:19:23Z</dcterms:modified>
</cp:coreProperties>
</file>