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70" r:id="rId10"/>
    <p:sldId id="265" r:id="rId11"/>
    <p:sldId id="266" r:id="rId12"/>
    <p:sldId id="269" r:id="rId13"/>
    <p:sldId id="273" r:id="rId14"/>
    <p:sldId id="271" r:id="rId15"/>
    <p:sldId id="27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99B992C-EEFA-4A6C-9929-F9A80943F63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6843289-D9D5-4F4F-BA41-56EA58E01150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B992C-EEFA-4A6C-9929-F9A80943F63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43289-D9D5-4F4F-BA41-56EA58E0115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B992C-EEFA-4A6C-9929-F9A80943F63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43289-D9D5-4F4F-BA41-56EA58E0115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B992C-EEFA-4A6C-9929-F9A80943F63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43289-D9D5-4F4F-BA41-56EA58E0115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B992C-EEFA-4A6C-9929-F9A80943F63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43289-D9D5-4F4F-BA41-56EA58E01150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B992C-EEFA-4A6C-9929-F9A80943F63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43289-D9D5-4F4F-BA41-56EA58E0115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B992C-EEFA-4A6C-9929-F9A80943F63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43289-D9D5-4F4F-BA41-56EA58E011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B992C-EEFA-4A6C-9929-F9A80943F63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43289-D9D5-4F4F-BA41-56EA58E011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B992C-EEFA-4A6C-9929-F9A80943F63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43289-D9D5-4F4F-BA41-56EA58E011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B992C-EEFA-4A6C-9929-F9A80943F63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43289-D9D5-4F4F-BA41-56EA58E01150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B992C-EEFA-4A6C-9929-F9A80943F63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43289-D9D5-4F4F-BA41-56EA58E01150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99B992C-EEFA-4A6C-9929-F9A80943F63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6843289-D9D5-4F4F-BA41-56EA58E0115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David-Oath_of_the_Horatii-1784.jpg" TargetMode="External"/><Relationship Id="rId3" Type="http://schemas.openxmlformats.org/officeDocument/2006/relationships/hyperlink" Target="http://cs.wikipedia.org/wiki/Soubor:Jacques-Louis_David_-_Mars_desarme_par_Venus.JPG" TargetMode="External"/><Relationship Id="rId7" Type="http://schemas.openxmlformats.org/officeDocument/2006/relationships/hyperlink" Target="http://cs.wikipedia.org/wiki/Soubor:Vaux-le-Vicomte_Garten.jpg" TargetMode="External"/><Relationship Id="rId2" Type="http://schemas.openxmlformats.org/officeDocument/2006/relationships/hyperlink" Target="http://cs.wikipedia.org/wiki/Soubor:The_Three_Graces,_by_Peter_Paul_Rubens,_from_Prado_in_Google_Earth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rc_de_triomphe_frontsimple.jpg" TargetMode="External"/><Relationship Id="rId5" Type="http://schemas.openxmlformats.org/officeDocument/2006/relationships/hyperlink" Target="http://cs.wikipedia.org/wiki/Soubor:Capitol_Building_Full_View.jpg" TargetMode="External"/><Relationship Id="rId4" Type="http://schemas.openxmlformats.org/officeDocument/2006/relationships/hyperlink" Target="http://cs.wikipedia.org/wiki/Soubor:Pant%C3%A9on_(Francia).jpg" TargetMode="External"/><Relationship Id="rId9" Type="http://schemas.openxmlformats.org/officeDocument/2006/relationships/hyperlink" Target="http://cs.wikipedia.org/wiki/Soubor:Canova-eros&amp;psique3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Klasicismus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501008"/>
            <a:ext cx="7016824" cy="2088232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Název školy: ZŠ Karla Klíče v Hostinném</a:t>
            </a:r>
          </a:p>
          <a:p>
            <a:pPr algn="l"/>
            <a:r>
              <a:rPr lang="cs-CZ" sz="2000" dirty="0" smtClean="0"/>
              <a:t>Autor: Alena </a:t>
            </a:r>
            <a:r>
              <a:rPr lang="cs-CZ" sz="2000" dirty="0" err="1" smtClean="0"/>
              <a:t>Pavolková</a:t>
            </a:r>
            <a:endParaRPr lang="cs-CZ" sz="2000" dirty="0" smtClean="0"/>
          </a:p>
          <a:p>
            <a:pPr algn="l"/>
            <a:r>
              <a:rPr lang="cs-CZ" sz="2000" dirty="0" smtClean="0"/>
              <a:t>Název</a:t>
            </a:r>
            <a:r>
              <a:rPr lang="cs-CZ" sz="2000" smtClean="0"/>
              <a:t>: </a:t>
            </a:r>
            <a:r>
              <a:rPr lang="cs-CZ" sz="2000" smtClean="0"/>
              <a:t>VY_32_INOVACE_08_B_11_Klasicismus</a:t>
            </a:r>
            <a:endParaRPr lang="cs-CZ" sz="2000" dirty="0" smtClean="0"/>
          </a:p>
          <a:p>
            <a:pPr algn="l"/>
            <a:r>
              <a:rPr lang="cs-CZ" sz="2000" dirty="0" smtClean="0"/>
              <a:t>Téma: Dějiny výtvarného umění</a:t>
            </a:r>
          </a:p>
          <a:p>
            <a:pPr algn="l"/>
            <a:r>
              <a:rPr lang="cs-CZ" sz="2000" dirty="0"/>
              <a:t>Číslo projektu: CZ.1.07/1.4.00/21.21.2131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445224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7412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Umělecký a kulturní sloh konce 18. a počátku 19. stol.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Vznikl ve Francii, souvisí se společenskými změnami (vznik buržoazie a nástup Napoleona Bonaparta na trůn)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Časově navazuje na baroko, ale do jisté míry se staví do opozice k typickým znakům baroka (viz dále)</a:t>
            </a:r>
          </a:p>
          <a:p>
            <a:endParaRPr lang="cs-CZ" dirty="0"/>
          </a:p>
          <a:p>
            <a:r>
              <a:rPr lang="cs-CZ" dirty="0" smtClean="0"/>
              <a:t>Nejvíce se projevil ve Francii, Anglii, Německu, Rusku a USA</a:t>
            </a: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Klasicismus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9691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Inspiruje se antickým uměním – bylo považováno za vrchol stavitelského umění a vzor klasicismu</a:t>
            </a:r>
          </a:p>
          <a:p>
            <a:endParaRPr lang="cs-CZ" dirty="0"/>
          </a:p>
          <a:p>
            <a:r>
              <a:rPr lang="cs-CZ" dirty="0" smtClean="0"/>
              <a:t>Jednoduchost, strohost, štíhlé tvary (X barokní </a:t>
            </a:r>
            <a:r>
              <a:rPr lang="cs-CZ" dirty="0" err="1" smtClean="0"/>
              <a:t>zdobenosti</a:t>
            </a:r>
            <a:r>
              <a:rPr lang="cs-CZ" dirty="0" smtClean="0"/>
              <a:t> a „buclatým“ postavám)</a:t>
            </a:r>
          </a:p>
          <a:p>
            <a:endParaRPr lang="cs-CZ" dirty="0"/>
          </a:p>
          <a:p>
            <a:r>
              <a:rPr lang="cs-CZ" dirty="0" smtClean="0"/>
              <a:t>Důraz kladen na rozum ( x baroko – cit, citové vytržení)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dirty="0" smtClean="0"/>
              <a:t>Typické znaky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59440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29735"/>
            <a:ext cx="4283968" cy="541163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33365" y="604277"/>
            <a:ext cx="19431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Baroko</a:t>
            </a:r>
          </a:p>
          <a:p>
            <a:r>
              <a:rPr lang="cs-CZ" dirty="0" smtClean="0"/>
              <a:t>Petr Paul </a:t>
            </a:r>
            <a:r>
              <a:rPr lang="cs-CZ" dirty="0" err="1" smtClean="0"/>
              <a:t>Rubens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329734"/>
            <a:ext cx="4788024" cy="541163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988134" y="683404"/>
            <a:ext cx="21499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Klasicismus</a:t>
            </a:r>
          </a:p>
          <a:p>
            <a:r>
              <a:rPr lang="cs-CZ" dirty="0" smtClean="0"/>
              <a:t>Jacques Luis David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6596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Antické vzory: sloupy, římsy</a:t>
            </a:r>
          </a:p>
          <a:p>
            <a:endParaRPr lang="cs-CZ" dirty="0"/>
          </a:p>
          <a:p>
            <a:r>
              <a:rPr lang="cs-CZ" dirty="0" smtClean="0"/>
              <a:t>Symetrie (pravidelnost) tvarů, bez lidských citů</a:t>
            </a:r>
          </a:p>
          <a:p>
            <a:endParaRPr lang="cs-CZ" dirty="0"/>
          </a:p>
          <a:p>
            <a:r>
              <a:rPr lang="cs-CZ" dirty="0" smtClean="0"/>
              <a:t>Památníky, monumentální (velkolepé) stavby</a:t>
            </a:r>
          </a:p>
          <a:p>
            <a:endParaRPr lang="cs-CZ" dirty="0"/>
          </a:p>
          <a:p>
            <a:r>
              <a:rPr lang="cs-CZ" dirty="0" smtClean="0"/>
              <a:t>Zahrady a parky – francouzský park – uměle vytvořené geometrické tvary – v rozloze záhonů, cestiček živých plotů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dirty="0" smtClean="0"/>
              <a:t>Architektura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7363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03170" y="6415421"/>
            <a:ext cx="46346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Chrám svaté Jenovéfy, tak zvaný Pantheon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85099"/>
            <a:ext cx="5701432" cy="6243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1986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211" y="836712"/>
            <a:ext cx="8724622" cy="458844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6309320"/>
            <a:ext cx="2820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Kapitol ve Washingtonu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5332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32656"/>
            <a:ext cx="8136904" cy="56166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6215840"/>
            <a:ext cx="2595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Vítězný oblouk v </a:t>
            </a:r>
            <a:r>
              <a:rPr lang="cs-CZ" dirty="0"/>
              <a:t>P</a:t>
            </a:r>
            <a:r>
              <a:rPr lang="cs-CZ" dirty="0" smtClean="0"/>
              <a:t>aříži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1791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493" y="548680"/>
            <a:ext cx="7315200" cy="54864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83568" y="6165304"/>
            <a:ext cx="2759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Park ve </a:t>
            </a:r>
            <a:r>
              <a:rPr lang="cs-CZ" dirty="0" err="1" smtClean="0"/>
              <a:t>Vaux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Vicomte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1389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Antická tématika (bohové, slavné osobnosti antických dějin)</a:t>
            </a:r>
          </a:p>
          <a:p>
            <a:endParaRPr lang="cs-CZ" dirty="0"/>
          </a:p>
          <a:p>
            <a:r>
              <a:rPr lang="cs-CZ" dirty="0" smtClean="0"/>
              <a:t>Kladen důraz na přesnou kresbu</a:t>
            </a:r>
          </a:p>
          <a:p>
            <a:endParaRPr lang="cs-CZ" dirty="0"/>
          </a:p>
          <a:p>
            <a:r>
              <a:rPr lang="cs-CZ" dirty="0" smtClean="0"/>
              <a:t>Funkce barvy ustupuje do pozadí, pouze koloruje (podbarvuje)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dirty="0" smtClean="0"/>
              <a:t>Malířství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45412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491471"/>
            <a:ext cx="5871513" cy="562765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292006"/>
            <a:ext cx="28039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Jacques Luis David</a:t>
            </a:r>
            <a:endParaRPr lang="cs-CZ" sz="24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124744"/>
            <a:ext cx="530626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dirty="0" smtClean="0"/>
              <a:t>Dvorní malíř </a:t>
            </a:r>
            <a:r>
              <a:rPr lang="cs-CZ" sz="2400" dirty="0" smtClean="0">
                <a:solidFill>
                  <a:srgbClr val="00B0F0"/>
                </a:solidFill>
              </a:rPr>
              <a:t>Napoleona Bonaparta</a:t>
            </a:r>
          </a:p>
          <a:p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Obraz: Přísaha </a:t>
            </a:r>
            <a:r>
              <a:rPr lang="cs-CZ" sz="2400" dirty="0" err="1" smtClean="0">
                <a:solidFill>
                  <a:srgbClr val="00B0F0"/>
                </a:solidFill>
              </a:rPr>
              <a:t>Horátiů</a:t>
            </a:r>
            <a:endParaRPr lang="cs-CZ" sz="2400" dirty="0" smtClean="0">
              <a:solidFill>
                <a:srgbClr val="00B0F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8465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dirty="0" smtClean="0"/>
              <a:t>Sochařství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908720"/>
            <a:ext cx="5626992" cy="570242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2132856"/>
            <a:ext cx="35333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Antonio </a:t>
            </a:r>
            <a:r>
              <a:rPr lang="cs-CZ" sz="2400" u="sng" dirty="0" err="1" smtClean="0"/>
              <a:t>Canova</a:t>
            </a:r>
            <a:endParaRPr lang="cs-CZ" sz="2400" u="sng" dirty="0" smtClean="0"/>
          </a:p>
          <a:p>
            <a:r>
              <a:rPr lang="cs-CZ" sz="2400" dirty="0" smtClean="0"/>
              <a:t>- Sousoší Amor a </a:t>
            </a:r>
            <a:r>
              <a:rPr lang="cs-CZ" sz="2400" dirty="0" smtClean="0">
                <a:solidFill>
                  <a:srgbClr val="00B0F0"/>
                </a:solidFill>
              </a:rPr>
              <a:t>Psýché</a:t>
            </a:r>
            <a:endParaRPr lang="cs-CZ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3083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Tato prezentace je určena pro výklad o klasicismu ve výtvarném umění pro vzdělávací obor Výtvarná výchova. Žáci se seznámí se vznikem, hlavními znaky, hlavními představiteli směru a jejich díly.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6552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1988841"/>
            <a:ext cx="7745505" cy="4869160"/>
          </a:xfrm>
        </p:spPr>
        <p:txBody>
          <a:bodyPr>
            <a:normAutofit fontScale="92500"/>
          </a:bodyPr>
          <a:lstStyle/>
          <a:p>
            <a:r>
              <a:rPr lang="cs-CZ" sz="1100" dirty="0"/>
              <a:t>PROKOP, Vladimír. &lt;i&gt;Kapitoly z Dějin výtvarného umění&lt;/i&gt;. vyd. 2. Sokolov: O.K. Soft, 2008. ISBN </a:t>
            </a:r>
            <a:r>
              <a:rPr lang="cs-CZ" sz="1100" dirty="0" smtClean="0"/>
              <a:t>Brož</a:t>
            </a:r>
          </a:p>
          <a:p>
            <a:pPr marL="0" indent="0">
              <a:buNone/>
            </a:pPr>
            <a:endParaRPr lang="cs-CZ" sz="1100" dirty="0"/>
          </a:p>
          <a:p>
            <a:r>
              <a:rPr lang="cs-CZ" sz="1100" dirty="0" smtClean="0"/>
              <a:t>Tři Grácie. In: &lt;i&gt;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&lt;/i&gt;: &lt;i&gt;</a:t>
            </a:r>
            <a:r>
              <a:rPr lang="cs-CZ" sz="1100" dirty="0" err="1" smtClean="0"/>
              <a:t>the</a:t>
            </a:r>
            <a:r>
              <a:rPr lang="cs-CZ" sz="1100" dirty="0" smtClean="0"/>
              <a:t> free </a:t>
            </a:r>
            <a:r>
              <a:rPr lang="cs-CZ" sz="1100" dirty="0" err="1" smtClean="0"/>
              <a:t>encyclopedia</a:t>
            </a:r>
            <a:r>
              <a:rPr lang="cs-CZ" sz="1100" dirty="0" smtClean="0"/>
              <a:t>&lt;/i&gt; [online]. San Francisco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2001- [cit. 2012-09-16]. Dostupné z: </a:t>
            </a:r>
            <a:r>
              <a:rPr lang="cs-CZ" sz="1100" dirty="0" smtClean="0">
                <a:hlinkClick r:id="rId2"/>
              </a:rPr>
              <a:t>http://cs.wikipedia.org/wiki/Soubor:The_Three_Graces,_by_Peter_Paul_Rubens,_from_Prado_in_Google_Earth.jpg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Mars odzbrojen Venuší. In: &lt;i&gt;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&lt;/i&gt;: &lt;i&gt;</a:t>
            </a:r>
            <a:r>
              <a:rPr lang="cs-CZ" sz="1100" dirty="0" err="1" smtClean="0"/>
              <a:t>the</a:t>
            </a:r>
            <a:r>
              <a:rPr lang="cs-CZ" sz="1100" dirty="0" smtClean="0"/>
              <a:t> free </a:t>
            </a:r>
            <a:r>
              <a:rPr lang="cs-CZ" sz="1100" dirty="0" err="1" smtClean="0"/>
              <a:t>encyclopedia</a:t>
            </a:r>
            <a:r>
              <a:rPr lang="cs-CZ" sz="1100" dirty="0" smtClean="0"/>
              <a:t>&lt;/i&gt; [online]. San Francisco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2001- [cit. 2012-09-16]. Dostupné z: </a:t>
            </a:r>
            <a:r>
              <a:rPr lang="cs-CZ" sz="1100" dirty="0" smtClean="0">
                <a:hlinkClick r:id="rId3"/>
              </a:rPr>
              <a:t>http://cs.wikipedia.org/wiki/Soubor:Jacques-Louis_David_-_Mars_desarme_par_Venus.JPG</a:t>
            </a:r>
            <a:endParaRPr lang="cs-CZ" sz="1100" dirty="0"/>
          </a:p>
          <a:p>
            <a:endParaRPr lang="cs-CZ" sz="1100" dirty="0" smtClean="0"/>
          </a:p>
          <a:p>
            <a:r>
              <a:rPr lang="cs-CZ" sz="1100" dirty="0" smtClean="0"/>
              <a:t>Pantheon. In: &lt;i&gt;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&lt;/i&gt;: &lt;i&gt;</a:t>
            </a:r>
            <a:r>
              <a:rPr lang="cs-CZ" sz="1100" dirty="0" err="1" smtClean="0"/>
              <a:t>the</a:t>
            </a:r>
            <a:r>
              <a:rPr lang="cs-CZ" sz="1100" dirty="0" smtClean="0"/>
              <a:t> free </a:t>
            </a:r>
            <a:r>
              <a:rPr lang="cs-CZ" sz="1100" dirty="0" err="1" smtClean="0"/>
              <a:t>encyclopedia</a:t>
            </a:r>
            <a:r>
              <a:rPr lang="cs-CZ" sz="1100" dirty="0" smtClean="0"/>
              <a:t>&lt;/i&gt; [online]. San Francisco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2001- [cit. 2012-09-16]. Dostupné z: </a:t>
            </a:r>
            <a:r>
              <a:rPr lang="cs-CZ" sz="1100" dirty="0" smtClean="0">
                <a:hlinkClick r:id="rId4"/>
              </a:rPr>
              <a:t>http://cs.wikipedia.org/wiki/Soubor:Pant%C3%A9on_(Francia).jpg</a:t>
            </a:r>
            <a:endParaRPr lang="cs-CZ" sz="1100" dirty="0" smtClean="0"/>
          </a:p>
          <a:p>
            <a:pPr marL="0" indent="0">
              <a:buNone/>
            </a:pPr>
            <a:endParaRPr lang="cs-CZ" sz="1100" dirty="0" smtClean="0"/>
          </a:p>
          <a:p>
            <a:r>
              <a:rPr lang="cs-CZ" sz="1100" dirty="0" err="1" smtClean="0"/>
              <a:t>Soubor:Capitol</a:t>
            </a:r>
            <a:r>
              <a:rPr lang="cs-CZ" sz="1100" dirty="0" smtClean="0"/>
              <a:t> </a:t>
            </a:r>
            <a:r>
              <a:rPr lang="cs-CZ" sz="1100" dirty="0" err="1" smtClean="0"/>
              <a:t>Building</a:t>
            </a:r>
            <a:r>
              <a:rPr lang="cs-CZ" sz="1100" dirty="0" smtClean="0"/>
              <a:t> Full View.jpg. In: &lt;i&gt;</a:t>
            </a:r>
            <a:r>
              <a:rPr lang="cs-CZ" sz="1100" dirty="0" err="1" smtClean="0"/>
              <a:t>Wikipedia</a:t>
            </a:r>
            <a:r>
              <a:rPr lang="cs-CZ" sz="1100" dirty="0" smtClean="0"/>
              <a:t>&lt;/i&gt;: &lt;i&gt;</a:t>
            </a:r>
            <a:r>
              <a:rPr lang="cs-CZ" sz="1100" dirty="0" err="1" smtClean="0"/>
              <a:t>the</a:t>
            </a:r>
            <a:r>
              <a:rPr lang="cs-CZ" sz="1100" dirty="0" smtClean="0"/>
              <a:t> free </a:t>
            </a:r>
            <a:r>
              <a:rPr lang="cs-CZ" sz="1100" dirty="0" err="1" smtClean="0"/>
              <a:t>encyclopedia</a:t>
            </a:r>
            <a:r>
              <a:rPr lang="cs-CZ" sz="1100" dirty="0" smtClean="0"/>
              <a:t>&lt;/i&gt; [online]. San Francisco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2001- [cit. 2012-09-16]. Dostupné z: </a:t>
            </a:r>
            <a:r>
              <a:rPr lang="cs-CZ" sz="1100" dirty="0" smtClean="0">
                <a:hlinkClick r:id="rId5"/>
              </a:rPr>
              <a:t>http://cs.wikipedia.org/wiki/Soubor:Capitol_Building_Full_View.jpg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Vítězný oblouk. </a:t>
            </a:r>
            <a:r>
              <a:rPr lang="cs-CZ" sz="1100" dirty="0"/>
              <a:t>In: &lt;i&gt;</a:t>
            </a:r>
            <a:r>
              <a:rPr lang="cs-CZ" sz="1100" dirty="0" err="1"/>
              <a:t>Wikipedia</a:t>
            </a:r>
            <a:r>
              <a:rPr lang="cs-CZ" sz="1100" dirty="0"/>
              <a:t>&lt;/i&gt;: &lt;i&gt;</a:t>
            </a:r>
            <a:r>
              <a:rPr lang="cs-CZ" sz="1100" dirty="0" err="1"/>
              <a:t>the</a:t>
            </a:r>
            <a:r>
              <a:rPr lang="cs-CZ" sz="1100" dirty="0"/>
              <a:t> free </a:t>
            </a:r>
            <a:r>
              <a:rPr lang="cs-CZ" sz="1100" dirty="0" err="1"/>
              <a:t>encyclopedia</a:t>
            </a:r>
            <a:r>
              <a:rPr lang="cs-CZ" sz="1100" dirty="0"/>
              <a:t>&lt;/i&gt;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2012-09-16]. Dostupné z: </a:t>
            </a:r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cs.wikipedia.org/wiki/Soubor:Arc_de_triomphe_frontsimple.jpg</a:t>
            </a:r>
            <a:endParaRPr lang="cs-CZ" sz="1100" dirty="0" smtClean="0"/>
          </a:p>
          <a:p>
            <a:pPr marL="0" indent="0">
              <a:buNone/>
            </a:pPr>
            <a:endParaRPr lang="cs-CZ" sz="1100" dirty="0"/>
          </a:p>
          <a:p>
            <a:r>
              <a:rPr lang="cs-CZ" sz="1100" dirty="0"/>
              <a:t>Zahrada ve </a:t>
            </a:r>
            <a:r>
              <a:rPr lang="cs-CZ" sz="1100" dirty="0" err="1"/>
              <a:t>Vaux</a:t>
            </a:r>
            <a:r>
              <a:rPr lang="cs-CZ" sz="1100" dirty="0"/>
              <a:t> </a:t>
            </a:r>
            <a:r>
              <a:rPr lang="cs-CZ" sz="1100" dirty="0" err="1"/>
              <a:t>le</a:t>
            </a:r>
            <a:r>
              <a:rPr lang="cs-CZ" sz="1100" dirty="0"/>
              <a:t> </a:t>
            </a:r>
            <a:r>
              <a:rPr lang="cs-CZ" sz="1100" dirty="0" err="1"/>
              <a:t>Vicomte</a:t>
            </a:r>
            <a:r>
              <a:rPr lang="cs-CZ" sz="1100" dirty="0"/>
              <a:t>. In: &lt;i&gt;</a:t>
            </a:r>
            <a:r>
              <a:rPr lang="cs-CZ" sz="1100" dirty="0" err="1"/>
              <a:t>Wikipedia</a:t>
            </a:r>
            <a:r>
              <a:rPr lang="cs-CZ" sz="1100" dirty="0"/>
              <a:t>&lt;/i&gt;: &lt;i&gt;</a:t>
            </a:r>
            <a:r>
              <a:rPr lang="cs-CZ" sz="1100" dirty="0" err="1"/>
              <a:t>the</a:t>
            </a:r>
            <a:r>
              <a:rPr lang="cs-CZ" sz="1100" dirty="0"/>
              <a:t> free </a:t>
            </a:r>
            <a:r>
              <a:rPr lang="cs-CZ" sz="1100" dirty="0" err="1"/>
              <a:t>encyclopedia</a:t>
            </a:r>
            <a:r>
              <a:rPr lang="cs-CZ" sz="1100" dirty="0"/>
              <a:t>&lt;/i&gt;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2012-09-16]. Dostupné z: </a:t>
            </a:r>
            <a:r>
              <a:rPr lang="cs-CZ" sz="1100" dirty="0">
                <a:hlinkClick r:id="rId7"/>
              </a:rPr>
              <a:t>http://</a:t>
            </a:r>
            <a:r>
              <a:rPr lang="cs-CZ" sz="1100" dirty="0" smtClean="0">
                <a:hlinkClick r:id="rId7"/>
              </a:rPr>
              <a:t>cs.wikipedia.org/wiki/Soubor:Vaux-le-Vicomte_Garten.jpg</a:t>
            </a:r>
            <a:endParaRPr lang="cs-CZ" sz="1100" dirty="0"/>
          </a:p>
          <a:p>
            <a:endParaRPr lang="cs-CZ" sz="1100" dirty="0"/>
          </a:p>
          <a:p>
            <a:r>
              <a:rPr lang="cs-CZ" sz="1100" dirty="0"/>
              <a:t>Přísaha Horatiů. In: &lt;i&gt;</a:t>
            </a:r>
            <a:r>
              <a:rPr lang="cs-CZ" sz="1100" dirty="0" err="1"/>
              <a:t>Wikipedia</a:t>
            </a:r>
            <a:r>
              <a:rPr lang="cs-CZ" sz="1100" dirty="0"/>
              <a:t>&lt;/i&gt;: &lt;i&gt;</a:t>
            </a:r>
            <a:r>
              <a:rPr lang="cs-CZ" sz="1100" dirty="0" err="1"/>
              <a:t>the</a:t>
            </a:r>
            <a:r>
              <a:rPr lang="cs-CZ" sz="1100" dirty="0"/>
              <a:t> free </a:t>
            </a:r>
            <a:r>
              <a:rPr lang="cs-CZ" sz="1100" dirty="0" err="1"/>
              <a:t>encyclopedia</a:t>
            </a:r>
            <a:r>
              <a:rPr lang="cs-CZ" sz="1100" dirty="0"/>
              <a:t>&lt;/i&gt;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2012-09-16]. Dostupné z: </a:t>
            </a:r>
            <a:r>
              <a:rPr lang="cs-CZ" sz="1100" dirty="0">
                <a:hlinkClick r:id="rId8"/>
              </a:rPr>
              <a:t>http://</a:t>
            </a:r>
            <a:r>
              <a:rPr lang="cs-CZ" sz="1100" dirty="0" smtClean="0">
                <a:hlinkClick r:id="rId8"/>
              </a:rPr>
              <a:t>cs.wikipedia.org/wiki/Soubor:David-Oath_of_the_Horatii-1784.jpg</a:t>
            </a:r>
            <a:endParaRPr lang="cs-CZ" sz="1100" dirty="0"/>
          </a:p>
          <a:p>
            <a:endParaRPr lang="cs-CZ" sz="1100" dirty="0"/>
          </a:p>
          <a:p>
            <a:r>
              <a:rPr lang="cs-CZ" sz="1100" dirty="0"/>
              <a:t>Amor a Psýché. In: &lt;i&gt;</a:t>
            </a:r>
            <a:r>
              <a:rPr lang="cs-CZ" sz="1100" dirty="0" err="1"/>
              <a:t>Wikipedia</a:t>
            </a:r>
            <a:r>
              <a:rPr lang="cs-CZ" sz="1100" dirty="0"/>
              <a:t>&lt;/i&gt;: &lt;i&gt;</a:t>
            </a:r>
            <a:r>
              <a:rPr lang="cs-CZ" sz="1100" dirty="0" err="1"/>
              <a:t>the</a:t>
            </a:r>
            <a:r>
              <a:rPr lang="cs-CZ" sz="1100" dirty="0"/>
              <a:t> free </a:t>
            </a:r>
            <a:r>
              <a:rPr lang="cs-CZ" sz="1100" dirty="0" err="1"/>
              <a:t>encyclopedia</a:t>
            </a:r>
            <a:r>
              <a:rPr lang="cs-CZ" sz="1100" dirty="0"/>
              <a:t>&lt;/i&gt;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2012-09-16]. Dostupné z: </a:t>
            </a:r>
            <a:r>
              <a:rPr lang="cs-CZ" sz="1100" dirty="0">
                <a:hlinkClick r:id="rId9"/>
              </a:rPr>
              <a:t>http://</a:t>
            </a:r>
            <a:r>
              <a:rPr lang="cs-CZ" sz="1100" dirty="0" smtClean="0">
                <a:hlinkClick r:id="rId9"/>
              </a:rPr>
              <a:t>cs.wikipedia.org/wiki/Soubor:Canova-eros%26psique3.jpg</a:t>
            </a:r>
            <a:endParaRPr lang="cs-CZ" sz="1100" dirty="0"/>
          </a:p>
          <a:p>
            <a:pPr marL="0" indent="0">
              <a:buNone/>
            </a:pPr>
            <a:endParaRPr lang="cs-CZ" sz="1100" dirty="0" smtClean="0"/>
          </a:p>
          <a:p>
            <a:endParaRPr lang="cs-CZ" sz="1100" dirty="0" smtClean="0"/>
          </a:p>
          <a:p>
            <a:endParaRPr lang="cs-CZ" sz="1200" dirty="0"/>
          </a:p>
          <a:p>
            <a:endParaRPr lang="cs-CZ" sz="1700" dirty="0" smtClean="0"/>
          </a:p>
          <a:p>
            <a:endParaRPr lang="cs-CZ" sz="1700" dirty="0" smtClean="0"/>
          </a:p>
          <a:p>
            <a:endParaRPr lang="cs-CZ" sz="1700" dirty="0" smtClean="0"/>
          </a:p>
          <a:p>
            <a:endParaRPr lang="cs-CZ" sz="17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2216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1282168"/>
              </p:ext>
            </p:extLst>
          </p:nvPr>
        </p:nvGraphicFramePr>
        <p:xfrm>
          <a:off x="1524000" y="1397000"/>
          <a:ext cx="6096000" cy="3881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92016"/>
                <a:gridCol w="2903984"/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Identifikační tabulka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Autor: Alena </a:t>
                      </a:r>
                      <a:r>
                        <a:rPr lang="cs-CZ" dirty="0" err="1" smtClean="0"/>
                        <a:t>Pavolková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Vytvořeno dne: 25.1. 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dne: 26.1. </a:t>
                      </a:r>
                      <a:r>
                        <a:rPr lang="cs-CZ" smtClean="0"/>
                        <a:t>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třídě:</a:t>
                      </a:r>
                      <a:r>
                        <a:rPr lang="cs-CZ" baseline="0" dirty="0" smtClean="0"/>
                        <a:t> 8.A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Vzdělávací oblast: Umění</a:t>
                      </a:r>
                      <a:r>
                        <a:rPr lang="cs-CZ" baseline="0" dirty="0" smtClean="0"/>
                        <a:t> a kultura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Vzdělávací obor: Výtvarná výchova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Tematická</a:t>
                      </a:r>
                      <a:r>
                        <a:rPr lang="cs-CZ" baseline="0" dirty="0" smtClean="0"/>
                        <a:t> oblast: Dějiny výtvarného umění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r>
                        <a:rPr lang="cs-CZ" baseline="0" dirty="0" smtClean="0"/>
                        <a:t> Klasicismus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Klíčová slova: Klasicismus, Pantheon, Kapitol,</a:t>
                      </a:r>
                      <a:r>
                        <a:rPr lang="cs-CZ" baseline="0" dirty="0" smtClean="0"/>
                        <a:t> Vítězný oblouk, Jacques Louis David, Přísaha Horatiů, Antonio </a:t>
                      </a:r>
                      <a:r>
                        <a:rPr lang="cs-CZ" baseline="0" dirty="0" err="1" smtClean="0"/>
                        <a:t>Canova</a:t>
                      </a:r>
                      <a:r>
                        <a:rPr lang="cs-CZ" baseline="0" dirty="0" smtClean="0"/>
                        <a:t>, Amor a Psýché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9811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161</TotalTime>
  <Words>685</Words>
  <Application>Microsoft Office PowerPoint</Application>
  <PresentationFormat>Předvádění na obrazovce (4:3)</PresentationFormat>
  <Paragraphs>89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Tvrdý obal</vt:lpstr>
      <vt:lpstr>Klasicismus</vt:lpstr>
      <vt:lpstr>Klasicismus</vt:lpstr>
      <vt:lpstr>Typické znaky </vt:lpstr>
      <vt:lpstr>Prezentace aplikace PowerPoint</vt:lpstr>
      <vt:lpstr>Architektura</vt:lpstr>
      <vt:lpstr>Prezentace aplikace PowerPoint</vt:lpstr>
      <vt:lpstr>Prezentace aplikace PowerPoint</vt:lpstr>
      <vt:lpstr>Prezentace aplikace PowerPoint</vt:lpstr>
      <vt:lpstr>Prezentace aplikace PowerPoint</vt:lpstr>
      <vt:lpstr>Malířství</vt:lpstr>
      <vt:lpstr>Prezentace aplikace PowerPoint</vt:lpstr>
      <vt:lpstr>Sochařství</vt:lpstr>
      <vt:lpstr>Anotace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Klasicismus</dc:title>
  <dc:creator>Alena Pavolková</dc:creator>
  <cp:lastModifiedBy>Alena Pavolková</cp:lastModifiedBy>
  <cp:revision>20</cp:revision>
  <dcterms:created xsi:type="dcterms:W3CDTF">2012-01-25T18:41:45Z</dcterms:created>
  <dcterms:modified xsi:type="dcterms:W3CDTF">2012-09-20T10:25:43Z</dcterms:modified>
</cp:coreProperties>
</file>