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0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6943CA67-F73B-487C-86B0-11225BB1CFB0}" type="datetimeFigureOut">
              <a:rPr lang="cs-CZ" smtClean="0"/>
              <a:pPr/>
              <a:t>20.9.2012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1E4CAEBD-5F14-4224-88EE-686682518B8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00b_mucha_slaveepic_poster_1928.jpg" TargetMode="External"/><Relationship Id="rId3" Type="http://schemas.openxmlformats.org/officeDocument/2006/relationships/hyperlink" Target="http://cs.wikipedia.org/wiki/Soubor:050529_Barcelona_026.jpg" TargetMode="External"/><Relationship Id="rId7" Type="http://schemas.openxmlformats.org/officeDocument/2006/relationships/hyperlink" Target="http://udu.ff.cuni.cz/soubory/galerie/evropska%20secese/slides/45%20Alfons%20Mucha,%20Gismonda%201894.html" TargetMode="External"/><Relationship Id="rId2" Type="http://schemas.openxmlformats.org/officeDocument/2006/relationships/hyperlink" Target="http://cs.wikipedia.org/wiki/Soubor:Hosp.na_schudkac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lfons_Mucha_LOC_3c05828u.jpg" TargetMode="External"/><Relationship Id="rId5" Type="http://schemas.openxmlformats.org/officeDocument/2006/relationships/hyperlink" Target="http://cs.wikipedia.org/wiki/Soubor:Gustav_Klimt_016.jpg" TargetMode="External"/><Relationship Id="rId4" Type="http://schemas.openxmlformats.org/officeDocument/2006/relationships/hyperlink" Target="http://cs.wikipedia.org/wiki/Soubor:Frantisek_Bilek_Moses.JPG" TargetMode="External"/><Relationship Id="rId9" Type="http://schemas.openxmlformats.org/officeDocument/2006/relationships/hyperlink" Target="http://cs.wikipedia.org/wiki/Soubor:Slovane_v_pravlasti_81x61m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563888" y="2996952"/>
            <a:ext cx="5328592" cy="1872208"/>
          </a:xfrm>
        </p:spPr>
        <p:txBody>
          <a:bodyPr>
            <a:normAutofit fontScale="85000" lnSpcReduction="10000"/>
          </a:bodyPr>
          <a:lstStyle/>
          <a:p>
            <a:pPr algn="l"/>
            <a:r>
              <a:rPr lang="cs-CZ" dirty="0"/>
              <a:t>Název školy: ZŠ Karla Klíče v Hostinném</a:t>
            </a:r>
          </a:p>
          <a:p>
            <a:pPr algn="l"/>
            <a:r>
              <a:rPr lang="cs-CZ" dirty="0"/>
              <a:t>Autor: Alena </a:t>
            </a:r>
            <a:r>
              <a:rPr lang="cs-CZ" dirty="0" err="1"/>
              <a:t>Pavolková</a:t>
            </a:r>
            <a:endParaRPr lang="cs-CZ" dirty="0"/>
          </a:p>
          <a:p>
            <a:pPr algn="l"/>
            <a:r>
              <a:rPr lang="cs-CZ" dirty="0"/>
              <a:t>Název</a:t>
            </a:r>
            <a:r>
              <a:rPr lang="cs-CZ"/>
              <a:t>: </a:t>
            </a:r>
            <a:r>
              <a:rPr lang="cs-CZ" smtClean="0"/>
              <a:t>VY_32_INOVACE_08_B_15_Secese</a:t>
            </a:r>
            <a:endParaRPr lang="cs-CZ" dirty="0" smtClean="0"/>
          </a:p>
          <a:p>
            <a:pPr algn="l"/>
            <a:r>
              <a:rPr lang="cs-CZ" dirty="0" smtClean="0"/>
              <a:t>Téma</a:t>
            </a:r>
            <a:r>
              <a:rPr lang="cs-CZ" dirty="0"/>
              <a:t>: Dějiny výtvarného umění</a:t>
            </a:r>
          </a:p>
          <a:p>
            <a:pPr algn="l"/>
            <a:r>
              <a:rPr lang="cs-CZ" dirty="0"/>
              <a:t>Číslo projektu: CZ.1.07/1.4.00/21.21.2131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0" y="1700808"/>
            <a:ext cx="1929719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Secese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445224"/>
            <a:ext cx="6085455" cy="1178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74829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2063527" cy="1066801"/>
          </a:xfrm>
        </p:spPr>
        <p:txBody>
          <a:bodyPr/>
          <a:lstStyle/>
          <a:p>
            <a:r>
              <a:rPr lang="cs-CZ" dirty="0" smtClean="0"/>
              <a:t>Secese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Umělecký styl přelomu 19. a 20. století</a:t>
            </a:r>
          </a:p>
          <a:p>
            <a:endParaRPr lang="cs-CZ" dirty="0"/>
          </a:p>
          <a:p>
            <a:r>
              <a:rPr lang="cs-CZ" dirty="0"/>
              <a:t>Je považován za poslední umělecký styl, který se prosadil ve všech sférách </a:t>
            </a:r>
            <a:r>
              <a:rPr lang="cs-CZ" dirty="0" smtClean="0"/>
              <a:t>života</a:t>
            </a:r>
          </a:p>
          <a:p>
            <a:endParaRPr lang="cs-CZ" dirty="0"/>
          </a:p>
          <a:p>
            <a:r>
              <a:rPr lang="cs-CZ" dirty="0" smtClean="0"/>
              <a:t>Název vznikl z latinského slova </a:t>
            </a:r>
            <a:r>
              <a:rPr lang="cs-CZ" i="1" dirty="0" err="1" smtClean="0"/>
              <a:t>secessio</a:t>
            </a:r>
            <a:r>
              <a:rPr lang="cs-CZ" i="1" dirty="0" smtClean="0"/>
              <a:t>,</a:t>
            </a:r>
            <a:r>
              <a:rPr lang="cs-CZ" dirty="0" smtClean="0"/>
              <a:t> které znamená </a:t>
            </a:r>
            <a:r>
              <a:rPr lang="cs-CZ" i="1" dirty="0" smtClean="0"/>
              <a:t>odštěpení – </a:t>
            </a:r>
            <a:r>
              <a:rPr lang="cs-CZ" dirty="0" smtClean="0"/>
              <a:t>podle uměleckých spolků, které se </a:t>
            </a:r>
            <a:r>
              <a:rPr lang="cs-CZ" dirty="0" smtClean="0"/>
              <a:t>odštěpily </a:t>
            </a:r>
            <a:r>
              <a:rPr lang="cs-CZ" dirty="0" smtClean="0"/>
              <a:t>od konzervativních (lpící na tradičních hodnotách) akademií</a:t>
            </a:r>
          </a:p>
          <a:p>
            <a:endParaRPr lang="cs-CZ" dirty="0"/>
          </a:p>
          <a:p>
            <a:r>
              <a:rPr lang="cs-CZ" dirty="0" smtClean="0"/>
              <a:t>Reaguje na „strojovou ošklivost“ průmyslové civilizace, hájí návrat k řemeslné výrobě (nábytku, keramiky atd.)</a:t>
            </a:r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56895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rysy secese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Ornamentálnost – ozdobnost, okrasnost – většinou květinová</a:t>
            </a:r>
          </a:p>
          <a:p>
            <a:endParaRPr lang="cs-CZ" dirty="0"/>
          </a:p>
          <a:p>
            <a:r>
              <a:rPr lang="cs-CZ" dirty="0" smtClean="0"/>
              <a:t>Plynulá, vlnící se křivka – vyvolává dojem nenásilného pohybu</a:t>
            </a:r>
          </a:p>
          <a:p>
            <a:endParaRPr lang="cs-CZ" dirty="0"/>
          </a:p>
          <a:p>
            <a:r>
              <a:rPr lang="cs-CZ" dirty="0" smtClean="0"/>
              <a:t>Využívá zvláštní jemné odstíny barev, které skládá harmonicky, nebo naopak kontrastně</a:t>
            </a:r>
          </a:p>
          <a:p>
            <a:endParaRPr lang="cs-CZ" dirty="0"/>
          </a:p>
          <a:p>
            <a:r>
              <a:rPr lang="cs-CZ" dirty="0" smtClean="0"/>
              <a:t>Stylizace – úprava, přizpůsobování přírodním motivům (listy, květy, zvířecí a lidská těla)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07361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Architektura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staveb:</a:t>
            </a:r>
          </a:p>
          <a:p>
            <a:pPr marL="0" indent="0">
              <a:buNone/>
            </a:pPr>
            <a:r>
              <a:rPr lang="cs-CZ" dirty="0" smtClean="0"/>
              <a:t>     - vily, divadlo, nádraží,</a:t>
            </a:r>
          </a:p>
          <a:p>
            <a:pPr marL="0" indent="0">
              <a:buNone/>
            </a:pPr>
            <a:r>
              <a:rPr lang="cs-CZ" dirty="0" smtClean="0"/>
              <a:t>        radnice, hotely, restaurace</a:t>
            </a:r>
          </a:p>
          <a:p>
            <a:pPr marL="0" indent="0">
              <a:buNone/>
            </a:pPr>
            <a:endParaRPr lang="cs-CZ" dirty="0"/>
          </a:p>
          <a:p>
            <a:pPr marL="342900" indent="-342900"/>
            <a:r>
              <a:rPr lang="cs-CZ" dirty="0" smtClean="0"/>
              <a:t>Důraz kladen na detaily </a:t>
            </a:r>
          </a:p>
          <a:p>
            <a:pPr marL="0" indent="0">
              <a:buNone/>
            </a:pPr>
            <a:r>
              <a:rPr lang="cs-CZ" dirty="0" smtClean="0"/>
              <a:t>(ozdobné zábradlí, okenice,</a:t>
            </a:r>
          </a:p>
          <a:p>
            <a:pPr marL="0" indent="0">
              <a:buNone/>
            </a:pPr>
            <a:r>
              <a:rPr lang="cs-CZ" dirty="0" smtClean="0"/>
              <a:t> dveře, štuky) a harmonii celku</a:t>
            </a:r>
          </a:p>
          <a:p>
            <a:pPr marL="0" indent="0">
              <a:buNone/>
            </a:pPr>
            <a:endParaRPr lang="cs-CZ" dirty="0"/>
          </a:p>
          <a:p>
            <a:pPr marL="342900" indent="-342900"/>
            <a:r>
              <a:rPr lang="cs-CZ" dirty="0" smtClean="0"/>
              <a:t>Významní architekti: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sz="2400" b="1" dirty="0" smtClean="0"/>
              <a:t>Antonio </a:t>
            </a:r>
            <a:r>
              <a:rPr lang="cs-CZ" sz="2400" b="1" dirty="0" err="1" smtClean="0"/>
              <a:t>Gaudí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/>
              <a:t> </a:t>
            </a:r>
            <a:r>
              <a:rPr lang="cs-CZ" sz="2400" b="1" dirty="0" smtClean="0"/>
              <a:t>        Jan </a:t>
            </a:r>
            <a:r>
              <a:rPr lang="cs-CZ" sz="2400" b="1" dirty="0" err="1" smtClean="0"/>
              <a:t>Kotěra</a:t>
            </a:r>
            <a:endParaRPr lang="cs-CZ" sz="2400" b="1" dirty="0" smtClean="0"/>
          </a:p>
          <a:p>
            <a:pPr marL="0" indent="0">
              <a:buNone/>
            </a:pPr>
            <a:endParaRPr lang="cs-CZ" dirty="0" smtClean="0"/>
          </a:p>
          <a:p>
            <a:pPr marL="342900" indent="-342900"/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67944" y="260648"/>
            <a:ext cx="4752528" cy="6336704"/>
          </a:xfrm>
          <a:prstGeom prst="rect">
            <a:avLst/>
          </a:prstGeom>
          <a:ln w="19050">
            <a:solidFill>
              <a:schemeClr val="tx2"/>
            </a:solidFill>
          </a:ln>
        </p:spPr>
      </p:pic>
      <p:sp>
        <p:nvSpPr>
          <p:cNvPr id="8" name="TextovéPole 7"/>
          <p:cNvSpPr txBox="1"/>
          <p:nvPr/>
        </p:nvSpPr>
        <p:spPr>
          <a:xfrm rot="1068456">
            <a:off x="4469890" y="5573091"/>
            <a:ext cx="2376264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Hospůdka na schůdkách v Kroměříži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93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65018"/>
            <a:ext cx="4824536" cy="6432716"/>
          </a:xfrm>
          <a:prstGeom prst="rect">
            <a:avLst/>
          </a:prstGeom>
          <a:ln w="19050">
            <a:solidFill>
              <a:schemeClr val="tx2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139952" y="404664"/>
            <a:ext cx="4852610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Antonio </a:t>
            </a:r>
            <a:r>
              <a:rPr lang="cs-CZ" dirty="0" err="1" smtClean="0"/>
              <a:t>Gaudí</a:t>
            </a:r>
            <a:r>
              <a:rPr lang="cs-CZ" dirty="0" smtClean="0"/>
              <a:t> – Chrám svaté rodiny v Barceloně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7400" y="1052735"/>
            <a:ext cx="3456384" cy="4801314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Stavbu </a:t>
            </a:r>
            <a:r>
              <a:rPr lang="cs-CZ" dirty="0" err="1" smtClean="0"/>
              <a:t>Gaudí</a:t>
            </a:r>
            <a:r>
              <a:rPr lang="cs-CZ" dirty="0" smtClean="0"/>
              <a:t> převzal v raném stádiu r. 1883. </a:t>
            </a:r>
          </a:p>
          <a:p>
            <a:endParaRPr lang="cs-CZ" dirty="0" smtClean="0"/>
          </a:p>
          <a:p>
            <a:r>
              <a:rPr lang="cs-CZ" dirty="0" smtClean="0"/>
              <a:t>Chrám zůstal nedokončen kvůli </a:t>
            </a:r>
            <a:r>
              <a:rPr lang="cs-CZ" dirty="0" err="1" smtClean="0"/>
              <a:t>Gaudího</a:t>
            </a:r>
            <a:r>
              <a:rPr lang="cs-CZ" dirty="0" smtClean="0"/>
              <a:t> smrti r. 1926. </a:t>
            </a:r>
          </a:p>
          <a:p>
            <a:endParaRPr lang="cs-CZ" dirty="0"/>
          </a:p>
          <a:p>
            <a:r>
              <a:rPr lang="cs-CZ" dirty="0" smtClean="0"/>
              <a:t>Stále probíhají diskuse, zda je vůbec možné dokončit tuto složitou stavbu v duchu </a:t>
            </a:r>
            <a:r>
              <a:rPr lang="cs-CZ" dirty="0" err="1" smtClean="0"/>
              <a:t>Gaudího</a:t>
            </a:r>
            <a:r>
              <a:rPr lang="cs-CZ" dirty="0" smtClean="0"/>
              <a:t> představ.</a:t>
            </a:r>
          </a:p>
          <a:p>
            <a:endParaRPr lang="cs-CZ" dirty="0"/>
          </a:p>
          <a:p>
            <a:r>
              <a:rPr lang="cs-CZ" dirty="0" smtClean="0"/>
              <a:t>Ukončení dostavby se plánuje na rok 2026 k příležitosti 100 výročí </a:t>
            </a:r>
            <a:r>
              <a:rPr lang="cs-CZ" dirty="0" err="1" smtClean="0"/>
              <a:t>Gaudího</a:t>
            </a:r>
            <a:r>
              <a:rPr lang="cs-CZ" dirty="0" smtClean="0"/>
              <a:t> úmrtí.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123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Sochařství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František Bílek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1844824"/>
            <a:ext cx="6300192" cy="4725144"/>
          </a:xfrm>
          <a:prstGeom prst="rect">
            <a:avLst/>
          </a:prstGeom>
          <a:ln w="19050">
            <a:solidFill>
              <a:schemeClr val="tx2"/>
            </a:solidFill>
          </a:ln>
        </p:spPr>
      </p:pic>
      <p:sp>
        <p:nvSpPr>
          <p:cNvPr id="5" name="TextovéPole 4"/>
          <p:cNvSpPr txBox="1"/>
          <p:nvPr/>
        </p:nvSpPr>
        <p:spPr>
          <a:xfrm rot="1752195">
            <a:off x="646366" y="5577730"/>
            <a:ext cx="232788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Socha Mojžíše v Praze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2059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Malířství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Gustav Klimt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dirty="0"/>
              <a:t>r</a:t>
            </a:r>
            <a:r>
              <a:rPr lang="cs-CZ" sz="2400" dirty="0" smtClean="0"/>
              <a:t>akouský malíř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498345"/>
            <a:ext cx="5894815" cy="5904656"/>
          </a:xfrm>
          <a:prstGeom prst="rect">
            <a:avLst/>
          </a:prstGeom>
          <a:ln w="19050">
            <a:solidFill>
              <a:schemeClr val="tx2"/>
            </a:solidFill>
          </a:ln>
        </p:spPr>
      </p:pic>
      <p:sp>
        <p:nvSpPr>
          <p:cNvPr id="6" name="TextovéPole 5"/>
          <p:cNvSpPr txBox="1"/>
          <p:nvPr/>
        </p:nvSpPr>
        <p:spPr>
          <a:xfrm>
            <a:off x="683568" y="2483604"/>
            <a:ext cx="902811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Polibek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882" y="3294607"/>
            <a:ext cx="2532290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Obraz je malovaný barvami, do nichž je vmíchán zlatý a stříbrný prach. Obraz tak získává na výjimečnosti a také na hodnotě.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39163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404664"/>
            <a:ext cx="8595360" cy="626469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b="1" dirty="0" smtClean="0">
                <a:latin typeface="+mj-lt"/>
              </a:rPr>
              <a:t>Alfons Mucha</a:t>
            </a:r>
          </a:p>
          <a:p>
            <a:pPr marL="342900" indent="-342900"/>
            <a:r>
              <a:rPr lang="cs-CZ" sz="2400" dirty="0" smtClean="0">
                <a:latin typeface="+mj-lt"/>
              </a:rPr>
              <a:t>Český světově uznávaný malíř a designér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 období secese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pPr marL="342900" indent="-342900"/>
            <a:r>
              <a:rPr lang="cs-CZ" sz="2400" dirty="0" smtClean="0">
                <a:latin typeface="+mj-lt"/>
              </a:rPr>
              <a:t>Usiloval o dostupnost umění, proto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  vytváří díla s všestranným využitím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  (a na zakázku firem):</a:t>
            </a:r>
          </a:p>
          <a:p>
            <a:pPr marL="342900" indent="-342900"/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       - </a:t>
            </a:r>
            <a:r>
              <a:rPr lang="cs-CZ" dirty="0" smtClean="0">
                <a:latin typeface="+mj-lt"/>
              </a:rPr>
              <a:t>vytvářel divadelní </a:t>
            </a:r>
            <a:r>
              <a:rPr lang="cs-CZ" b="1" dirty="0" smtClean="0">
                <a:latin typeface="+mj-lt"/>
              </a:rPr>
              <a:t>kulisy</a:t>
            </a:r>
            <a:r>
              <a:rPr lang="cs-CZ" dirty="0" smtClean="0">
                <a:latin typeface="+mj-lt"/>
              </a:rPr>
              <a:t> pro vídeňsk</a:t>
            </a:r>
            <a:r>
              <a:rPr lang="cs-CZ" dirty="0">
                <a:latin typeface="+mj-lt"/>
              </a:rPr>
              <a:t>é</a:t>
            </a:r>
            <a:r>
              <a:rPr lang="cs-CZ" dirty="0" smtClean="0">
                <a:latin typeface="+mj-lt"/>
              </a:rPr>
              <a:t>  divadlo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- vyzdobil </a:t>
            </a:r>
            <a:r>
              <a:rPr lang="cs-CZ" b="1" dirty="0" smtClean="0">
                <a:latin typeface="+mj-lt"/>
              </a:rPr>
              <a:t>zámek v Hrušovanech</a:t>
            </a:r>
            <a:r>
              <a:rPr lang="cs-CZ" dirty="0" smtClean="0">
                <a:latin typeface="+mj-lt"/>
              </a:rPr>
              <a:t> (pro svého 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  mecenáše)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- maloval </a:t>
            </a:r>
            <a:r>
              <a:rPr lang="cs-CZ" b="1" dirty="0" smtClean="0">
                <a:latin typeface="+mj-lt"/>
              </a:rPr>
              <a:t>plakáty </a:t>
            </a:r>
            <a:r>
              <a:rPr lang="cs-CZ" dirty="0" smtClean="0">
                <a:latin typeface="+mj-lt"/>
              </a:rPr>
              <a:t>pro divadelní představení známé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  francouzské herečky Sarah </a:t>
            </a:r>
            <a:r>
              <a:rPr lang="cs-CZ" dirty="0" err="1" smtClean="0">
                <a:latin typeface="+mj-lt"/>
              </a:rPr>
              <a:t>Berndhartové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    - vytvářel </a:t>
            </a:r>
            <a:r>
              <a:rPr lang="cs-CZ" dirty="0">
                <a:latin typeface="+mj-lt"/>
              </a:rPr>
              <a:t>pro ni také </a:t>
            </a:r>
            <a:r>
              <a:rPr lang="cs-CZ" b="1" dirty="0">
                <a:latin typeface="+mj-lt"/>
              </a:rPr>
              <a:t>návrhy šatů a </a:t>
            </a:r>
            <a:r>
              <a:rPr lang="cs-CZ" b="1" dirty="0" smtClean="0">
                <a:latin typeface="+mj-lt"/>
              </a:rPr>
              <a:t>šperků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- maloval plakáty pro různé společenské, kulturní i sportovní akce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-  navrhoval </a:t>
            </a:r>
            <a:r>
              <a:rPr lang="cs-CZ" b="1" dirty="0" smtClean="0">
                <a:latin typeface="+mj-lt"/>
              </a:rPr>
              <a:t>i obaly spotřebního zboží</a:t>
            </a:r>
            <a:r>
              <a:rPr lang="cs-CZ" dirty="0" smtClean="0">
                <a:latin typeface="+mj-lt"/>
              </a:rPr>
              <a:t> (mýdlo, jamajský rum)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    - autorem návrhů podoby</a:t>
            </a:r>
            <a:r>
              <a:rPr lang="cs-CZ" b="1" dirty="0" smtClean="0">
                <a:latin typeface="+mj-lt"/>
              </a:rPr>
              <a:t> prvních československých</a:t>
            </a:r>
          </a:p>
          <a:p>
            <a:pPr marL="0" indent="0">
              <a:buNone/>
            </a:pP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  poštovních známek</a:t>
            </a: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  <a:p>
            <a:pPr marL="0" indent="0">
              <a:buNone/>
            </a:pPr>
            <a:endParaRPr lang="cs-CZ" sz="2400" dirty="0" smtClean="0">
              <a:latin typeface="+mj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084168" y="116631"/>
            <a:ext cx="2957643" cy="3672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394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29012" y="38605"/>
            <a:ext cx="2483148" cy="680314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620687"/>
            <a:ext cx="2953053" cy="258532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Gismonda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Je první plakát na divadelní</a:t>
            </a:r>
          </a:p>
          <a:p>
            <a:r>
              <a:rPr lang="cs-CZ" dirty="0" smtClean="0"/>
              <a:t> představení pro Sarah </a:t>
            </a:r>
          </a:p>
          <a:p>
            <a:r>
              <a:rPr lang="cs-CZ" dirty="0" err="1" smtClean="0"/>
              <a:t>Berndhartouvou</a:t>
            </a:r>
            <a:r>
              <a:rPr lang="cs-CZ" dirty="0" smtClean="0"/>
              <a:t>, který m se </a:t>
            </a:r>
          </a:p>
          <a:p>
            <a:r>
              <a:rPr lang="cs-CZ" dirty="0" smtClean="0"/>
              <a:t>Alfons Mucha stal známým</a:t>
            </a:r>
          </a:p>
          <a:p>
            <a:r>
              <a:rPr lang="cs-CZ" dirty="0" smtClean="0"/>
              <a:t> doslova ze dne na den. </a:t>
            </a:r>
          </a:p>
          <a:p>
            <a:r>
              <a:rPr lang="cs-CZ" dirty="0" smtClean="0"/>
              <a:t>Jeho plakát visel na všech</a:t>
            </a:r>
          </a:p>
          <a:p>
            <a:r>
              <a:rPr lang="cs-CZ" dirty="0" smtClean="0"/>
              <a:t>tabulích v Paříži.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7714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106467"/>
            <a:ext cx="3024336" cy="66983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144" y="854990"/>
            <a:ext cx="4814138" cy="40934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Slovanská epopej</a:t>
            </a:r>
          </a:p>
          <a:p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Je cyklus 20 velkoformátových obrazů.</a:t>
            </a:r>
          </a:p>
          <a:p>
            <a:r>
              <a:rPr lang="cs-CZ" sz="2000" dirty="0" smtClean="0"/>
              <a:t>Jsou v něm shrnuty dějiny Čechů a dalších </a:t>
            </a:r>
          </a:p>
          <a:p>
            <a:r>
              <a:rPr lang="cs-CZ" sz="2000" dirty="0" smtClean="0"/>
              <a:t>slovanských národů.</a:t>
            </a:r>
          </a:p>
          <a:p>
            <a:r>
              <a:rPr lang="cs-CZ" sz="2000" dirty="0" smtClean="0"/>
              <a:t>    Malíř tvořil tento cyklus na zámku </a:t>
            </a:r>
          </a:p>
          <a:p>
            <a:r>
              <a:rPr lang="cs-CZ" sz="2000" dirty="0" smtClean="0"/>
              <a:t>v Moravském Krumlově celých  18 let.</a:t>
            </a:r>
          </a:p>
          <a:p>
            <a:r>
              <a:rPr lang="cs-CZ" sz="2000" dirty="0" smtClean="0"/>
              <a:t>    Věnoval ho všem Slovanům a Praze pod</a:t>
            </a:r>
          </a:p>
          <a:p>
            <a:r>
              <a:rPr lang="cs-CZ" sz="2000" dirty="0" smtClean="0"/>
              <a:t>podmínkou, že Praha nechá vystavět místo</a:t>
            </a:r>
          </a:p>
          <a:p>
            <a:r>
              <a:rPr lang="cs-CZ" sz="2000" dirty="0" smtClean="0"/>
              <a:t>přímo určené pro Slovanskou epopej. </a:t>
            </a:r>
          </a:p>
          <a:p>
            <a:r>
              <a:rPr lang="cs-CZ" sz="2000" dirty="0" smtClean="0"/>
              <a:t>   Dodnes se tak nestalo a o Slovanskou </a:t>
            </a:r>
          </a:p>
          <a:p>
            <a:r>
              <a:rPr lang="cs-CZ" sz="2000" dirty="0" smtClean="0"/>
              <a:t>epopej se táhnou spory mezi potomky </a:t>
            </a:r>
          </a:p>
          <a:p>
            <a:r>
              <a:rPr lang="cs-CZ" sz="2000" dirty="0" smtClean="0"/>
              <a:t>Alfonse Muchy a Prahou.</a:t>
            </a:r>
          </a:p>
        </p:txBody>
      </p:sp>
    </p:spTree>
    <p:extLst>
      <p:ext uri="{BB962C8B-B14F-4D97-AF65-F5344CB8AC3E}">
        <p14:creationId xmlns:p14="http://schemas.microsoft.com/office/powerpoint/2010/main" xmlns="" val="754586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27584" y="548679"/>
            <a:ext cx="7751818" cy="557161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 rot="1117461">
            <a:off x="251226" y="5935631"/>
            <a:ext cx="1992853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19050">
            <a:solidFill>
              <a:schemeClr val="tx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Slované v pravlasti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0001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2400" dirty="0" smtClean="0"/>
              <a:t>Prezentace je určena k výkladu o uměleckém směru secese pro vzdělávací obor výtvarná výchova.</a:t>
            </a:r>
          </a:p>
          <a:p>
            <a:pPr marL="0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Žáci se seznámí </a:t>
            </a:r>
            <a:r>
              <a:rPr lang="cs-CZ" sz="2400" dirty="0" smtClean="0"/>
              <a:t>s </a:t>
            </a:r>
            <a:r>
              <a:rPr lang="cs-CZ" sz="2400" dirty="0" smtClean="0"/>
              <a:t>podmínkami vzniku směru, jeho hlavními rysy, světovými a českými představiteli a jejich nejznámějšími díly.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84660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sz="1600" dirty="0"/>
          </a:p>
          <a:p>
            <a:r>
              <a:rPr lang="cs-CZ" sz="1600" dirty="0"/>
              <a:t>Hospůdka na schůdkách v Kroměříži. In: &lt;i&gt;</a:t>
            </a:r>
            <a:r>
              <a:rPr lang="cs-CZ" sz="1600" dirty="0" err="1"/>
              <a:t>Wikipedia</a:t>
            </a:r>
            <a:r>
              <a:rPr lang="cs-CZ" sz="1600" dirty="0"/>
              <a:t>&lt;/i&gt;: &lt;i&gt;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&lt;/i&gt;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2012-09-17]. Dostupné z: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cs.wikipedia.org/wiki/Soubor:Hosp.na_schudkach.jpg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Chrám svaté rodiny v Barceloně. In: &lt;i&gt;</a:t>
            </a:r>
            <a:r>
              <a:rPr lang="cs-CZ" sz="1600" dirty="0" err="1"/>
              <a:t>Wikipedia</a:t>
            </a:r>
            <a:r>
              <a:rPr lang="cs-CZ" sz="1600" dirty="0"/>
              <a:t>&lt;/i&gt;: &lt;i&gt;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&lt;/i&gt;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2012-09-17]. Dostupné z: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cs.wikipedia.org/wiki/Soubor:050529_Barcelona_026.jpg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r>
              <a:rPr lang="cs-CZ" sz="1600" dirty="0"/>
              <a:t>Socha Mojžíše. In: &lt;i&gt;</a:t>
            </a:r>
            <a:r>
              <a:rPr lang="cs-CZ" sz="1600" dirty="0" err="1"/>
              <a:t>Wikipedia</a:t>
            </a:r>
            <a:r>
              <a:rPr lang="cs-CZ" sz="1600" dirty="0"/>
              <a:t>&lt;/i&gt;: &lt;i&gt;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&lt;/i&gt;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2012-09-17]. Dostupné z: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cs.wikipedia.org/wiki/Soubor:Frantisek_Bilek_Moses.JPG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r>
              <a:rPr lang="cs-CZ" sz="1600" dirty="0"/>
              <a:t>Polibek. In: &lt;i&gt;</a:t>
            </a:r>
            <a:r>
              <a:rPr lang="cs-CZ" sz="1600" dirty="0" err="1"/>
              <a:t>Wikipedia</a:t>
            </a:r>
            <a:r>
              <a:rPr lang="cs-CZ" sz="1600" dirty="0"/>
              <a:t>&lt;/i&gt;: &lt;i&gt;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&lt;/i&gt;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</a:t>
            </a:r>
            <a:r>
              <a:rPr lang="cs-CZ" sz="1600" dirty="0" smtClean="0"/>
              <a:t>2012-09-17]. </a:t>
            </a:r>
            <a:r>
              <a:rPr lang="cs-CZ" sz="1600" dirty="0"/>
              <a:t>Dostupné z: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cs.wikipedia.org/wiki/Soubor:Gustav_Klimt_016.jpg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/>
              <a:t>Alfons Mucha. In: &lt;i&gt;</a:t>
            </a:r>
            <a:r>
              <a:rPr lang="cs-CZ" sz="1600" dirty="0" err="1"/>
              <a:t>Wikipedia</a:t>
            </a:r>
            <a:r>
              <a:rPr lang="cs-CZ" sz="1600" dirty="0"/>
              <a:t>&lt;/i&gt;: &lt;i&gt;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&lt;/i&gt;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2012-09-18]. Dostupné z: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cs.wikipedia.org/wiki/Soubor:Alfons_Mucha_LOC_3c05828u.jpg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Alfons Mucha, </a:t>
            </a:r>
            <a:r>
              <a:rPr lang="cs-CZ" sz="1600" dirty="0" err="1"/>
              <a:t>Gismonda</a:t>
            </a:r>
            <a:r>
              <a:rPr lang="cs-CZ" sz="1600" dirty="0"/>
              <a:t>. &lt;i&gt;Http://udu.ff.cuni.cz&lt;/i&gt; [online]. 2009 [cit. 2012-09-18]. Dostupné z: </a:t>
            </a:r>
            <a:r>
              <a:rPr lang="cs-CZ" sz="1600" dirty="0">
                <a:hlinkClick r:id="rId7"/>
              </a:rPr>
              <a:t>http://udu.ff.cuni.cz/soubory/galerie/evropska%20secese/slides/45%20Alfons%20Mucha,%</a:t>
            </a:r>
            <a:r>
              <a:rPr lang="cs-CZ" sz="1600" dirty="0" smtClean="0">
                <a:hlinkClick r:id="rId7"/>
              </a:rPr>
              <a:t>20Gismonda%201894.html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r>
              <a:rPr lang="cs-CZ" sz="1600" dirty="0"/>
              <a:t>Slovanská epopej. In: &lt;i&gt;</a:t>
            </a:r>
            <a:r>
              <a:rPr lang="cs-CZ" sz="1600" dirty="0" err="1"/>
              <a:t>Wikipedia</a:t>
            </a:r>
            <a:r>
              <a:rPr lang="cs-CZ" sz="1600" dirty="0"/>
              <a:t>&lt;/i&gt;: &lt;i&gt;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&lt;/i&gt;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2012-09-18]. Dostupné z: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cs.wikipedia.org/wiki/Soubor:00b_mucha_slaveepic_poster_1928.jpg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/>
          </a:p>
          <a:p>
            <a:r>
              <a:rPr lang="cs-CZ" sz="1600" dirty="0"/>
              <a:t>Slované v pravlasti. In: &lt;i&gt;</a:t>
            </a:r>
            <a:r>
              <a:rPr lang="cs-CZ" sz="1600" dirty="0" err="1"/>
              <a:t>Wikipedia</a:t>
            </a:r>
            <a:r>
              <a:rPr lang="cs-CZ" sz="1600" dirty="0"/>
              <a:t>&lt;/i&gt;: &lt;i&gt;</a:t>
            </a:r>
            <a:r>
              <a:rPr lang="cs-CZ" sz="1600" dirty="0" err="1"/>
              <a:t>the</a:t>
            </a:r>
            <a:r>
              <a:rPr lang="cs-CZ" sz="1600" dirty="0"/>
              <a:t> free </a:t>
            </a:r>
            <a:r>
              <a:rPr lang="cs-CZ" sz="1600" dirty="0" err="1"/>
              <a:t>encyclopedia</a:t>
            </a:r>
            <a:r>
              <a:rPr lang="cs-CZ" sz="1600" dirty="0"/>
              <a:t>&lt;/i&gt;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2012-09-18]. Dostupné z: </a:t>
            </a:r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cs.wikipedia.org/wiki/Soubor:Slovane_v_pravlasti_81x61m.jpg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2421957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90666559"/>
              </p:ext>
            </p:extLst>
          </p:nvPr>
        </p:nvGraphicFramePr>
        <p:xfrm>
          <a:off x="1524000" y="1397000"/>
          <a:ext cx="6096000" cy="3606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Identifikační tabulka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Autor: Alena </a:t>
                      </a:r>
                      <a:r>
                        <a:rPr lang="cs-CZ" dirty="0" err="1" smtClean="0"/>
                        <a:t>Pavolková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Vytvořeno dne: 9. 10.</a:t>
                      </a:r>
                      <a:r>
                        <a:rPr lang="cs-CZ" baseline="0" dirty="0" smtClean="0"/>
                        <a:t> 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dne: 10.10. 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třídě: 9.A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oblast: Umění a kultura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Vzdělávací obor: Výtvarná výchova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Tematický</a:t>
                      </a:r>
                      <a:r>
                        <a:rPr lang="cs-CZ" baseline="0" dirty="0" smtClean="0"/>
                        <a:t> celek: Dějiny výtvarného umění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Téma: Secese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Klíčová slova:</a:t>
                      </a:r>
                      <a:r>
                        <a:rPr lang="cs-CZ" baseline="0" dirty="0" smtClean="0"/>
                        <a:t> Secese, Antonio </a:t>
                      </a:r>
                      <a:r>
                        <a:rPr lang="cs-CZ" baseline="0" dirty="0" err="1" smtClean="0"/>
                        <a:t>Gaudí</a:t>
                      </a:r>
                      <a:r>
                        <a:rPr lang="cs-CZ" baseline="0" dirty="0" smtClean="0"/>
                        <a:t>, Jan </a:t>
                      </a:r>
                      <a:r>
                        <a:rPr lang="cs-CZ" baseline="0" dirty="0" err="1" smtClean="0"/>
                        <a:t>Kotěra</a:t>
                      </a:r>
                      <a:r>
                        <a:rPr lang="cs-CZ" baseline="0" dirty="0" smtClean="0"/>
                        <a:t>, František Bílek, Gustav Klimt, Alfons Mucha, Slovanská epopej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49586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179</TotalTime>
  <Words>898</Words>
  <Application>Microsoft Office PowerPoint</Application>
  <PresentationFormat>Předvádění na obrazovce (4:3)</PresentationFormat>
  <Paragraphs>153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Soho</vt:lpstr>
      <vt:lpstr>Secese</vt:lpstr>
      <vt:lpstr>Secese</vt:lpstr>
      <vt:lpstr>Hlavní rysy secese</vt:lpstr>
      <vt:lpstr>Architektura</vt:lpstr>
      <vt:lpstr>Snímek 5</vt:lpstr>
      <vt:lpstr>Sochařství</vt:lpstr>
      <vt:lpstr>Malířství</vt:lpstr>
      <vt:lpstr>Snímek 8</vt:lpstr>
      <vt:lpstr>Snímek 9</vt:lpstr>
      <vt:lpstr>Snímek 10</vt:lpstr>
      <vt:lpstr>Snímek 11</vt:lpstr>
      <vt:lpstr>Anotace</vt:lpstr>
      <vt:lpstr>Použité zdroje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Secese</dc:title>
  <dc:creator>Alena Pavolková</dc:creator>
  <cp:lastModifiedBy>Vaše jméno</cp:lastModifiedBy>
  <cp:revision>21</cp:revision>
  <dcterms:created xsi:type="dcterms:W3CDTF">2012-09-17T18:49:15Z</dcterms:created>
  <dcterms:modified xsi:type="dcterms:W3CDTF">2012-09-20T15:42:58Z</dcterms:modified>
</cp:coreProperties>
</file>