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6" r:id="rId9"/>
    <p:sldId id="267" r:id="rId10"/>
    <p:sldId id="269" r:id="rId11"/>
    <p:sldId id="268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71" autoAdjust="0"/>
  </p:normalViewPr>
  <p:slideViewPr>
    <p:cSldViewPr>
      <p:cViewPr>
        <p:scale>
          <a:sx n="125" d="100"/>
          <a:sy n="125" d="100"/>
        </p:scale>
        <p:origin x="-72" y="13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5C09F20-0E51-4AAA-97DE-6EE62834D8C9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62A9F047-8198-4321-A466-F7740E6C9F7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KVCov-XFXw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blo_picasso_1.jpg" TargetMode="External"/><Relationship Id="rId7" Type="http://schemas.openxmlformats.org/officeDocument/2006/relationships/hyperlink" Target="http://www.aktualinfofrbaud.estranky.cz/fotoalbum/fillovy-obrazy-prodane-v-aukcich/aukce-aukcni-galerie-kodl-a-aukcni-sine-vlta/filla_zena-v-kresle-s-knihou_100-x-76cm.jpg.-.html" TargetMode="External"/><Relationship Id="rId2" Type="http://schemas.openxmlformats.org/officeDocument/2006/relationships/hyperlink" Target="http://cs.wikipedia.org/wiki/Soubor:Praha,_V%C3%BDto%C5%88,_kubistick%C3%A1_vi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Violin_and_Candlestick.jpg" TargetMode="External"/><Relationship Id="rId5" Type="http://schemas.openxmlformats.org/officeDocument/2006/relationships/hyperlink" Target="http://www.artmuseum.cz/umelec.php?art_id=181" TargetMode="External"/><Relationship Id="rId4" Type="http://schemas.openxmlformats.org/officeDocument/2006/relationships/hyperlink" Target="http://cs.wikipedia.org/wiki/Soubor:Mural_del_Gernika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140000">
            <a:off x="1011802" y="2478754"/>
            <a:ext cx="3480399" cy="1204306"/>
          </a:xfrm>
          <a:solidFill>
            <a:srgbClr val="FFC000"/>
          </a:solidFill>
          <a:ln w="28575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sz="5400" dirty="0" smtClean="0">
                <a:solidFill>
                  <a:schemeClr val="accent3">
                    <a:lumMod val="75000"/>
                  </a:schemeClr>
                </a:solidFill>
              </a:rPr>
              <a:t>Kubismus</a:t>
            </a:r>
            <a:endParaRPr lang="cs-CZ" sz="5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9140000">
            <a:off x="2193493" y="2641894"/>
            <a:ext cx="6511131" cy="2414548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Název školy: </a:t>
            </a:r>
            <a:r>
              <a:rPr lang="cs-CZ" b="1" dirty="0" err="1" smtClean="0">
                <a:solidFill>
                  <a:srgbClr val="FFC000"/>
                </a:solidFill>
              </a:rPr>
              <a:t>Zš</a:t>
            </a:r>
            <a:r>
              <a:rPr lang="cs-CZ" b="1" dirty="0" smtClean="0">
                <a:solidFill>
                  <a:srgbClr val="FFC000"/>
                </a:solidFill>
              </a:rPr>
              <a:t> Karla klíče Hostinné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Autor: Alena </a:t>
            </a:r>
            <a:r>
              <a:rPr lang="cs-CZ" b="1" dirty="0" err="1" smtClean="0">
                <a:solidFill>
                  <a:srgbClr val="FFC000"/>
                </a:solidFill>
              </a:rPr>
              <a:t>Pavolková</a:t>
            </a:r>
            <a:endParaRPr lang="cs-CZ" b="1" dirty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Název</a:t>
            </a:r>
            <a:r>
              <a:rPr lang="cs-CZ" b="1" smtClean="0">
                <a:solidFill>
                  <a:srgbClr val="FFC000"/>
                </a:solidFill>
              </a:rPr>
              <a:t>: </a:t>
            </a:r>
            <a:r>
              <a:rPr lang="cs-CZ" b="1" smtClean="0">
                <a:solidFill>
                  <a:srgbClr val="FFC000"/>
                </a:solidFill>
              </a:rPr>
              <a:t>VY_32_INOVACE_08_B_18_Kubismus</a:t>
            </a:r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Téma: Dějiny výtvarného umění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Číslo projektu</a:t>
            </a:r>
            <a:r>
              <a:rPr lang="cs-CZ" b="1" dirty="0">
                <a:solidFill>
                  <a:srgbClr val="FFC000"/>
                </a:solidFill>
              </a:rPr>
              <a:t>: CZ.1.07/1.4.00/21.21.2131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09842">
            <a:off x="3271322" y="3929911"/>
            <a:ext cx="5760640" cy="1117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4140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2236872" cy="548640"/>
          </a:xfrm>
          <a:solidFill>
            <a:srgbClr val="FFC000"/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Kubismus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3579849"/>
          </a:xfrm>
          <a:solidFill>
            <a:schemeClr val="bg1"/>
          </a:solidFill>
          <a:ln w="38100">
            <a:noFill/>
          </a:ln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Avantgardní umělecké hnutí</a:t>
            </a:r>
          </a:p>
          <a:p>
            <a:pPr marL="0" indent="0"/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/>
            <a:endParaRPr lang="cs-CZ" sz="1800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/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 Počátky kolem roku 1906 ve Francii</a:t>
            </a:r>
          </a:p>
          <a:p>
            <a:pPr marL="0" indent="0"/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/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/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Za zakládající umělce </a:t>
            </a:r>
            <a:r>
              <a:rPr lang="cs-CZ" sz="1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</a:rPr>
              <a:t>jsou považováni Pablo Picasso a George </a:t>
            </a:r>
            <a:r>
              <a:rPr lang="cs-CZ" sz="1800" dirty="0" err="1" smtClean="0">
                <a:solidFill>
                  <a:schemeClr val="accent3">
                    <a:lumMod val="75000"/>
                  </a:schemeClr>
                </a:solidFill>
              </a:rPr>
              <a:t>Braque</a:t>
            </a:r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/>
            <a:endParaRPr lang="cs-CZ" sz="1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sz="1800" dirty="0">
              <a:solidFill>
                <a:srgbClr val="FFC000"/>
              </a:solidFill>
            </a:endParaRPr>
          </a:p>
          <a:p>
            <a:pPr>
              <a:buFontTx/>
              <a:buChar char="-"/>
            </a:pPr>
            <a:endParaRPr lang="cs-CZ" sz="18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04664"/>
            <a:ext cx="3888432" cy="3754874"/>
          </a:xfrm>
          <a:prstGeom prst="rect">
            <a:avLst/>
          </a:prstGeom>
          <a:solidFill>
            <a:srgbClr val="FFC000"/>
          </a:solidFill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sz="1400" b="1" u="sng" dirty="0">
                <a:solidFill>
                  <a:schemeClr val="accent3">
                    <a:lumMod val="75000"/>
                  </a:schemeClr>
                </a:solidFill>
              </a:rPr>
              <a:t>Avantgarda</a:t>
            </a:r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– umělecké hnutí 1. pol. 20. století</a:t>
            </a:r>
          </a:p>
          <a:p>
            <a:endParaRPr lang="cs-CZ" sz="1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- po 1. sv. válce krachly veškeré ideály</a:t>
            </a: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  lidskosti, což </a:t>
            </a: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</a:rPr>
              <a:t>vedlo ke </a:t>
            </a:r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zklamání ze</a:t>
            </a: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  společnosti a </a:t>
            </a: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</a:rPr>
              <a:t>ke snaze </a:t>
            </a:r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o její nápravu</a:t>
            </a:r>
          </a:p>
          <a:p>
            <a:endParaRPr lang="cs-CZ" sz="1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-  vznikají nové představy o „spravedlivější“</a:t>
            </a: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  společnosti (komunismus, fašismus)</a:t>
            </a:r>
          </a:p>
          <a:p>
            <a:endParaRPr lang="cs-CZ" sz="1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- v umění dochází k boření tradičních hodnot,</a:t>
            </a: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 dochází k experimentování</a:t>
            </a:r>
          </a:p>
          <a:p>
            <a:endParaRPr lang="cs-CZ" sz="1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- umělci nacházejí nová témata a způsoby</a:t>
            </a: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  jejich zobrazení</a:t>
            </a:r>
          </a:p>
          <a:p>
            <a:endParaRPr lang="cs-CZ" sz="1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- rozvíjí se věda a technika, které jsou</a:t>
            </a:r>
          </a:p>
          <a:p>
            <a:r>
              <a:rPr lang="cs-CZ" sz="1400" dirty="0">
                <a:solidFill>
                  <a:schemeClr val="accent3">
                    <a:lumMod val="75000"/>
                  </a:schemeClr>
                </a:solidFill>
              </a:rPr>
              <a:t>       vnášeny do umění </a:t>
            </a:r>
          </a:p>
        </p:txBody>
      </p:sp>
    </p:spTree>
    <p:extLst>
      <p:ext uri="{BB962C8B-B14F-4D97-AF65-F5344CB8AC3E}">
        <p14:creationId xmlns:p14="http://schemas.microsoft.com/office/powerpoint/2010/main" val="409077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2668920" cy="548640"/>
          </a:xfrm>
          <a:solidFill>
            <a:srgbClr val="FFC000"/>
          </a:solidFill>
          <a:ln w="28575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Typické znaky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Přelomový způsob zobrazování</a:t>
            </a:r>
          </a:p>
          <a:p>
            <a:pPr marL="0" indent="0"/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Předmět rozložen na geometrické tvary a poté pomocí fantazie znova složen</a:t>
            </a:r>
          </a:p>
          <a:p>
            <a:pPr marL="0" indent="0"/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Předmět nahlížen hned z několika úhlů současně</a:t>
            </a:r>
          </a:p>
          <a:p>
            <a:pPr marL="0" indent="0"/>
            <a:endParaRPr lang="cs-CZ" b="0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Inspirovali se mimo jiné také africkým domorodým uměním</a:t>
            </a:r>
          </a:p>
          <a:p>
            <a:pPr>
              <a:buFontTx/>
              <a:buChar char="-"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5648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Velmi silným způsobem se architektura rozvinula právě v Čechách</a:t>
            </a:r>
          </a:p>
          <a:p>
            <a:pPr marL="0" indent="0"/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Nejznámější kubističtí architekti: </a:t>
            </a:r>
          </a:p>
          <a:p>
            <a:pPr marL="0" indent="0">
              <a:lnSpc>
                <a:spcPct val="150000"/>
              </a:lnSpc>
            </a:pPr>
            <a:r>
              <a:rPr lang="cs-CZ" sz="2000" u="sng" dirty="0" smtClean="0">
                <a:solidFill>
                  <a:schemeClr val="accent3">
                    <a:lumMod val="75000"/>
                  </a:schemeClr>
                </a:solidFill>
              </a:rPr>
              <a:t>Josef Gočár</a:t>
            </a:r>
          </a:p>
          <a:p>
            <a:pPr marL="0" indent="0">
              <a:lnSpc>
                <a:spcPct val="150000"/>
              </a:lnSpc>
            </a:pPr>
            <a:r>
              <a:rPr lang="cs-CZ" sz="2000" u="sng" dirty="0" smtClean="0">
                <a:solidFill>
                  <a:schemeClr val="accent3">
                    <a:lumMod val="75000"/>
                  </a:schemeClr>
                </a:solidFill>
              </a:rPr>
              <a:t>Otakar Novotný</a:t>
            </a:r>
          </a:p>
          <a:p>
            <a:pPr marL="0" indent="0">
              <a:lnSpc>
                <a:spcPct val="150000"/>
              </a:lnSpc>
            </a:pPr>
            <a:r>
              <a:rPr lang="cs-CZ" sz="2000" u="sng" dirty="0" smtClean="0">
                <a:solidFill>
                  <a:schemeClr val="accent3">
                    <a:lumMod val="75000"/>
                  </a:schemeClr>
                </a:solidFill>
              </a:rPr>
              <a:t>Josef Chochol</a:t>
            </a:r>
            <a:endParaRPr lang="cs-CZ" sz="20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31165"/>
            <a:ext cx="4547120" cy="4005947"/>
          </a:xfrm>
          <a:ln w="19050">
            <a:solidFill>
              <a:schemeClr val="accent3">
                <a:lumMod val="75000"/>
              </a:schemeClr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2960" y="365760"/>
            <a:ext cx="3028960" cy="548640"/>
          </a:xfrm>
          <a:solidFill>
            <a:srgbClr val="FFC000"/>
          </a:solidFill>
          <a:ln w="28575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Architektura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20429822">
            <a:off x="5537131" y="4537702"/>
            <a:ext cx="3468216" cy="338554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70C0"/>
                </a:solidFill>
              </a:rPr>
              <a:t>Josef Chochol - Vila pod Vyšehradem</a:t>
            </a:r>
            <a:endParaRPr lang="cs-CZ" sz="1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29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>
                <a:solidFill>
                  <a:schemeClr val="accent3">
                    <a:lumMod val="75000"/>
                  </a:schemeClr>
                </a:solidFill>
              </a:rPr>
              <a:t>Pablo Picasso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španělský malíř a sochař</a:t>
            </a:r>
          </a:p>
          <a:p>
            <a:pPr>
              <a:buFontTx/>
              <a:buChar char="-"/>
            </a:pPr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poluzakladatel kubismu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Jeho tvorba je rozdělena do několika období, mezi nejznámější patří tzv. růžové a modré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692696"/>
            <a:ext cx="2991246" cy="3672408"/>
          </a:xfrm>
          <a:ln w="28575">
            <a:solidFill>
              <a:schemeClr val="accent3">
                <a:lumMod val="75000"/>
              </a:schemeClr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2960" y="365760"/>
            <a:ext cx="2380888" cy="548640"/>
          </a:xfr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Malířství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20549773">
            <a:off x="6818611" y="4371586"/>
            <a:ext cx="1536446" cy="369332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Pablo Picasso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221088"/>
            <a:ext cx="4403193" cy="338554"/>
          </a:xfrm>
          <a:prstGeom prst="rect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accent3">
                    <a:lumMod val="75000"/>
                  </a:schemeClr>
                </a:solidFill>
              </a:rPr>
              <a:t>„Maluji předměty tak, jak je myslím, nikoli vidím.“</a:t>
            </a:r>
            <a:endParaRPr lang="cs-CZ" sz="16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1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1" y="85155"/>
            <a:ext cx="6552728" cy="6656214"/>
          </a:xfrm>
          <a:prstGeom prst="rect">
            <a:avLst/>
          </a:prstGeom>
          <a:solidFill>
            <a:schemeClr val="accent3">
              <a:lumMod val="75000"/>
            </a:schemeClr>
          </a:solidFill>
          <a:ln w="19050">
            <a:solidFill>
              <a:schemeClr val="accent3">
                <a:lumMod val="7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8729" y="1045598"/>
            <a:ext cx="2321024" cy="1569660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Obraz způsobil v silně</a:t>
            </a:r>
          </a:p>
          <a:p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katolickém Španělsku</a:t>
            </a:r>
          </a:p>
          <a:p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velké pozdvižení. </a:t>
            </a:r>
          </a:p>
          <a:p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Modelkami totiž </a:t>
            </a:r>
          </a:p>
          <a:p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Picassovi stály mladé </a:t>
            </a:r>
          </a:p>
          <a:p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prostitutky.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404664"/>
            <a:ext cx="1948610" cy="369332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Avignonské slečny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608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548680"/>
            <a:ext cx="8928992" cy="3897849"/>
          </a:xfrm>
          <a:prstGeom prst="rect">
            <a:avLst/>
          </a:prstGeom>
          <a:ln w="19050">
            <a:solidFill>
              <a:schemeClr val="accent3">
                <a:lumMod val="75000"/>
              </a:schemeClr>
            </a:solidFill>
          </a:ln>
        </p:spPr>
      </p:pic>
      <p:sp>
        <p:nvSpPr>
          <p:cNvPr id="5" name="TextovéPole 4">
            <a:hlinkClick r:id="rId3"/>
          </p:cNvPr>
          <p:cNvSpPr txBox="1"/>
          <p:nvPr/>
        </p:nvSpPr>
        <p:spPr>
          <a:xfrm>
            <a:off x="755576" y="563290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4506073"/>
            <a:ext cx="6998096" cy="523220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</a:rPr>
              <a:t>Impulsem pro vznik obrazu bylo vybombardování španělského města </a:t>
            </a:r>
            <a:r>
              <a:rPr lang="cs-CZ" sz="1400" dirty="0" err="1" smtClean="0">
                <a:solidFill>
                  <a:schemeClr val="accent3">
                    <a:lumMod val="75000"/>
                  </a:schemeClr>
                </a:solidFill>
              </a:rPr>
              <a:t>Guernica</a:t>
            </a: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</a:rPr>
              <a:t> 26.4. 1937. </a:t>
            </a:r>
          </a:p>
          <a:p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</a:rPr>
              <a:t>Obraz je velkých rozměrů, téměř 3,5 x 8 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4506073"/>
            <a:ext cx="1217300" cy="369332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Guernica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015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4594860" cy="3712464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accent3">
                    <a:lumMod val="75000"/>
                  </a:schemeClr>
                </a:solidFill>
              </a:rPr>
              <a:t>George </a:t>
            </a:r>
            <a:r>
              <a:rPr lang="cs-CZ" sz="2000" u="sng" dirty="0" err="1" smtClean="0">
                <a:solidFill>
                  <a:schemeClr val="accent3">
                    <a:lumMod val="75000"/>
                  </a:schemeClr>
                </a:solidFill>
              </a:rPr>
              <a:t>Braque</a:t>
            </a:r>
            <a:endParaRPr lang="cs-CZ" sz="2000" u="sng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Francouzský malíř, sochař</a:t>
            </a:r>
          </a:p>
          <a:p>
            <a:pPr marL="0" indent="0"/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Spoluzakladatel kubismu</a:t>
            </a:r>
          </a:p>
          <a:p>
            <a:pPr marL="0" indent="0"/>
            <a:endParaRPr lang="cs-CZ" sz="2000" dirty="0" smtClean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978334"/>
            <a:ext cx="2664296" cy="3299628"/>
          </a:xfrm>
          <a:ln w="19050">
            <a:solidFill>
              <a:schemeClr val="accent3">
                <a:lumMod val="75000"/>
              </a:schemeClr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548680"/>
            <a:ext cx="2448272" cy="3045115"/>
          </a:xfrm>
          <a:prstGeom prst="rect">
            <a:avLst/>
          </a:prstGeom>
          <a:ln w="19050">
            <a:solidFill>
              <a:schemeClr val="accent3">
                <a:lumMod val="75000"/>
              </a:schemeClr>
            </a:solidFill>
          </a:ln>
        </p:spPr>
      </p:pic>
      <p:sp>
        <p:nvSpPr>
          <p:cNvPr id="9" name="TextovéPole 8"/>
          <p:cNvSpPr txBox="1"/>
          <p:nvPr/>
        </p:nvSpPr>
        <p:spPr>
          <a:xfrm rot="21001877">
            <a:off x="7039826" y="3536842"/>
            <a:ext cx="1644361" cy="369332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George 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Braque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370424">
            <a:off x="3090024" y="3081870"/>
            <a:ext cx="1713931" cy="369332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Housle a svícen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250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>
                <a:solidFill>
                  <a:srgbClr val="0070C0"/>
                </a:solidFill>
              </a:rPr>
              <a:t>Emil Filla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rgbClr val="0070C0"/>
                </a:solidFill>
              </a:rPr>
              <a:t>český malíř, představitel kubismu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rgbClr val="0070C0"/>
                </a:solidFill>
              </a:rPr>
              <a:t>Galerie Emila Filly v Ústí nad Labem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836713"/>
            <a:ext cx="3744416" cy="3960440"/>
          </a:xfrm>
          <a:ln w="19050">
            <a:solidFill>
              <a:schemeClr val="accent3">
                <a:lumMod val="75000"/>
              </a:schemeClr>
            </a:solidFill>
          </a:ln>
        </p:spPr>
      </p:pic>
      <p:sp>
        <p:nvSpPr>
          <p:cNvPr id="6" name="TextovéPole 5"/>
          <p:cNvSpPr txBox="1"/>
          <p:nvPr/>
        </p:nvSpPr>
        <p:spPr>
          <a:xfrm rot="959439">
            <a:off x="3136738" y="4253991"/>
            <a:ext cx="2376264" cy="369332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Žena v křesle s knihou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973481">
            <a:off x="1090355" y="4563663"/>
            <a:ext cx="4130105" cy="923330"/>
          </a:xfrm>
          <a:prstGeom prst="rect">
            <a:avLst/>
          </a:prstGeo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Díla Emila Filly patří k nejdražším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dílům v České republice.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Tento byl vydražen za 8.9 miliónu korun.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59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1948840" cy="548640"/>
          </a:xfr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	Tato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prezentace je určena k výkladu o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Kubismu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ve výtvarném umění ve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vzdělávacím oboru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Výtvarná výchova, případně Dějepis.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	Žáci se seznámí s časovým zařazením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směru, s podmínkami vzniku směru, 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jeho hlavními znaky a nejvýznamnějšími světovými představiteli.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63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2812936" cy="548640"/>
          </a:xfrm>
          <a:solidFill>
            <a:srgbClr val="FFC000"/>
          </a:solidFill>
          <a:ln w="19050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Použité zdroje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PROKOP, Vladimír. &lt;i&gt;Kapitoly z Dějin výtvarného umění&lt;/i&gt;. vyd. 2. Sokolov: O.K. Soft, 2008. ISBN Brož. </a:t>
            </a:r>
          </a:p>
          <a:p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Vila pod Vyšehradem. In: &lt;i&gt;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Wikipedia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&lt;/i&gt;: &lt;i&gt;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 free 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encyclopedia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&lt;/i&gt; [online]. San Francisco (CA): 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Wikimedia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Foundation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, 2001- [cit. 2012-09-17]. Dostupné z: 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  <a:hlinkClick r:id="rId2"/>
              </a:rPr>
              <a:t>http://cs.wikipedia.org/wiki/Soubor:Praha,_V%C3%BDto%C5%88,_kubistick%C3%A1_vila.jpg</a:t>
            </a:r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Pablo Picasso. In: &lt;i&gt;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Wikipedia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&lt;/i&gt;: &lt;i&gt;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 free 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encyclopedia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&lt;/i&gt; [online]. San Francisco (CA): 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Wikimedia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200" b="0" dirty="0" err="1" smtClean="0">
                <a:solidFill>
                  <a:schemeClr val="accent3">
                    <a:lumMod val="75000"/>
                  </a:schemeClr>
                </a:solidFill>
              </a:rPr>
              <a:t>Foundation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</a:rPr>
              <a:t>, 2001- [cit. 2012-09-17]. Dostupné z: 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  <a:hlinkClick r:id="rId3"/>
              </a:rPr>
              <a:t>http://cs.wikipedia.org/wiki/Soubor:Pablo_picasso_1.jpg</a:t>
            </a:r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Guernica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. In: &lt;i&gt;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Wikipedia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&lt;/i&gt;: &lt;i&gt;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 free 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encyclopedia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&lt;/i&gt; [online]. San Francisco (CA): 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Wikimedia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Foundation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, 2001- [cit. 2012-09-17]. Dostupné z: 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  <a:hlinkClick r:id="rId4"/>
              </a:rPr>
              <a:t>cs.wikipedia.org/wiki/Soubor:Mural_del_Gernika.jpg</a:t>
            </a:r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Georges 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Braque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. In: &lt;i&gt;Www.artmuseum.cz&lt;/i&gt; [online]. 2008 [cit. 2012-09-17]. Dostupné z: 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  <a:hlinkClick r:id="rId5"/>
              </a:rPr>
              <a:t>http://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  <a:hlinkClick r:id="rId5"/>
              </a:rPr>
              <a:t>www.artmuseum.cz/umelec.php?art_id=181</a:t>
            </a:r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Housle a svícen. In: &lt;i&gt;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Wikipedia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&lt;/i&gt;: &lt;i&gt;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the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 free 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encyclopedia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&lt;/i&gt; [online]. San Francisco (CA): 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Wikimedia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1200" b="0" dirty="0" err="1">
                <a:solidFill>
                  <a:schemeClr val="accent3">
                    <a:lumMod val="75000"/>
                  </a:schemeClr>
                </a:solidFill>
              </a:rPr>
              <a:t>Foundation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, 2001- [cit. 2012-09-17]. Dostupné z: 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  <a:hlinkClick r:id="rId6"/>
              </a:rPr>
              <a:t>http://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  <a:hlinkClick r:id="rId6"/>
              </a:rPr>
              <a:t>en.wikipedia.org/wiki/File:Violin_and_Candlestick.jpg</a:t>
            </a:r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1200" b="0" dirty="0">
                <a:solidFill>
                  <a:schemeClr val="accent3">
                    <a:lumMod val="75000"/>
                  </a:schemeClr>
                </a:solidFill>
              </a:rPr>
              <a:t>Žena v křesle s knihou. In: &lt;i&gt;Www.tyden.cz&lt;/i&gt; [online]. 2008 [cit. 2012-09-17]. Dostupné z: </a:t>
            </a:r>
            <a:r>
              <a:rPr lang="cs-CZ" sz="1200" b="0" dirty="0">
                <a:solidFill>
                  <a:schemeClr val="accent3">
                    <a:lumMod val="75000"/>
                  </a:schemeClr>
                </a:solidFill>
                <a:hlinkClick r:id="rId7"/>
              </a:rPr>
              <a:t>http://www.aktualinfofrbaud.estranky.cz/fotoalbum/fillovy-obrazy-prodane-v-aukcich/aukce-aukcni-galerie-kodl-a-aukcni-sine-vlta/filla_zena-v-kresle-s-knihou_100-x-76cm.jpg.-.</a:t>
            </a:r>
            <a:r>
              <a:rPr lang="cs-CZ" sz="1200" b="0" dirty="0" smtClean="0">
                <a:solidFill>
                  <a:schemeClr val="accent3">
                    <a:lumMod val="75000"/>
                  </a:schemeClr>
                </a:solidFill>
                <a:hlinkClick r:id="rId7"/>
              </a:rPr>
              <a:t>html</a:t>
            </a:r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200" b="0" dirty="0" smtClean="0"/>
          </a:p>
          <a:p>
            <a:endParaRPr lang="cs-CZ" sz="1200" b="0" dirty="0" smtClean="0"/>
          </a:p>
          <a:p>
            <a:endParaRPr lang="cs-CZ" sz="1200" b="0" dirty="0" smtClean="0"/>
          </a:p>
          <a:p>
            <a:endParaRPr lang="cs-CZ" sz="1400" b="0" dirty="0" smtClean="0"/>
          </a:p>
          <a:p>
            <a:endParaRPr lang="cs-CZ" sz="1400" b="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64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527314"/>
              </p:ext>
            </p:extLst>
          </p:nvPr>
        </p:nvGraphicFramePr>
        <p:xfrm>
          <a:off x="1524000" y="1397000"/>
          <a:ext cx="6096000" cy="360680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3408040"/>
                <a:gridCol w="268796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Identifikační</a:t>
                      </a:r>
                      <a:r>
                        <a:rPr lang="cs-CZ" baseline="0" dirty="0" smtClean="0">
                          <a:solidFill>
                            <a:srgbClr val="FFC000"/>
                          </a:solidFill>
                        </a:rPr>
                        <a:t> tabulka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Autor:</a:t>
                      </a:r>
                      <a:r>
                        <a:rPr lang="cs-CZ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Alena </a:t>
                      </a:r>
                      <a:r>
                        <a:rPr lang="cs-CZ" baseline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Pavolková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Vytvořeno dne: 28.</a:t>
                      </a:r>
                      <a:r>
                        <a:rPr lang="cs-CZ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1. 2012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Odpilotováno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dne: 30.1. 2012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Ve třídě:</a:t>
                      </a:r>
                      <a:r>
                        <a:rPr lang="cs-CZ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9.A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Vzdělávací</a:t>
                      </a:r>
                      <a:r>
                        <a:rPr lang="cs-CZ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oblast: Umění a kultura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Vzdělávací obor: Výtvarná výchova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Tematický</a:t>
                      </a:r>
                      <a:r>
                        <a:rPr lang="cs-CZ" baseline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okruh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: Dějiny výtvarného</a:t>
                      </a:r>
                      <a:r>
                        <a:rPr lang="cs-CZ" baseline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umění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Téma: Kubismus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Klíčová slova: Kubismus, Pablo Picasso, George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Braque</a:t>
                      </a:r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, Emil Filla, avantgarda</a:t>
                      </a:r>
                      <a:endParaRPr lang="cs-CZ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55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358</TotalTime>
  <Words>640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Úhly</vt:lpstr>
      <vt:lpstr>Kubismus</vt:lpstr>
      <vt:lpstr>Kubismus</vt:lpstr>
      <vt:lpstr>Typické znaky</vt:lpstr>
      <vt:lpstr>Architektura</vt:lpstr>
      <vt:lpstr>Malířství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Kubismus</dc:title>
  <dc:creator>Alena Pavolková</dc:creator>
  <cp:lastModifiedBy>Alena Pavolková</cp:lastModifiedBy>
  <cp:revision>35</cp:revision>
  <dcterms:created xsi:type="dcterms:W3CDTF">2012-01-30T03:37:28Z</dcterms:created>
  <dcterms:modified xsi:type="dcterms:W3CDTF">2012-09-20T10:32:22Z</dcterms:modified>
</cp:coreProperties>
</file>