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2" r:id="rId5"/>
    <p:sldId id="260" r:id="rId6"/>
    <p:sldId id="263" r:id="rId7"/>
    <p:sldId id="265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B1D5E052-6122-4E0B-952C-9C4CF6A21574}">
          <p14:sldIdLst>
            <p14:sldId id="257"/>
            <p14:sldId id="258"/>
            <p14:sldId id="261"/>
            <p14:sldId id="262"/>
            <p14:sldId id="260"/>
            <p14:sldId id="263"/>
            <p14:sldId id="265"/>
            <p14:sldId id="26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2743200" y="1916113"/>
            <a:ext cx="6400800" cy="3121025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ZŠP a ZŠS Uherský Brod</a:t>
            </a:r>
          </a:p>
          <a:p>
            <a:pPr marL="0" indent="0">
              <a:buNone/>
            </a:pPr>
            <a:r>
              <a:rPr lang="cs-CZ" sz="2600" dirty="0" smtClean="0"/>
              <a:t>projekt </a:t>
            </a:r>
            <a:r>
              <a:rPr lang="cs-CZ" sz="2600" dirty="0"/>
              <a:t>č. CZ.1.07/1.4.00/21.0961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Biologie člověka</a:t>
            </a:r>
          </a:p>
          <a:p>
            <a:pPr marL="0" indent="0">
              <a:buNone/>
            </a:pPr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VY_32_INOVACE_04_srdce  člověka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PaedDr. Hana Jurásková		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>Anotace: Prezentace slouží k seznámení a procvičení nového učiva na téma srdce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člověka.  Je určena pro žáky 8.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Období vytvoření vzdělávacího materiálu – únor 2012.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/>
              <a:t>Srdce – soustava oběhová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>
                <a:solidFill>
                  <a:srgbClr val="C00000"/>
                </a:solidFill>
              </a:rPr>
              <a:t>Stavba srdce -  </a:t>
            </a:r>
            <a:r>
              <a:rPr lang="cs-CZ" sz="2800" dirty="0" smtClean="0">
                <a:solidFill>
                  <a:srgbClr val="C00000"/>
                </a:solidFill>
              </a:rPr>
              <a:t>dutý svalový orgán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                               -   leží v dutině hrudní mezi  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                                   plícemi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                               -   za 1 minutu asi 70 stahů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                               -   tvořeno srdečním svalem – 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                                   myokard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                               -   na vnitřní straně endokard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                               -   na povrchu tenká membrána –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                                   epikard</a:t>
            </a:r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98626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/>
              <a:t>Srdce – soustava oběhová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Stavba srdce -uloženo v osrdečníku – perikard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                        - má 2 části – pravá a levá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                          polovina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                        - pravá a levá předsíň, pravá a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                          levá komora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                        - mezi předsíněmi a komorami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                          chlopně (trojcípá, dvojcípá)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                        - z komor do oběhu chlopně 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     poloměsíčité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0617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/>
              <a:t>Srdce – soustava oběhová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Popis srdce: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AutoNum type="arabicPeriod"/>
            </a:pPr>
            <a:r>
              <a:rPr lang="cs-CZ" sz="1800" dirty="0" smtClean="0"/>
              <a:t>Horní dutá žíla</a:t>
            </a:r>
          </a:p>
          <a:p>
            <a:pPr>
              <a:buAutoNum type="arabicPeriod"/>
            </a:pPr>
            <a:r>
              <a:rPr lang="cs-CZ" sz="1800" dirty="0" smtClean="0"/>
              <a:t>Plicní tepna</a:t>
            </a:r>
          </a:p>
          <a:p>
            <a:pPr marL="0" indent="0">
              <a:buNone/>
            </a:pPr>
            <a:r>
              <a:rPr lang="cs-CZ" sz="1800" dirty="0" smtClean="0"/>
              <a:t>3.     Plicní žíly</a:t>
            </a:r>
          </a:p>
          <a:p>
            <a:pPr>
              <a:buAutoNum type="arabicPeriod" startAt="4"/>
            </a:pPr>
            <a:r>
              <a:rPr lang="cs-CZ" sz="1800" dirty="0" smtClean="0"/>
              <a:t>Dvojcípá chlopeň</a:t>
            </a:r>
          </a:p>
          <a:p>
            <a:pPr>
              <a:buAutoNum type="arabicPeriod" startAt="4"/>
            </a:pPr>
            <a:r>
              <a:rPr lang="cs-CZ" sz="1800" dirty="0" smtClean="0"/>
              <a:t>Srdečnicová chlopeň</a:t>
            </a:r>
          </a:p>
          <a:p>
            <a:pPr>
              <a:buAutoNum type="arabicPeriod" startAt="6"/>
            </a:pPr>
            <a:r>
              <a:rPr lang="cs-CZ" sz="1800" dirty="0" smtClean="0"/>
              <a:t>Levá komora</a:t>
            </a:r>
          </a:p>
          <a:p>
            <a:pPr>
              <a:buAutoNum type="arabicPeriod" startAt="7"/>
            </a:pPr>
            <a:r>
              <a:rPr lang="cs-CZ" sz="1800" dirty="0" smtClean="0"/>
              <a:t>Pravá komora</a:t>
            </a:r>
          </a:p>
          <a:p>
            <a:pPr>
              <a:buAutoNum type="arabicPeriod" startAt="7"/>
            </a:pPr>
            <a:r>
              <a:rPr lang="cs-CZ" sz="1800" dirty="0" smtClean="0"/>
              <a:t>Levá předsíň</a:t>
            </a:r>
          </a:p>
          <a:p>
            <a:pPr>
              <a:buAutoNum type="arabicPeriod" startAt="7"/>
            </a:pPr>
            <a:r>
              <a:rPr lang="cs-CZ" sz="1800" dirty="0" smtClean="0"/>
              <a:t>Pravá předsíň</a:t>
            </a:r>
          </a:p>
          <a:p>
            <a:pPr>
              <a:buAutoNum type="arabicPeriod" startAt="7"/>
            </a:pPr>
            <a:r>
              <a:rPr lang="cs-CZ" sz="1800" dirty="0" smtClean="0"/>
              <a:t>Srdečnice</a:t>
            </a:r>
          </a:p>
          <a:p>
            <a:pPr>
              <a:buAutoNum type="arabicPeriod" startAt="7"/>
            </a:pPr>
            <a:r>
              <a:rPr lang="cs-CZ" sz="1800" dirty="0" smtClean="0"/>
              <a:t>Plicní chlopeň</a:t>
            </a:r>
          </a:p>
          <a:p>
            <a:pPr>
              <a:buAutoNum type="arabicPeriod" startAt="7"/>
            </a:pPr>
            <a:r>
              <a:rPr lang="cs-CZ" sz="1800" dirty="0" smtClean="0"/>
              <a:t>Trojcípá chlopeň</a:t>
            </a:r>
          </a:p>
          <a:p>
            <a:pPr>
              <a:buAutoNum type="arabicPeriod" startAt="7"/>
            </a:pPr>
            <a:r>
              <a:rPr lang="cs-CZ" sz="1800" dirty="0" smtClean="0"/>
              <a:t>Dolní dutá žíla</a:t>
            </a:r>
          </a:p>
          <a:p>
            <a:pPr>
              <a:buAutoNum type="arabicPeriod" startAt="7"/>
            </a:pPr>
            <a:endParaRPr lang="cs-CZ" sz="1800" dirty="0" smtClean="0"/>
          </a:p>
          <a:p>
            <a:pPr>
              <a:buAutoNum type="arabicPeriod"/>
            </a:pPr>
            <a:endParaRPr lang="cs-CZ" sz="1800" dirty="0" smtClean="0"/>
          </a:p>
          <a:p>
            <a:pPr mar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57374"/>
            <a:ext cx="3600400" cy="3947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2815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/>
              <a:t>Srdce – soustava oběhová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Žáci popisují obrázek:</a:t>
            </a:r>
          </a:p>
          <a:p>
            <a:r>
              <a:rPr lang="cs-CZ" sz="1800" dirty="0" smtClean="0"/>
              <a:t>1.</a:t>
            </a:r>
          </a:p>
          <a:p>
            <a:r>
              <a:rPr lang="cs-CZ" sz="1800" dirty="0" smtClean="0"/>
              <a:t>2.</a:t>
            </a:r>
          </a:p>
          <a:p>
            <a:r>
              <a:rPr lang="cs-CZ" sz="1800" dirty="0" smtClean="0"/>
              <a:t>3.</a:t>
            </a:r>
          </a:p>
          <a:p>
            <a:r>
              <a:rPr lang="cs-CZ" sz="1800" dirty="0" smtClean="0"/>
              <a:t>4.</a:t>
            </a:r>
          </a:p>
          <a:p>
            <a:r>
              <a:rPr lang="cs-CZ" sz="1800" dirty="0" smtClean="0"/>
              <a:t>5.</a:t>
            </a:r>
          </a:p>
          <a:p>
            <a:r>
              <a:rPr lang="cs-CZ" sz="1800" dirty="0" smtClean="0"/>
              <a:t>6.</a:t>
            </a:r>
          </a:p>
          <a:p>
            <a:r>
              <a:rPr lang="cs-CZ" sz="1800" dirty="0" smtClean="0"/>
              <a:t>7.</a:t>
            </a:r>
          </a:p>
          <a:p>
            <a:r>
              <a:rPr lang="cs-CZ" sz="1800" dirty="0" smtClean="0"/>
              <a:t>8.</a:t>
            </a:r>
          </a:p>
          <a:p>
            <a:r>
              <a:rPr lang="cs-CZ" sz="1800" dirty="0" smtClean="0"/>
              <a:t>9.</a:t>
            </a:r>
          </a:p>
          <a:p>
            <a:r>
              <a:rPr lang="cs-CZ" sz="1800" dirty="0" smtClean="0"/>
              <a:t>10.</a:t>
            </a:r>
          </a:p>
          <a:p>
            <a:r>
              <a:rPr lang="cs-CZ" sz="1800" dirty="0" smtClean="0"/>
              <a:t>11.</a:t>
            </a:r>
          </a:p>
          <a:p>
            <a:r>
              <a:rPr lang="cs-CZ" sz="1800" dirty="0" smtClean="0"/>
              <a:t>12.</a:t>
            </a:r>
          </a:p>
          <a:p>
            <a:r>
              <a:rPr lang="cs-CZ" sz="1800" dirty="0" smtClean="0"/>
              <a:t>13.</a:t>
            </a:r>
            <a:endParaRPr lang="cs-CZ" sz="1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57374"/>
            <a:ext cx="3600400" cy="3947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6798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Popis srdce: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AutoNum type="arabicPeriod"/>
            </a:pPr>
            <a:r>
              <a:rPr lang="cs-CZ" sz="1800" dirty="0" smtClean="0"/>
              <a:t>Horní dutá žíla</a:t>
            </a:r>
          </a:p>
          <a:p>
            <a:pPr>
              <a:buAutoNum type="arabicPeriod"/>
            </a:pPr>
            <a:r>
              <a:rPr lang="cs-CZ" sz="1800" dirty="0" smtClean="0"/>
              <a:t>Plicní tepna</a:t>
            </a:r>
          </a:p>
          <a:p>
            <a:pPr marL="0" indent="0">
              <a:buNone/>
            </a:pPr>
            <a:r>
              <a:rPr lang="cs-CZ" sz="1800" dirty="0" smtClean="0"/>
              <a:t>3.     Plicní žíly</a:t>
            </a:r>
          </a:p>
          <a:p>
            <a:pPr>
              <a:buAutoNum type="arabicPeriod" startAt="4"/>
            </a:pPr>
            <a:r>
              <a:rPr lang="cs-CZ" sz="1800" dirty="0" smtClean="0"/>
              <a:t>Dvojcípá chlopeň</a:t>
            </a:r>
          </a:p>
          <a:p>
            <a:pPr>
              <a:buAutoNum type="arabicPeriod" startAt="4"/>
            </a:pPr>
            <a:r>
              <a:rPr lang="cs-CZ" sz="1800" dirty="0" smtClean="0"/>
              <a:t>Srdečnicová chlopeň</a:t>
            </a:r>
          </a:p>
          <a:p>
            <a:pPr>
              <a:buAutoNum type="arabicPeriod" startAt="6"/>
            </a:pPr>
            <a:r>
              <a:rPr lang="cs-CZ" sz="1800" dirty="0" smtClean="0"/>
              <a:t>Levá komora</a:t>
            </a:r>
          </a:p>
          <a:p>
            <a:pPr>
              <a:buAutoNum type="arabicPeriod" startAt="7"/>
            </a:pPr>
            <a:r>
              <a:rPr lang="cs-CZ" sz="1800" dirty="0" smtClean="0"/>
              <a:t>Pravá komora</a:t>
            </a:r>
          </a:p>
          <a:p>
            <a:pPr>
              <a:buAutoNum type="arabicPeriod" startAt="7"/>
            </a:pPr>
            <a:r>
              <a:rPr lang="cs-CZ" sz="1800" dirty="0" smtClean="0"/>
              <a:t>Levá předsíň</a:t>
            </a:r>
          </a:p>
          <a:p>
            <a:pPr>
              <a:buAutoNum type="arabicPeriod" startAt="7"/>
            </a:pPr>
            <a:r>
              <a:rPr lang="cs-CZ" sz="1800" dirty="0" smtClean="0"/>
              <a:t>Pravá předsíň</a:t>
            </a:r>
          </a:p>
          <a:p>
            <a:pPr>
              <a:buAutoNum type="arabicPeriod" startAt="7"/>
            </a:pPr>
            <a:r>
              <a:rPr lang="cs-CZ" sz="1800" dirty="0" smtClean="0"/>
              <a:t>Srdečnice</a:t>
            </a:r>
          </a:p>
          <a:p>
            <a:pPr>
              <a:buAutoNum type="arabicPeriod" startAt="7"/>
            </a:pPr>
            <a:r>
              <a:rPr lang="cs-CZ" sz="1800" dirty="0" smtClean="0"/>
              <a:t>Plicní chlopeň</a:t>
            </a:r>
          </a:p>
          <a:p>
            <a:pPr>
              <a:buAutoNum type="arabicPeriod" startAt="7"/>
            </a:pPr>
            <a:r>
              <a:rPr lang="cs-CZ" sz="1800" dirty="0" smtClean="0"/>
              <a:t>Trojcípá chlopeň</a:t>
            </a:r>
          </a:p>
          <a:p>
            <a:pPr>
              <a:buAutoNum type="arabicPeriod" startAt="7"/>
            </a:pPr>
            <a:r>
              <a:rPr lang="cs-CZ" sz="1800" dirty="0" smtClean="0"/>
              <a:t>Dolní dutá žíla</a:t>
            </a:r>
          </a:p>
          <a:p>
            <a:pPr>
              <a:buAutoNum type="arabicPeriod" startAt="7"/>
            </a:pPr>
            <a:endParaRPr lang="cs-CZ" sz="1800" dirty="0" smtClean="0"/>
          </a:p>
          <a:p>
            <a:pPr>
              <a:buAutoNum type="arabicPeriod"/>
            </a:pPr>
            <a:endParaRPr lang="cs-CZ" sz="1800" dirty="0" smtClean="0"/>
          </a:p>
          <a:p>
            <a:pPr mar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57374"/>
            <a:ext cx="3600400" cy="3947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3890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Citace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User </a:t>
            </a:r>
            <a:r>
              <a:rPr lang="cs-CZ" b="1" dirty="0" err="1" smtClean="0"/>
              <a:t>talk:Dake</a:t>
            </a:r>
            <a:r>
              <a:rPr lang="pl-PL" b="1" dirty="0"/>
              <a:t>.</a:t>
            </a:r>
            <a:r>
              <a:rPr lang="pl-PL" dirty="0"/>
              <a:t>[cit. </a:t>
            </a:r>
            <a:r>
              <a:rPr lang="pl-PL" dirty="0" smtClean="0"/>
              <a:t>2012-02-25</a:t>
            </a:r>
            <a:r>
              <a:rPr lang="cs-CZ" dirty="0" smtClean="0"/>
              <a:t>].</a:t>
            </a:r>
            <a:r>
              <a:rPr lang="pl-PL" dirty="0" smtClean="0"/>
              <a:t> </a:t>
            </a:r>
            <a:r>
              <a:rPr lang="pl-PL" dirty="0"/>
              <a:t>Dostupný pod licencí </a:t>
            </a:r>
            <a:r>
              <a:rPr lang="pl-PL" b="1" dirty="0" smtClean="0"/>
              <a:t>Creative Commons </a:t>
            </a:r>
            <a:r>
              <a:rPr lang="pl-PL" dirty="0" smtClean="0"/>
              <a:t>na </a:t>
            </a:r>
            <a:r>
              <a:rPr lang="pl-PL" smtClean="0"/>
              <a:t>www</a:t>
            </a:r>
            <a:r>
              <a:rPr lang="pl-PL" smtClean="0"/>
              <a:t>:</a:t>
            </a:r>
            <a:r>
              <a:rPr lang="cs-CZ" b="1" smtClean="0"/>
              <a:t> </a:t>
            </a:r>
            <a:r>
              <a:rPr lang="cs-CZ" b="1" dirty="0" smtClean="0"/>
              <a:t>&lt;</a:t>
            </a: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upload.wikimedia.org/</a:t>
            </a:r>
            <a:r>
              <a:rPr lang="cs-CZ" dirty="0" err="1" smtClean="0"/>
              <a:t>wikipedia</a:t>
            </a:r>
            <a:r>
              <a:rPr lang="cs-CZ" dirty="0" smtClean="0"/>
              <a:t>/</a:t>
            </a:r>
            <a:r>
              <a:rPr lang="cs-CZ" dirty="0" err="1" smtClean="0"/>
              <a:t>commons</a:t>
            </a:r>
            <a:r>
              <a:rPr lang="cs-CZ" dirty="0" smtClean="0"/>
              <a:t>/7/7c/Heart_numlabels.png</a:t>
            </a:r>
            <a:r>
              <a:rPr lang="cs-CZ" b="1" dirty="0" smtClean="0"/>
              <a:t>&gt;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78446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468</TotalTime>
  <Words>265</Words>
  <Application>Microsoft Office PowerPoint</Application>
  <PresentationFormat>Předvádění na obrazovce (4:3)</PresentationFormat>
  <Paragraphs>84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 Prezentace slouží k seznámení a procvičení nového učiva na téma srdce                  člověka.  Je určena pro žáky 8. ročníku.                  Období vytvoření vzdělávacího materiálu – únor 2012.</vt:lpstr>
      <vt:lpstr>Srdce – soustava oběhová</vt:lpstr>
      <vt:lpstr>Srdce – soustava oběhová</vt:lpstr>
      <vt:lpstr>Srdce – soustava oběhová</vt:lpstr>
      <vt:lpstr>Srdce – soustava oběhová</vt:lpstr>
      <vt:lpstr>Řešení</vt:lpstr>
      <vt:lpstr> Citace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08F2</cp:lastModifiedBy>
  <cp:revision>45</cp:revision>
  <dcterms:created xsi:type="dcterms:W3CDTF">2011-05-13T07:54:00Z</dcterms:created>
  <dcterms:modified xsi:type="dcterms:W3CDTF">2012-06-18T17:48:09Z</dcterms:modified>
</cp:coreProperties>
</file>