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handoutMasterIdLst>
    <p:handoutMasterId r:id="rId14"/>
  </p:handoutMasterIdLst>
  <p:sldIdLst>
    <p:sldId id="257" r:id="rId2"/>
    <p:sldId id="258" r:id="rId3"/>
    <p:sldId id="279" r:id="rId4"/>
    <p:sldId id="277" r:id="rId5"/>
    <p:sldId id="284" r:id="rId6"/>
    <p:sldId id="281" r:id="rId7"/>
    <p:sldId id="291" r:id="rId8"/>
    <p:sldId id="292" r:id="rId9"/>
    <p:sldId id="293" r:id="rId10"/>
    <p:sldId id="294" r:id="rId11"/>
    <p:sldId id="25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B2079777-A2EB-4846-ADE2-8D9B5B71892F}">
          <p14:sldIdLst>
            <p14:sldId id="257"/>
            <p14:sldId id="258"/>
            <p14:sldId id="279"/>
            <p14:sldId id="277"/>
            <p14:sldId id="284"/>
            <p14:sldId id="281"/>
          </p14:sldIdLst>
        </p14:section>
        <p14:section name="Oddíl bez názvu" id="{050CFBDF-1359-4037-8543-0EA15D391C3F}">
          <p14:sldIdLst>
            <p14:sldId id="291"/>
            <p14:sldId id="292"/>
            <p14:sldId id="293"/>
            <p14:sldId id="294"/>
            <p14:sldId id="259"/>
          </p14:sldIdLst>
        </p14:section>
      </p14:section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08F2" initials="0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56" d="100"/>
          <a:sy n="56" d="100"/>
        </p:scale>
        <p:origin x="-2838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commentAuthors" Target="commentAuthors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E5C975-C00E-4674-99A8-C30EA27EEBB9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69260FB-868D-4263-8759-7C489272B0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1182237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DB41AFE-0615-4627-8C0D-4BCCA3C5C2B1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PaedDr. Hana Jurásková 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9B11C1-775E-47ED-8647-AE66C2B276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5772137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9B11C1-775E-47ED-8647-AE66C2B27625}" type="slidenum">
              <a:rPr lang="cs-CZ" smtClean="0"/>
              <a:t>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PaedDr. Hana Jurásková 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8747394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E308ED10-C9BC-4E8B-A9BA-7EEC33EE3680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85182BA-B51E-4EEA-B58E-0F4CBEB495C3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deed.cs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en.wikipedia.org/wiki/cs:Creative_Commons" TargetMode="External"/><Relationship Id="rId4" Type="http://schemas.openxmlformats.org/officeDocument/2006/relationships/hyperlink" Target="http://upload.wikimedia.org/wikipedia/commons/thumb/6/64/Bronchial_anatomy_Cerchiato.png/120px-Bronchial_anatomy_Cerchiato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916832"/>
            <a:ext cx="6400800" cy="3120752"/>
          </a:xfrm>
        </p:spPr>
        <p:txBody>
          <a:bodyPr>
            <a:normAutofit fontScale="92500" lnSpcReduction="10000"/>
          </a:bodyPr>
          <a:lstStyle/>
          <a:p>
            <a:endParaRPr lang="cs-CZ" sz="2600" dirty="0" smtClean="0"/>
          </a:p>
          <a:p>
            <a:r>
              <a:rPr lang="cs-CZ" sz="2600" dirty="0" smtClean="0"/>
              <a:t>ZŠP a ZŠS Uherský Brod</a:t>
            </a:r>
          </a:p>
          <a:p>
            <a:r>
              <a:rPr lang="cs-CZ" sz="2600" dirty="0" smtClean="0"/>
              <a:t> </a:t>
            </a:r>
            <a:r>
              <a:rPr lang="cs-CZ" sz="2600" dirty="0"/>
              <a:t>projekt č. CZ.1.07/1.4.00/21.0961</a:t>
            </a:r>
            <a:endParaRPr lang="cs-CZ" sz="2600" dirty="0" smtClean="0"/>
          </a:p>
          <a:p>
            <a:r>
              <a:rPr lang="cs-CZ" sz="2600" dirty="0" smtClean="0"/>
              <a:t>Biologie člověka</a:t>
            </a:r>
          </a:p>
          <a:p>
            <a:r>
              <a:rPr lang="cs-CZ" sz="2400" dirty="0" err="1" smtClean="0"/>
              <a:t>Č.DUMu</a:t>
            </a:r>
            <a:r>
              <a:rPr lang="cs-CZ" sz="2400" dirty="0" smtClean="0"/>
              <a:t>:  VY_32_INOVACE_09_soustava dýchací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90972" y="1916832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 </a:t>
            </a:r>
            <a:endParaRPr lang="cs-CZ" sz="36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979806" y="4834460"/>
            <a:ext cx="70567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Jméno autora:	PaedDr. Hana Jurásková		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60919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1112168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rgbClr val="002060"/>
                </a:solidFill>
              </a:rPr>
              <a:t>Anotace: Prezentace slouží k seznámení a procvičování nového učiva</a:t>
            </a:r>
            <a:br>
              <a:rPr lang="cs-CZ" sz="2000" dirty="0" smtClean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     na téma soustava dýchací. Je určena pro žáky 8. ročníku.</a:t>
            </a:r>
            <a:br>
              <a:rPr lang="cs-CZ" sz="2000" dirty="0" smtClean="0">
                <a:solidFill>
                  <a:srgbClr val="002060"/>
                </a:solidFill>
              </a:rPr>
            </a:br>
            <a:r>
              <a:rPr lang="cs-CZ" sz="2000" dirty="0">
                <a:solidFill>
                  <a:srgbClr val="002060"/>
                </a:solidFill>
              </a:rPr>
              <a:t> </a:t>
            </a:r>
            <a:r>
              <a:rPr lang="cs-CZ" sz="2000" dirty="0" smtClean="0">
                <a:solidFill>
                  <a:srgbClr val="002060"/>
                </a:solidFill>
              </a:rPr>
              <a:t>                Období vytvoření vzdělávacího materiálu – březen 2012.</a:t>
            </a:r>
            <a:endParaRPr lang="cs-CZ" sz="2000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8662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Funkce</a:t>
            </a:r>
            <a:r>
              <a:rPr lang="cs-CZ" dirty="0" smtClean="0">
                <a:solidFill>
                  <a:srgbClr val="002060"/>
                </a:solidFill>
              </a:rPr>
              <a:t>:  </a:t>
            </a:r>
            <a:r>
              <a:rPr lang="cs-CZ" dirty="0">
                <a:solidFill>
                  <a:srgbClr val="002060"/>
                </a:solidFill>
              </a:rPr>
              <a:t>a) vdechování vzduchu z okolního prostředí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                b) výměna plynů – kyslíku a kysličníku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                     uhličitého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                c) vydechování kysličníku uhličitého z těla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                     do okolního prostředí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3789040"/>
            <a:ext cx="2664296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3946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484784"/>
            <a:ext cx="8503920" cy="4572000"/>
          </a:xfrm>
        </p:spPr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Soustavu dýchací dělíme na: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 dýchací </a:t>
            </a:r>
            <a:r>
              <a:rPr lang="cs-CZ" dirty="0">
                <a:solidFill>
                  <a:srgbClr val="002060"/>
                </a:solidFill>
              </a:rPr>
              <a:t>cesty</a:t>
            </a: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 plíce                 </a:t>
            </a:r>
            <a:endParaRPr lang="cs-CZ" dirty="0">
              <a:solidFill>
                <a:srgbClr val="002060"/>
              </a:solidFill>
            </a:endParaRPr>
          </a:p>
          <a:p>
            <a:pPr>
              <a:buFont typeface="Wingdings" pitchFamily="2" charset="2"/>
              <a:buChar char="q"/>
            </a:pPr>
            <a:r>
              <a:rPr lang="cs-CZ" dirty="0" smtClean="0">
                <a:solidFill>
                  <a:srgbClr val="002060"/>
                </a:solidFill>
              </a:rPr>
              <a:t> dýchací </a:t>
            </a:r>
            <a:r>
              <a:rPr lang="cs-CZ" dirty="0">
                <a:solidFill>
                  <a:srgbClr val="002060"/>
                </a:solidFill>
              </a:rPr>
              <a:t>svaly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2339752" y="2276872"/>
            <a:ext cx="2448272" cy="936104"/>
          </a:xfrm>
          <a:prstGeom prst="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3283" y="1700808"/>
            <a:ext cx="3671688" cy="42477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51945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</a:rPr>
              <a:t>Mezi dýchací cesty patří: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nosní dutina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nosohltan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hltan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hrtan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průdušnice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průdušky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3487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2060"/>
            </a:solidFill>
          </a:ln>
        </p:spPr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Plíce: 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pružné vaky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rozděleny na pravou a levou plíci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jsou tvořeny laloky (pravá plíce má tři laloky, levá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</a:rPr>
              <a:t>    plíce má dva laloky)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průdušky se v nich větví na průdušinky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na konci plicní sklípky</a:t>
            </a:r>
          </a:p>
          <a:p>
            <a:pPr>
              <a:buFont typeface="Wingdings" pitchFamily="2" charset="2"/>
              <a:buChar char="q"/>
            </a:pPr>
            <a:r>
              <a:rPr lang="cs-CZ" dirty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obklopeny pohrudnicí a poplicnicí</a:t>
            </a:r>
          </a:p>
          <a:p>
            <a:pPr>
              <a:buFont typeface="Wingdings" pitchFamily="2" charset="2"/>
              <a:buChar char="q"/>
            </a:pP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987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6516216" y="1484784"/>
            <a:ext cx="208823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660232" y="2852936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606810" y="3979912"/>
            <a:ext cx="21416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 a pravá průduška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95536" y="1628800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průdušinky</a:t>
            </a:r>
            <a:endParaRPr lang="cs-CZ" dirty="0"/>
          </a:p>
        </p:txBody>
      </p:sp>
      <p:sp>
        <p:nvSpPr>
          <p:cNvPr id="1024" name="Obdélník 1023"/>
          <p:cNvSpPr/>
          <p:nvPr/>
        </p:nvSpPr>
        <p:spPr>
          <a:xfrm>
            <a:off x="395536" y="3270684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licní sklípky</a:t>
            </a:r>
            <a:endParaRPr lang="cs-CZ" dirty="0"/>
          </a:p>
        </p:txBody>
      </p:sp>
      <p:sp>
        <p:nvSpPr>
          <p:cNvPr id="1039" name="Obdélník 1038"/>
          <p:cNvSpPr/>
          <p:nvPr/>
        </p:nvSpPr>
        <p:spPr>
          <a:xfrm>
            <a:off x="3484729" y="5805264"/>
            <a:ext cx="2095383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evá a pravá plíce</a:t>
            </a:r>
            <a:endParaRPr lang="cs-CZ" dirty="0"/>
          </a:p>
        </p:txBody>
      </p:sp>
      <p:pic>
        <p:nvPicPr>
          <p:cNvPr id="104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67" y="1628801"/>
            <a:ext cx="3204356" cy="409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42" name="Přímá spojnice se šipkou 1041"/>
          <p:cNvCxnSpPr/>
          <p:nvPr/>
        </p:nvCxnSpPr>
        <p:spPr>
          <a:xfrm flipH="1">
            <a:off x="4788024" y="1880828"/>
            <a:ext cx="158417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se šipkou 1045"/>
          <p:cNvCxnSpPr/>
          <p:nvPr/>
        </p:nvCxnSpPr>
        <p:spPr>
          <a:xfrm flipH="1">
            <a:off x="4644008" y="32706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se šipkou 1049"/>
          <p:cNvCxnSpPr/>
          <p:nvPr/>
        </p:nvCxnSpPr>
        <p:spPr>
          <a:xfrm flipH="1" flipV="1">
            <a:off x="4463988" y="3767336"/>
            <a:ext cx="1908212" cy="417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Přímá spojnice se šipkou 1057"/>
          <p:cNvCxnSpPr/>
          <p:nvPr/>
        </p:nvCxnSpPr>
        <p:spPr>
          <a:xfrm flipH="1" flipV="1">
            <a:off x="5004048" y="4077072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6" name="Přímá spojnice se šipkou 1065"/>
          <p:cNvCxnSpPr>
            <a:stCxn id="1040" idx="2"/>
          </p:cNvCxnSpPr>
          <p:nvPr/>
        </p:nvCxnSpPr>
        <p:spPr>
          <a:xfrm flipV="1">
            <a:off x="4679045" y="4509120"/>
            <a:ext cx="739049" cy="1219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0" name="Přímá spojnice se šipkou 1069"/>
          <p:cNvCxnSpPr/>
          <p:nvPr/>
        </p:nvCxnSpPr>
        <p:spPr>
          <a:xfrm flipH="1" flipV="1">
            <a:off x="3995936" y="4437112"/>
            <a:ext cx="360040" cy="1291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4" name="Přímá spojnice se šipkou 1073"/>
          <p:cNvCxnSpPr/>
          <p:nvPr/>
        </p:nvCxnSpPr>
        <p:spPr>
          <a:xfrm>
            <a:off x="2627784" y="2060848"/>
            <a:ext cx="15481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Přímá spojnice se šipkou 1078"/>
          <p:cNvCxnSpPr/>
          <p:nvPr/>
        </p:nvCxnSpPr>
        <p:spPr>
          <a:xfrm>
            <a:off x="2627784" y="3678495"/>
            <a:ext cx="576064" cy="14041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0053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918648" cy="1103784"/>
          </a:xfrm>
        </p:spPr>
        <p:txBody>
          <a:bodyPr/>
          <a:lstStyle/>
          <a:p>
            <a:r>
              <a:rPr lang="cs-CZ" dirty="0">
                <a:solidFill>
                  <a:srgbClr val="002060"/>
                </a:solidFill>
              </a:rPr>
              <a:t>Soustava dýchací</a:t>
            </a:r>
            <a:endParaRPr lang="cs-CZ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2708920"/>
            <a:ext cx="2880320" cy="2880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se šipkou 4"/>
          <p:cNvCxnSpPr/>
          <p:nvPr/>
        </p:nvCxnSpPr>
        <p:spPr>
          <a:xfrm flipH="1">
            <a:off x="3995936" y="3429000"/>
            <a:ext cx="1728192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Obdélník 7"/>
          <p:cNvSpPr/>
          <p:nvPr/>
        </p:nvSpPr>
        <p:spPr>
          <a:xfrm>
            <a:off x="5724128" y="2780928"/>
            <a:ext cx="2736304" cy="12024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licní sklípky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7140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2000" dirty="0" smtClean="0">
                <a:solidFill>
                  <a:srgbClr val="002060"/>
                </a:solidFill>
              </a:rPr>
              <a:t>Žáci doplňují podle nápovědy jednotlivé části soustavy dýchací: </a:t>
            </a:r>
            <a:r>
              <a:rPr lang="cs-CZ" sz="2000" dirty="0" smtClean="0">
                <a:solidFill>
                  <a:srgbClr val="FF0000"/>
                </a:solidFill>
              </a:rPr>
              <a:t>levá a pravá plíce, hrtan, průdušnice, levá a pravá průduška, plicní sklípky, průdušinky </a:t>
            </a:r>
            <a:endParaRPr lang="cs-CZ" sz="2000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216" y="1484784"/>
            <a:ext cx="2088232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660232" y="2852936"/>
            <a:ext cx="208823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606810" y="3979912"/>
            <a:ext cx="2141654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95536" y="1628800"/>
            <a:ext cx="2088232" cy="864096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24" name="Obdélník 1023"/>
          <p:cNvSpPr/>
          <p:nvPr/>
        </p:nvSpPr>
        <p:spPr>
          <a:xfrm>
            <a:off x="395536" y="3270684"/>
            <a:ext cx="2088232" cy="91440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039" name="Obdélník 1038"/>
          <p:cNvSpPr/>
          <p:nvPr/>
        </p:nvSpPr>
        <p:spPr>
          <a:xfrm>
            <a:off x="3484729" y="5805264"/>
            <a:ext cx="2095383" cy="792088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pic>
        <p:nvPicPr>
          <p:cNvPr id="104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67" y="1628801"/>
            <a:ext cx="3204356" cy="409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42" name="Přímá spojnice se šipkou 1041"/>
          <p:cNvCxnSpPr/>
          <p:nvPr/>
        </p:nvCxnSpPr>
        <p:spPr>
          <a:xfrm flipH="1">
            <a:off x="4788024" y="1880828"/>
            <a:ext cx="158417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se šipkou 1045"/>
          <p:cNvCxnSpPr/>
          <p:nvPr/>
        </p:nvCxnSpPr>
        <p:spPr>
          <a:xfrm flipH="1">
            <a:off x="4644008" y="32706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se šipkou 1049"/>
          <p:cNvCxnSpPr/>
          <p:nvPr/>
        </p:nvCxnSpPr>
        <p:spPr>
          <a:xfrm flipH="1" flipV="1">
            <a:off x="4463988" y="3767336"/>
            <a:ext cx="1908212" cy="417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Přímá spojnice se šipkou 1057"/>
          <p:cNvCxnSpPr/>
          <p:nvPr/>
        </p:nvCxnSpPr>
        <p:spPr>
          <a:xfrm flipH="1" flipV="1">
            <a:off x="5004048" y="4077072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6" name="Přímá spojnice se šipkou 1065"/>
          <p:cNvCxnSpPr>
            <a:stCxn id="1040" idx="2"/>
          </p:cNvCxnSpPr>
          <p:nvPr/>
        </p:nvCxnSpPr>
        <p:spPr>
          <a:xfrm flipV="1">
            <a:off x="4679045" y="4509120"/>
            <a:ext cx="739049" cy="1219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0" name="Přímá spojnice se šipkou 1069"/>
          <p:cNvCxnSpPr/>
          <p:nvPr/>
        </p:nvCxnSpPr>
        <p:spPr>
          <a:xfrm flipH="1" flipV="1">
            <a:off x="3995936" y="4437112"/>
            <a:ext cx="360040" cy="1291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4" name="Přímá spojnice se šipkou 1073"/>
          <p:cNvCxnSpPr/>
          <p:nvPr/>
        </p:nvCxnSpPr>
        <p:spPr>
          <a:xfrm>
            <a:off x="2627784" y="2060848"/>
            <a:ext cx="15481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Přímá spojnice se šipkou 1078"/>
          <p:cNvCxnSpPr/>
          <p:nvPr/>
        </p:nvCxnSpPr>
        <p:spPr>
          <a:xfrm>
            <a:off x="2627784" y="3678495"/>
            <a:ext cx="576064" cy="14041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428320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Řešení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516216" y="1484784"/>
            <a:ext cx="2088232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hrtan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6660232" y="2852936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průdušnice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6606810" y="3979912"/>
            <a:ext cx="214165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levá a pravá průduška</a:t>
            </a:r>
            <a:endParaRPr lang="cs-CZ" dirty="0"/>
          </a:p>
        </p:txBody>
      </p:sp>
      <p:sp>
        <p:nvSpPr>
          <p:cNvPr id="27" name="Obdélník 26"/>
          <p:cNvSpPr/>
          <p:nvPr/>
        </p:nvSpPr>
        <p:spPr>
          <a:xfrm>
            <a:off x="395536" y="1628800"/>
            <a:ext cx="2088232" cy="86409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průdušinky</a:t>
            </a:r>
            <a:endParaRPr lang="cs-CZ" dirty="0"/>
          </a:p>
        </p:txBody>
      </p:sp>
      <p:sp>
        <p:nvSpPr>
          <p:cNvPr id="1024" name="Obdélník 1023"/>
          <p:cNvSpPr/>
          <p:nvPr/>
        </p:nvSpPr>
        <p:spPr>
          <a:xfrm>
            <a:off x="395536" y="3270684"/>
            <a:ext cx="208823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p</a:t>
            </a:r>
            <a:r>
              <a:rPr lang="cs-CZ" dirty="0" smtClean="0"/>
              <a:t>licní sklípky</a:t>
            </a:r>
            <a:endParaRPr lang="cs-CZ" dirty="0"/>
          </a:p>
        </p:txBody>
      </p:sp>
      <p:sp>
        <p:nvSpPr>
          <p:cNvPr id="1039" name="Obdélník 1038"/>
          <p:cNvSpPr/>
          <p:nvPr/>
        </p:nvSpPr>
        <p:spPr>
          <a:xfrm>
            <a:off x="3484729" y="5805264"/>
            <a:ext cx="2095383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/>
              <a:t>l</a:t>
            </a:r>
            <a:r>
              <a:rPr lang="cs-CZ" dirty="0" smtClean="0"/>
              <a:t>evá a pravá plíce</a:t>
            </a:r>
            <a:endParaRPr lang="cs-CZ" dirty="0"/>
          </a:p>
        </p:txBody>
      </p:sp>
      <p:pic>
        <p:nvPicPr>
          <p:cNvPr id="1040" name="Picture 7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76867" y="1628801"/>
            <a:ext cx="3204356" cy="40993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1042" name="Přímá spojnice se šipkou 1041"/>
          <p:cNvCxnSpPr/>
          <p:nvPr/>
        </p:nvCxnSpPr>
        <p:spPr>
          <a:xfrm flipH="1">
            <a:off x="4788024" y="1880828"/>
            <a:ext cx="1584176" cy="61206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6" name="Přímá spojnice se šipkou 1045"/>
          <p:cNvCxnSpPr/>
          <p:nvPr/>
        </p:nvCxnSpPr>
        <p:spPr>
          <a:xfrm flipH="1">
            <a:off x="4644008" y="32706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0" name="Přímá spojnice se šipkou 1049"/>
          <p:cNvCxnSpPr/>
          <p:nvPr/>
        </p:nvCxnSpPr>
        <p:spPr>
          <a:xfrm flipH="1" flipV="1">
            <a:off x="4463988" y="3767336"/>
            <a:ext cx="1908212" cy="41774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8" name="Přímá spojnice se šipkou 1057"/>
          <p:cNvCxnSpPr/>
          <p:nvPr/>
        </p:nvCxnSpPr>
        <p:spPr>
          <a:xfrm flipH="1" flipV="1">
            <a:off x="5004048" y="4077072"/>
            <a:ext cx="1368152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6" name="Přímá spojnice se šipkou 1065"/>
          <p:cNvCxnSpPr>
            <a:stCxn id="1040" idx="2"/>
          </p:cNvCxnSpPr>
          <p:nvPr/>
        </p:nvCxnSpPr>
        <p:spPr>
          <a:xfrm flipV="1">
            <a:off x="4679045" y="4509120"/>
            <a:ext cx="739049" cy="121906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0" name="Přímá spojnice se šipkou 1069"/>
          <p:cNvCxnSpPr/>
          <p:nvPr/>
        </p:nvCxnSpPr>
        <p:spPr>
          <a:xfrm flipH="1" flipV="1">
            <a:off x="3995936" y="4437112"/>
            <a:ext cx="360040" cy="129107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4" name="Přímá spojnice se šipkou 1073"/>
          <p:cNvCxnSpPr/>
          <p:nvPr/>
        </p:nvCxnSpPr>
        <p:spPr>
          <a:xfrm>
            <a:off x="2627784" y="2060848"/>
            <a:ext cx="1548172" cy="14401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9" name="Přímá spojnice se šipkou 1078"/>
          <p:cNvCxnSpPr/>
          <p:nvPr/>
        </p:nvCxnSpPr>
        <p:spPr>
          <a:xfrm>
            <a:off x="2627784" y="3678495"/>
            <a:ext cx="576064" cy="1404155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2770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Citace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95536" y="1628800"/>
            <a:ext cx="8229600" cy="4525963"/>
          </a:xfrm>
        </p:spPr>
        <p:txBody>
          <a:bodyPr>
            <a:normAutofit fontScale="85000" lnSpcReduction="10000"/>
          </a:bodyPr>
          <a:lstStyle/>
          <a:p>
            <a:r>
              <a:rPr lang="pl-PL" dirty="0"/>
              <a:t>Obrázky dostupné na </a:t>
            </a:r>
            <a:r>
              <a:rPr lang="pl-PL" dirty="0" smtClean="0"/>
              <a:t>WWW: </a:t>
            </a:r>
            <a:r>
              <a:rPr lang="pl-PL" dirty="0"/>
              <a:t>&lt;http://office.microsoft.com&gt;</a:t>
            </a:r>
          </a:p>
          <a:p>
            <a:r>
              <a:rPr lang="cs-CZ" dirty="0" smtClean="0"/>
              <a:t>    Patrick </a:t>
            </a:r>
            <a:r>
              <a:rPr lang="cs-CZ" dirty="0"/>
              <a:t>J. Lynch, </a:t>
            </a:r>
            <a:r>
              <a:rPr lang="cs-CZ" dirty="0" err="1"/>
              <a:t>medical</a:t>
            </a:r>
            <a:r>
              <a:rPr lang="cs-CZ" dirty="0"/>
              <a:t> </a:t>
            </a:r>
            <a:r>
              <a:rPr lang="cs-CZ" dirty="0" err="1"/>
              <a:t>illustrator</a:t>
            </a:r>
            <a:r>
              <a:rPr lang="cs-CZ" dirty="0"/>
              <a:t>.[cit. </a:t>
            </a:r>
            <a:r>
              <a:rPr lang="cs-CZ" dirty="0" smtClean="0"/>
              <a:t>2012-06-18].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D</a:t>
            </a:r>
            <a:r>
              <a:rPr lang="en-US" dirty="0" err="1" smtClean="0"/>
              <a:t>ostupný</a:t>
            </a:r>
            <a:r>
              <a:rPr lang="en-US" dirty="0" smtClean="0"/>
              <a:t> </a:t>
            </a:r>
            <a:r>
              <a:rPr lang="en-US" dirty="0"/>
              <a:t>pod </a:t>
            </a:r>
            <a:r>
              <a:rPr lang="en-US" dirty="0" err="1">
                <a:hlinkClick r:id="rId3"/>
              </a:rPr>
              <a:t>licencí</a:t>
            </a:r>
            <a:r>
              <a:rPr lang="en-US" dirty="0">
                <a:hlinkClick r:id="rId3"/>
              </a:rPr>
              <a:t> Creative Commons </a:t>
            </a:r>
            <a:r>
              <a:rPr lang="cs-CZ" dirty="0" smtClean="0"/>
              <a:t>na www:</a:t>
            </a:r>
            <a:r>
              <a:rPr lang="cs-CZ" b="1" dirty="0" smtClean="0"/>
              <a:t> &lt;http</a:t>
            </a:r>
            <a:r>
              <a:rPr lang="cs-CZ" b="1" dirty="0"/>
              <a:t>://</a:t>
            </a:r>
            <a:r>
              <a:rPr lang="cs-CZ" b="1" dirty="0" smtClean="0"/>
              <a:t>upload.wikimedia.org/</a:t>
            </a:r>
            <a:r>
              <a:rPr lang="cs-CZ" b="1" dirty="0" err="1" smtClean="0"/>
              <a:t>wikipedia</a:t>
            </a:r>
            <a:r>
              <a:rPr lang="cs-CZ" b="1" dirty="0" smtClean="0"/>
              <a:t>/</a:t>
            </a:r>
            <a:r>
              <a:rPr lang="cs-CZ" b="1" dirty="0" err="1" smtClean="0"/>
              <a:t>commons</a:t>
            </a:r>
            <a:r>
              <a:rPr lang="cs-CZ" b="1" dirty="0" smtClean="0"/>
              <a:t>/</a:t>
            </a:r>
            <a:r>
              <a:rPr lang="cs-CZ" b="1" dirty="0" err="1" smtClean="0"/>
              <a:t>thumb</a:t>
            </a:r>
            <a:r>
              <a:rPr lang="cs-CZ" b="1" dirty="0" smtClean="0"/>
              <a:t>/a/a1/</a:t>
            </a:r>
            <a:r>
              <a:rPr lang="cs-CZ" b="1" dirty="0" err="1" smtClean="0"/>
              <a:t>Lungs_diagram_detailed.svg</a:t>
            </a:r>
            <a:r>
              <a:rPr lang="cs-CZ" b="1" dirty="0" smtClean="0"/>
              <a:t>/469px-Lungs_diagram_detailed.svg.png</a:t>
            </a:r>
            <a:r>
              <a:rPr lang="cs-CZ" sz="2800" b="1" dirty="0"/>
              <a:t>&gt;</a:t>
            </a:r>
            <a:endParaRPr lang="cs-CZ" sz="2800" dirty="0"/>
          </a:p>
          <a:p>
            <a:endParaRPr lang="cs-CZ" dirty="0" smtClean="0">
              <a:hlinkClick r:id="rId4"/>
            </a:endParaRPr>
          </a:p>
          <a:p>
            <a:r>
              <a:rPr lang="cs-CZ" dirty="0"/>
              <a:t>Patrick J. Lynch, </a:t>
            </a:r>
            <a:r>
              <a:rPr lang="cs-CZ" dirty="0" err="1"/>
              <a:t>medical</a:t>
            </a:r>
            <a:r>
              <a:rPr lang="cs-CZ" dirty="0"/>
              <a:t> </a:t>
            </a:r>
            <a:r>
              <a:rPr lang="cs-CZ" dirty="0" err="1" smtClean="0"/>
              <a:t>illustrator</a:t>
            </a:r>
            <a:r>
              <a:rPr lang="cs-CZ" dirty="0"/>
              <a:t>.[cit. 2012-06-18].</a:t>
            </a:r>
          </a:p>
          <a:p>
            <a:pPr marL="0" indent="0">
              <a:buNone/>
            </a:pPr>
            <a:r>
              <a:rPr lang="cs-CZ" dirty="0" smtClean="0"/>
              <a:t>    Dostupný pod licencí </a:t>
            </a:r>
            <a:r>
              <a:rPr lang="cs-CZ" dirty="0" err="1">
                <a:hlinkClick r:id="rId5" tooltip="w:cs:Creative Commons"/>
              </a:rPr>
              <a:t>Creative</a:t>
            </a:r>
            <a:r>
              <a:rPr lang="cs-CZ" dirty="0">
                <a:hlinkClick r:id="rId5" tooltip="w:cs:Creative Commons"/>
              </a:rPr>
              <a:t> </a:t>
            </a:r>
            <a:r>
              <a:rPr lang="cs-CZ" smtClean="0">
                <a:hlinkClick r:id="rId5" tooltip="w:cs:Creative Commons"/>
              </a:rPr>
              <a:t>Commons</a:t>
            </a:r>
            <a:r>
              <a:rPr lang="cs-CZ" smtClean="0"/>
              <a:t> </a:t>
            </a:r>
            <a:r>
              <a:rPr lang="cs-CZ" dirty="0" smtClean="0"/>
              <a:t>na www:</a:t>
            </a:r>
            <a:r>
              <a:rPr lang="cs-CZ" b="1" dirty="0" smtClean="0"/>
              <a:t>&lt;http</a:t>
            </a:r>
            <a:r>
              <a:rPr lang="cs-CZ" b="1" dirty="0"/>
              <a:t>://</a:t>
            </a:r>
            <a:r>
              <a:rPr lang="cs-CZ" b="1" dirty="0" smtClean="0"/>
              <a:t>upload.wikimedia.org/</a:t>
            </a:r>
            <a:r>
              <a:rPr lang="cs-CZ" b="1" dirty="0" err="1" smtClean="0"/>
              <a:t>wikipedia</a:t>
            </a:r>
            <a:r>
              <a:rPr lang="cs-CZ" b="1" dirty="0" smtClean="0"/>
              <a:t>/</a:t>
            </a:r>
            <a:r>
              <a:rPr lang="cs-CZ" b="1" dirty="0" err="1" smtClean="0"/>
              <a:t>commons</a:t>
            </a:r>
            <a:r>
              <a:rPr lang="cs-CZ" b="1" dirty="0" smtClean="0"/>
              <a:t>/</a:t>
            </a:r>
            <a:r>
              <a:rPr lang="cs-CZ" b="1" dirty="0" err="1" smtClean="0"/>
              <a:t>thumb</a:t>
            </a:r>
            <a:r>
              <a:rPr lang="cs-CZ" b="1" dirty="0" smtClean="0"/>
              <a:t>/0/0f/Bronchial_anatomy.jpg/775px-Bronchial_anatomy.jpg&gt;</a:t>
            </a:r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796490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1866</TotalTime>
  <Words>272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Administrativní</vt:lpstr>
      <vt:lpstr> </vt:lpstr>
      <vt:lpstr>Anotace: Prezentace slouží k seznámení a procvičování nového učiva                  na téma soustava dýchací. Je určena pro žáky 8. ročníku.                  Období vytvoření vzdělávacího materiálu – březen 2012.</vt:lpstr>
      <vt:lpstr>Soustava dýchací</vt:lpstr>
      <vt:lpstr>Soustava dýchací</vt:lpstr>
      <vt:lpstr>Soustava dýchací</vt:lpstr>
      <vt:lpstr>Soustava dýchací</vt:lpstr>
      <vt:lpstr>Soustava dýchací</vt:lpstr>
      <vt:lpstr>Soustava dýchací</vt:lpstr>
      <vt:lpstr>Žáci doplňují podle nápovědy jednotlivé části soustavy dýchací: levá a pravá plíce, hrtan, průdušnice, levá a pravá průduška, plicní sklípky, průdušinky </vt:lpstr>
      <vt:lpstr>Řešení</vt:lpstr>
      <vt:lpstr>Citace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PC-1KN1</dc:creator>
  <cp:lastModifiedBy>08F2</cp:lastModifiedBy>
  <cp:revision>170</cp:revision>
  <cp:lastPrinted>2012-03-18T18:50:29Z</cp:lastPrinted>
  <dcterms:created xsi:type="dcterms:W3CDTF">2011-05-13T07:54:00Z</dcterms:created>
  <dcterms:modified xsi:type="dcterms:W3CDTF">2012-06-21T17:05:44Z</dcterms:modified>
</cp:coreProperties>
</file>