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handoutMasterIdLst>
    <p:handoutMasterId r:id="rId23"/>
  </p:handoutMasterIdLst>
  <p:sldIdLst>
    <p:sldId id="256" r:id="rId2"/>
    <p:sldId id="325" r:id="rId3"/>
    <p:sldId id="327" r:id="rId4"/>
    <p:sldId id="346" r:id="rId5"/>
    <p:sldId id="347" r:id="rId6"/>
    <p:sldId id="349" r:id="rId7"/>
    <p:sldId id="348" r:id="rId8"/>
    <p:sldId id="351" r:id="rId9"/>
    <p:sldId id="350" r:id="rId10"/>
    <p:sldId id="353" r:id="rId11"/>
    <p:sldId id="352" r:id="rId12"/>
    <p:sldId id="355" r:id="rId13"/>
    <p:sldId id="354" r:id="rId14"/>
    <p:sldId id="357" r:id="rId15"/>
    <p:sldId id="356" r:id="rId16"/>
    <p:sldId id="339" r:id="rId17"/>
    <p:sldId id="340" r:id="rId18"/>
    <p:sldId id="343" r:id="rId19"/>
    <p:sldId id="344" r:id="rId20"/>
    <p:sldId id="34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333300"/>
    <a:srgbClr val="663300"/>
    <a:srgbClr val="5D9040"/>
    <a:srgbClr val="990000"/>
    <a:srgbClr val="FF7C80"/>
    <a:srgbClr val="66FF33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8" d="100"/>
          <a:sy n="88" d="100"/>
        </p:scale>
        <p:origin x="-109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6F24A-01AA-4DF0-AF27-FF37458A4AB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51787-FED3-46AC-94FB-F1B584393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75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30F81F-573E-4779-9DDA-D4D8FCBF11E8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5AA29B-6BDD-43A0-B9D7-39EB4F34D0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268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780E9-002C-4771-8409-E7EDB178F5A9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206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DD802-FA7C-4401-B2F2-5608310504EB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266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CB50D5-891B-4848-B398-17C147941473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119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84F20-9686-4B6F-B5D8-9CEF6A539199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2530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8C5DE-725F-41AA-96C5-03CBB71CB6A9}" type="datetime1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72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141F7-2D77-4788-82F9-CC5B7055502C}" type="datetime1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46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3FBB7-A427-40E0-8605-6C254CF068A0}" type="datetime1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4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AB5A4-24E9-4439-90BF-593C0D9EACF5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9109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0147C6-1CDD-4D6A-8C4B-57A69E051EED}" type="datetime1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22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074366-2E5D-48BD-BA50-444BCF327A67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580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D7CFD-B4E9-43FD-A430-D8D2CA7CB0C6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D8DF-36E5-4B97-A89B-7379A4574731}" type="datetime1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951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en.wikipedia.org/wiki/cs:Creative_Common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&#253;kora" TargetMode="External"/><Relationship Id="rId5" Type="http://schemas.openxmlformats.org/officeDocument/2006/relationships/hyperlink" Target="http://commons.wikimedia.org/wiki/File:Parus_montanus_NRM.jpg?uselang=cs" TargetMode="External"/><Relationship Id="rId4" Type="http://schemas.openxmlformats.org/officeDocument/2006/relationships/hyperlink" Target="http://commons.wikimedia.org/wiki/File:Parus_caeruleus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SÝKORY</a:t>
            </a:r>
            <a:b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VY_32_INOVACE_10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4</a:t>
            </a:r>
          </a:p>
          <a:p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Iveta Mocharová</a:t>
            </a:r>
          </a:p>
          <a:p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6512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610127" y="620688"/>
            <a:ext cx="379526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spc="50" dirty="0" smtClean="0">
                <a:ln w="12700" cmpd="sng">
                  <a:solidFill>
                    <a:schemeClr val="bg1">
                      <a:lumMod val="95000"/>
                      <a:lumOff val="5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SÝKORY</a:t>
            </a:r>
            <a:endParaRPr lang="cs-CZ" sz="6600" b="1" spc="50" dirty="0">
              <a:ln w="12700" cmpd="sng">
                <a:solidFill>
                  <a:schemeClr val="bg1">
                    <a:lumMod val="95000"/>
                    <a:lumOff val="5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88" y="1573238"/>
            <a:ext cx="2508845" cy="1785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1431">
            <a:off x="6169564" y="1255787"/>
            <a:ext cx="2734797" cy="19827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42" y="1978092"/>
            <a:ext cx="2310305" cy="162763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3042" y="4002911"/>
            <a:ext cx="2310305" cy="15841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43995">
            <a:off x="340075" y="4151116"/>
            <a:ext cx="2847932" cy="196861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61251"/>
            <a:ext cx="1944216" cy="279100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80642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48680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Sýkora je nejpočetnější rod sýkorovitých pěvců. Přes většinu roku se vyskytují v hejnech i s dalšími ptačími druhy, např. s brhlíky, šoupálky a ostatními druhy drobných pěvců. V potravě převládá hmyz, který sbírají na stromech, proto jsou vydatnými pomocníky v boji s hmyzími škůdci. Sýkory obecně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jsou velmi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užitečnými ptáky. </a:t>
            </a:r>
            <a:r>
              <a:rPr lang="pl-PL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l-PL" sz="3600" dirty="0">
                <a:latin typeface="Times New Roman" pitchFamily="18" charset="0"/>
                <a:cs typeface="Times New Roman" pitchFamily="18" charset="0"/>
              </a:rPr>
              <a:t>U nás žije 6 druhů.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590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62" y="170882"/>
            <a:ext cx="8472941" cy="60258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 rot="19272935">
            <a:off x="2820414" y="4217691"/>
            <a:ext cx="1954516" cy="595124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Žluté  bříško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331640" y="3356830"/>
            <a:ext cx="2232248" cy="628648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Černý proužek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20198417">
            <a:off x="3917751" y="1571336"/>
            <a:ext cx="1656184" cy="628648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Černá hlava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2262" y="304803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Šipka doleva 8"/>
          <p:cNvSpPr/>
          <p:nvPr/>
        </p:nvSpPr>
        <p:spPr>
          <a:xfrm rot="440589">
            <a:off x="3953754" y="2601739"/>
            <a:ext cx="1584176" cy="502185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líce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1338" y="438020"/>
            <a:ext cx="4596323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  KOŇADRA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4555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475656" y="116632"/>
            <a:ext cx="6192688" cy="792088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sz="4800" b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SÝKORA  KOŇADRA</a:t>
            </a:r>
            <a:endParaRPr lang="cs-CZ" sz="4800" b="1" u="sng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908720"/>
            <a:ext cx="8568952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naše největší a nejrozšířenější sýkora. Původně dávala přednost listnatým lesům, ale dnes žije také v parcích a zahradách a velmi dobře se naučila využívat blízkosti lidí ve svůj prospěch.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to naše největší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sýkora, velká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asi jako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vrabec. Hnízdí v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dutinách stromů, velmi často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obývají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budky, ale jsou velmi přizpůsobivé a můžeme je nalézt v hromadách dříví, kovových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trubkách nebo dutinách zdí. Hnízdo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staví pouze samice. Přes léto se živí převážně živočišnou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stravou -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hmyz v různých vývojových stádiích (vajíčka, </a:t>
            </a:r>
            <a:r>
              <a:rPr lang="cs-CZ" sz="29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larvy). </a:t>
            </a:r>
            <a:r>
              <a:rPr lang="cs-CZ" sz="29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Na podzim a v zimě vyhledávají olejnatá semena slunečnice, buku, ořechy a někdy i semena habru.</a:t>
            </a:r>
          </a:p>
        </p:txBody>
      </p:sp>
    </p:spTree>
    <p:extLst>
      <p:ext uri="{BB962C8B-B14F-4D97-AF65-F5344CB8AC3E}">
        <p14:creationId xmlns:p14="http://schemas.microsoft.com/office/powerpoint/2010/main" val="5385094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23" y="188640"/>
            <a:ext cx="8640960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leva 3"/>
          <p:cNvSpPr/>
          <p:nvPr/>
        </p:nvSpPr>
        <p:spPr>
          <a:xfrm rot="1410466">
            <a:off x="5966925" y="3960764"/>
            <a:ext cx="1683987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Žluté  bříško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20315542">
            <a:off x="5951592" y="1187603"/>
            <a:ext cx="2232248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Modrá čepička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 rot="495405">
            <a:off x="2552426" y="1632238"/>
            <a:ext cx="2975694" cy="54211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Černý proužek přes oko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 rot="20805146">
            <a:off x="1795659" y="3078671"/>
            <a:ext cx="1770496" cy="4846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Modrá křídla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leva 7"/>
          <p:cNvSpPr/>
          <p:nvPr/>
        </p:nvSpPr>
        <p:spPr>
          <a:xfrm rot="1156391">
            <a:off x="5831724" y="2740763"/>
            <a:ext cx="1584176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líce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8047" y="332656"/>
            <a:ext cx="5342103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  MODŘINKA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9142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128792" cy="792088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800" b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SÝKORA  MODŘINKA</a:t>
            </a:r>
            <a:endParaRPr lang="cs-CZ" sz="4800" b="1" u="sng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80728"/>
            <a:ext cx="878497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0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drobný sýkorovitý pěvec široce rozšířený v mírné a subarktické Evropě a západní </a:t>
            </a:r>
            <a:r>
              <a:rPr lang="cs-CZ" sz="3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Asii. Je to stálý druh, obývá </a:t>
            </a:r>
            <a:r>
              <a:rPr lang="cs-CZ" sz="30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listnaté i smíšený lesy, parky, aleje, zahrady, ale i centra větších měst. Na zimu tvoří smíšená </a:t>
            </a:r>
            <a:r>
              <a:rPr lang="cs-CZ" sz="3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hejna, na </a:t>
            </a:r>
            <a:r>
              <a:rPr lang="cs-CZ" sz="30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stromech se pohybuje kodrcavými poskoky. Hnízdí zvláště v dutinách stromů nebo v dřevěných budkách zavěšených na stromech a ke svému hnízdu se vrací každým rokem. Sýkora modřinka patří mezi </a:t>
            </a:r>
            <a:r>
              <a:rPr lang="cs-CZ" sz="3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požírače </a:t>
            </a:r>
            <a:r>
              <a:rPr lang="cs-CZ" sz="30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rostlinných škůdců, jako jsou např. motýlí </a:t>
            </a:r>
            <a:r>
              <a:rPr lang="cs-CZ" sz="30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housenky nebo mšice. </a:t>
            </a:r>
            <a:r>
              <a:rPr lang="cs-CZ" sz="30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 zimním období si potravu ráda zpestří burskými oříšky nebo živočišným tukem v síťkách.</a:t>
            </a:r>
          </a:p>
        </p:txBody>
      </p:sp>
    </p:spTree>
    <p:extLst>
      <p:ext uri="{BB962C8B-B14F-4D97-AF65-F5344CB8AC3E}">
        <p14:creationId xmlns:p14="http://schemas.microsoft.com/office/powerpoint/2010/main" val="27073768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81" y="260648"/>
            <a:ext cx="8384237" cy="59067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>
            <a:off x="1115616" y="908720"/>
            <a:ext cx="2695605" cy="628648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Černobílá chocholka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358985" y="1988840"/>
            <a:ext cx="2843808" cy="5829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Černý pruh kolem hlavy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20322099">
            <a:off x="142705" y="3405794"/>
            <a:ext cx="1945821" cy="484632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Hnědá křídla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eva 5"/>
          <p:cNvSpPr/>
          <p:nvPr/>
        </p:nvSpPr>
        <p:spPr>
          <a:xfrm rot="1201516">
            <a:off x="3852841" y="2399774"/>
            <a:ext cx="1368152" cy="484632"/>
          </a:xfrm>
          <a:prstGeom prst="lef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líce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5085184"/>
            <a:ext cx="5663730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  PARUKÁŘKA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8683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6768752" cy="778098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4800" b="1" u="sng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SÝKORA  PARUKÁŘKA</a:t>
            </a:r>
            <a:endParaRPr lang="cs-CZ" sz="4800" b="1" u="sng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124744"/>
            <a:ext cx="88569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evropskými sýkorami je zcela nezaměnitelná, a to zejména díky výrazné chocholce na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hlavě. Sýkora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parukářka se vyskytuje na rozsáhlém území Evropy a západní Asie. Je stálá a vázaná především na jehličnaté lesy, může se však vyskytovat také v lesích smíšených či v parcích a zahradách s porosty jehličnanů. V České republice hnízdí až po nadmořskou výšku 1700 m n. m., a to v počtu 250-500 tisíc párů. Hnízdí 1-2x ročně v rozmezí od března do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července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 dutinách stromů, které sama buduje ve ztrouchnivělém dřevě. V létě se v její potravě objevují převážně malí bezobratlí </a:t>
            </a:r>
            <a:r>
              <a:rPr lang="cs-CZ" sz="2800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živočichové (hmyz, larvy, pavouci), </a:t>
            </a:r>
            <a:r>
              <a:rPr lang="cs-CZ" sz="2800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zatímco v zimě se živí semeny.</a:t>
            </a:r>
          </a:p>
        </p:txBody>
      </p:sp>
    </p:spTree>
    <p:extLst>
      <p:ext uri="{BB962C8B-B14F-4D97-AF65-F5344CB8AC3E}">
        <p14:creationId xmlns:p14="http://schemas.microsoft.com/office/powerpoint/2010/main" val="1008252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804" y="332656"/>
            <a:ext cx="8625675" cy="59146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Šipka doprava 2"/>
          <p:cNvSpPr/>
          <p:nvPr/>
        </p:nvSpPr>
        <p:spPr>
          <a:xfrm rot="978778">
            <a:off x="2212980" y="1940532"/>
            <a:ext cx="1986520" cy="607419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Černá hlava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leva 4"/>
          <p:cNvSpPr/>
          <p:nvPr/>
        </p:nvSpPr>
        <p:spPr>
          <a:xfrm rot="930498">
            <a:off x="5796136" y="3789040"/>
            <a:ext cx="1656184" cy="484632"/>
          </a:xfrm>
          <a:prstGeom prst="lef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Šedé bříško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leva 5"/>
          <p:cNvSpPr/>
          <p:nvPr/>
        </p:nvSpPr>
        <p:spPr>
          <a:xfrm rot="19913739">
            <a:off x="5701591" y="1680430"/>
            <a:ext cx="2952327" cy="484632"/>
          </a:xfrm>
          <a:prstGeom prst="lef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pásky přes křídlo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659668"/>
            <a:ext cx="5324471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 UHELNÍČEK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68610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696744" cy="792088"/>
          </a:xfrm>
          <a:solidFill>
            <a:schemeClr val="bg1">
              <a:lumMod val="85000"/>
              <a:lumOff val="1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800" b="1" u="sng" dirty="0" smtClean="0">
                <a:solidFill>
                  <a:schemeClr val="tx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SÝKORA  UHELNÍČEK</a:t>
            </a:r>
            <a:endParaRPr lang="cs-CZ" sz="4800" b="1" u="sng" dirty="0">
              <a:solidFill>
                <a:schemeClr val="tx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7504" y="980728"/>
            <a:ext cx="89289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naším nejmenším druhem sýkory.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Vyskytuje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se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téměř v celé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Evropě, severní a střední Asii a v severozápadní Africe. V České republice se jedná o běžného obyvatele starých jehličnatých lesů, parků a zahrad s jehličnany. Pravidelně u nás hnízdí asi 450 - 900 000 párů a zimuje 300 - 600 000 jedinců. Hnízdí v zemních i stromových dutinách nebo v ptačích budkách s malým vstupním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otvorem. Přes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léto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objevuje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jednotlivě, v zimě žije v menších hejnech často i ve společnosti jiných druhů sýkor.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Přes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léto loví menší hmyz žijící na jehličnatých dřevinách, v zimě, kdy je hmyzu nedostatek, požírá semena a často přilétá i na krmítka. </a:t>
            </a:r>
          </a:p>
        </p:txBody>
      </p:sp>
    </p:spTree>
    <p:extLst>
      <p:ext uri="{BB962C8B-B14F-4D97-AF65-F5344CB8AC3E}">
        <p14:creationId xmlns:p14="http://schemas.microsoft.com/office/powerpoint/2010/main" val="6239280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17" y="332656"/>
            <a:ext cx="8643663" cy="59748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 rot="20728799">
            <a:off x="2987824" y="4333233"/>
            <a:ext cx="1986520" cy="484632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Béžové  bříško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411760" y="3077772"/>
            <a:ext cx="1986520" cy="484632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Hnědá  křídla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6444208" y="3365088"/>
            <a:ext cx="1800200" cy="484632"/>
          </a:xfrm>
          <a:prstGeom prst="lef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Černá  hlava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Šipka doleva 7"/>
          <p:cNvSpPr/>
          <p:nvPr/>
        </p:nvSpPr>
        <p:spPr>
          <a:xfrm rot="2171516">
            <a:off x="5805183" y="4928089"/>
            <a:ext cx="3528392" cy="484632"/>
          </a:xfrm>
          <a:prstGeom prst="lef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Černá skvrna pod zobákem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Šipka doleva 8"/>
          <p:cNvSpPr/>
          <p:nvPr/>
        </p:nvSpPr>
        <p:spPr>
          <a:xfrm rot="20526287">
            <a:off x="5622111" y="2928343"/>
            <a:ext cx="1341798" cy="484632"/>
          </a:xfrm>
          <a:prstGeom prst="lef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líce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81084" y="704394"/>
            <a:ext cx="4314579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SÝKORA  BABKA</a:t>
            </a:r>
            <a:endParaRPr lang="cs-CZ" sz="4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066259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116632"/>
            <a:ext cx="5400600" cy="720080"/>
          </a:xfrm>
          <a:solidFill>
            <a:schemeClr val="tx1">
              <a:lumMod val="6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rgbClr val="333300"/>
                </a:solidFill>
                <a:latin typeface="Times New Roman" pitchFamily="18" charset="0"/>
                <a:cs typeface="Times New Roman" pitchFamily="18" charset="0"/>
              </a:rPr>
              <a:t>SÝKORA  BABKA</a:t>
            </a:r>
            <a:endParaRPr lang="cs-CZ" sz="4800" b="1" dirty="0">
              <a:solidFill>
                <a:srgbClr val="33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908720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malý druh pěvce z čeledi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sýkorovitých. Vyskytuje se na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rozsáhlém území Evropy a Asie. Hnízdí převážně v nížinách, v některých oblastech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vystupuje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až po 1 300 m n. m. Vyhledává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převážně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vlhké listnaté lesy, často doubravy nebo bučiny,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vyskytuje se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také ve vlhkých olšinách, na březích řek, v parcích, zahradách a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sadech. V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České republice hnízdí na většině území v počtu 60-120 tisíců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párů. Na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jaře a v létě se živí převážně pavouky a hmyzem, na podzim a v zimě 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hlavně </a:t>
            </a:r>
            <a:r>
              <a:rPr lang="cs-CZ" sz="3000" dirty="0">
                <a:latin typeface="Times New Roman" pitchFamily="18" charset="0"/>
                <a:cs typeface="Times New Roman" pitchFamily="18" charset="0"/>
              </a:rPr>
              <a:t>semeny, které si z části ukládá do zásob, a to na nebo pod zem, mezi listy, do pařezů či pod mechy a lišejníky na stromech. </a:t>
            </a:r>
          </a:p>
        </p:txBody>
      </p:sp>
    </p:spTree>
    <p:extLst>
      <p:ext uri="{BB962C8B-B14F-4D97-AF65-F5344CB8AC3E}">
        <p14:creationId xmlns:p14="http://schemas.microsoft.com/office/powerpoint/2010/main" val="16936134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91430"/>
            <a:ext cx="4032447" cy="6251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7618" y="885153"/>
            <a:ext cx="980012" cy="4864409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SÝKORA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84368" y="1312039"/>
            <a:ext cx="980012" cy="4069063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LUŽNÍ</a:t>
            </a:r>
            <a:endParaRPr lang="cs-CZ" sz="4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/>
          <p:cNvSpPr/>
          <p:nvPr/>
        </p:nvSpPr>
        <p:spPr>
          <a:xfrm rot="809185">
            <a:off x="3313542" y="340829"/>
            <a:ext cx="1626480" cy="515503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Černá hlava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3298397" y="1069723"/>
            <a:ext cx="1410456" cy="484632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líce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 rot="1019611">
            <a:off x="1120769" y="1942129"/>
            <a:ext cx="2725995" cy="484632"/>
          </a:xfrm>
          <a:prstGeom prst="right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Bílé pole na křídlech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1343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5904656" cy="648072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SÝKORA  LUŽNÍ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847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052736"/>
            <a:ext cx="894611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malý sýkorovitý pěvec rozšířený celoročně v mírných částech Evropy a v severní Asii. Hnízdí od dubna do června v dutinách stromů, které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si sama vytesává,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někdy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hnízdí i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 budkách. Do hnízda vystlaného mechem a chlupy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kladou sýkory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7-9 vajec, na nichž sedí 17-19 dní, mláďata hnízdo opouštějí po 17-18 dnech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pt-BR" sz="3200" dirty="0">
                <a:latin typeface="Times New Roman" pitchFamily="18" charset="0"/>
                <a:cs typeface="Times New Roman" pitchFamily="18" charset="0"/>
              </a:rPr>
              <a:t> Živí se hmyzem a semeny.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Vyskytuje se v</a:t>
            </a:r>
            <a:r>
              <a:rPr lang="pt-BR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t-BR" sz="3200" dirty="0">
                <a:latin typeface="Times New Roman" pitchFamily="18" charset="0"/>
                <a:cs typeface="Times New Roman" pitchFamily="18" charset="0"/>
              </a:rPr>
              <a:t>bažinatých lužních lesích či pobřežních porostech s břízami, olšemi, topoly a vrbami, smíšených a jehličnatých lesích, na okrajích lidských sídlišť. Je podobná sýkoře babce.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05438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88640"/>
            <a:ext cx="8784976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Sýkory se hmyzem živí i v zimě a proto mohou mít problémy s nalezením dostatečného množství potravy. Můžeme jim pomáhat např. budováním napajedel a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krmítek,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případně zimním přikrmováním.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b="1" i="1" u="sng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3600" b="1" i="1" u="sng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přikrmování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3600" b="1" i="1" u="sng" dirty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vhodná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například </a:t>
            </a:r>
            <a:r>
              <a:rPr lang="cs-CZ" sz="3600" u="sng" dirty="0">
                <a:latin typeface="Times New Roman" pitchFamily="18" charset="0"/>
                <a:cs typeface="Times New Roman" pitchFamily="18" charset="0"/>
              </a:rPr>
              <a:t>semena lnu, slunečnice, jádra ořechů, tykví, jablek, ovesné vločky, vnitřní sádlo, </a:t>
            </a:r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lůj    </a:t>
            </a:r>
            <a:r>
              <a:rPr lang="cs-CZ" sz="3600" u="sng" dirty="0">
                <a:latin typeface="Times New Roman" pitchFamily="18" charset="0"/>
                <a:cs typeface="Times New Roman" pitchFamily="18" charset="0"/>
              </a:rPr>
              <a:t>apod.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b="1" i="1" u="sng" dirty="0" smtClean="0">
                <a:solidFill>
                  <a:srgbClr val="333300"/>
                </a:solidFill>
                <a:latin typeface="Times New Roman" pitchFamily="18" charset="0"/>
                <a:cs typeface="Times New Roman" pitchFamily="18" charset="0"/>
              </a:rPr>
              <a:t>Potrava nevhodná</a:t>
            </a:r>
            <a:r>
              <a:rPr lang="cs-CZ" sz="3600" b="1" i="1" u="sng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krmítek: </a:t>
            </a:r>
            <a:r>
              <a:rPr lang="cs-CZ" sz="3600" u="sng" dirty="0">
                <a:latin typeface="Times New Roman" pitchFamily="18" charset="0"/>
                <a:cs typeface="Times New Roman" pitchFamily="18" charset="0"/>
              </a:rPr>
              <a:t>čerstvé pečivo, slané pečivo, plesnivé </a:t>
            </a:r>
            <a:r>
              <a:rPr lang="cs-CZ" sz="3600" u="sng" dirty="0" smtClean="0">
                <a:latin typeface="Times New Roman" pitchFamily="18" charset="0"/>
                <a:cs typeface="Times New Roman" pitchFamily="18" charset="0"/>
              </a:rPr>
              <a:t>pečivo…</a:t>
            </a:r>
          </a:p>
          <a:p>
            <a:pPr algn="just"/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1380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7504" y="116632"/>
            <a:ext cx="8928992" cy="62647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467544" y="548680"/>
            <a:ext cx="7465505" cy="523220"/>
          </a:xfrm>
          <a:prstGeom prst="rect">
            <a:avLst/>
          </a:prstGeom>
          <a:solidFill>
            <a:srgbClr val="FFC000"/>
          </a:solidFill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Příklad nesprávně umístěného krmítka, kam může </a:t>
            </a:r>
          </a:p>
        </p:txBody>
      </p:sp>
      <p:sp>
        <p:nvSpPr>
          <p:cNvPr id="7" name="Šipka doleva 6"/>
          <p:cNvSpPr/>
          <p:nvPr/>
        </p:nvSpPr>
        <p:spPr>
          <a:xfrm>
            <a:off x="6012160" y="2790655"/>
            <a:ext cx="2808312" cy="916680"/>
          </a:xfrm>
          <a:prstGeom prst="leftArrow">
            <a:avLst/>
          </a:prstGeom>
          <a:solidFill>
            <a:srgbClr val="FFC0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Kočka domácí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34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Popisek se šipkou doleva 3"/>
          <p:cNvSpPr/>
          <p:nvPr/>
        </p:nvSpPr>
        <p:spPr>
          <a:xfrm>
            <a:off x="4499992" y="116632"/>
            <a:ext cx="4392488" cy="6264696"/>
          </a:xfrm>
          <a:prstGeom prst="leftArrowCallout">
            <a:avLst>
              <a:gd name="adj1" fmla="val 11463"/>
              <a:gd name="adj2" fmla="val 16942"/>
              <a:gd name="adj3" fmla="val 25000"/>
              <a:gd name="adj4" fmla="val 64305"/>
            </a:avLst>
          </a:prstGeom>
          <a:solidFill>
            <a:srgbClr val="0070C0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 pár minut lze vyrobit krmítko s automatickým zásobníkem – potřebujeme dvě PET láhve a provázek.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C:\Users\nb3\Desktop\P4010620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392488" cy="6264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Popisek se šipkou dolů 4"/>
          <p:cNvSpPr/>
          <p:nvPr/>
        </p:nvSpPr>
        <p:spPr>
          <a:xfrm>
            <a:off x="251520" y="451899"/>
            <a:ext cx="4104456" cy="770384"/>
          </a:xfrm>
          <a:prstGeom prst="downArrowCallout">
            <a:avLst/>
          </a:prstGeom>
          <a:solidFill>
            <a:srgbClr val="0070C0"/>
          </a:solidFill>
          <a:ln w="5715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Krmítko – práce žákyně 7.ročníku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666902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1027" name="Picture 3" descr="C:\Users\nb3\Desktop\P328061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3960440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opisek se šipkou dolů 7"/>
          <p:cNvSpPr/>
          <p:nvPr/>
        </p:nvSpPr>
        <p:spPr>
          <a:xfrm>
            <a:off x="431540" y="692696"/>
            <a:ext cx="3744416" cy="1274440"/>
          </a:xfrm>
          <a:prstGeom prst="downArrowCallou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Krmítko – práce žákyně 7.ročníku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116632"/>
            <a:ext cx="4572000" cy="3046988"/>
          </a:xfrm>
          <a:prstGeom prst="rect">
            <a:avLst/>
          </a:prstGeom>
          <a:solidFill>
            <a:srgbClr val="FFFF00"/>
          </a:solidFill>
        </p:spPr>
        <p:txBody>
          <a:bodyPr>
            <a:spAutoFit/>
          </a:bodyPr>
          <a:lstStyle/>
          <a:p>
            <a:pPr lvl="0" algn="just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Nezapomínejte na volně žijící ptáky, kteří se vám potom odmění svým zpěvem a pomohou vám na zahrádce od různých škůdců.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409296" y="3320988"/>
            <a:ext cx="4572000" cy="3046988"/>
          </a:xfrm>
          <a:prstGeom prst="rect">
            <a:avLst/>
          </a:prstGeom>
          <a:solidFill>
            <a:srgbClr val="FFCC00"/>
          </a:solidFill>
        </p:spPr>
        <p:txBody>
          <a:bodyPr>
            <a:spAutoFit/>
          </a:bodyPr>
          <a:lstStyle/>
          <a:p>
            <a:pPr lvl="0" algn="just">
              <a:spcBef>
                <a:spcPct val="20000"/>
              </a:spcBef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Krmítko je také poučné zejména pro děti, u kterých tímto pěstujeme lásku k ptactvu, což je v dnešní době velice potřebné. </a:t>
            </a:r>
          </a:p>
        </p:txBody>
      </p:sp>
    </p:spTree>
    <p:extLst>
      <p:ext uri="{BB962C8B-B14F-4D97-AF65-F5344CB8AC3E}">
        <p14:creationId xmlns:p14="http://schemas.microsoft.com/office/powerpoint/2010/main" val="9180504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IT </a:t>
            </a:r>
            <a:r>
              <a:rPr lang="en-US" dirty="0" err="1" smtClean="0">
                <a:solidFill>
                  <a:schemeClr val="bg1"/>
                </a:solidFill>
              </a:rPr>
              <a:t>ve</a:t>
            </a:r>
            <a:r>
              <a:rPr lang="en-US" dirty="0" smtClean="0">
                <a:solidFill>
                  <a:schemeClr val="bg1"/>
                </a:solidFill>
              </a:rPr>
              <a:t> </a:t>
            </a:r>
            <a:r>
              <a:rPr lang="en-US" dirty="0" err="1" smtClean="0">
                <a:solidFill>
                  <a:schemeClr val="bg1"/>
                </a:solidFill>
              </a:rPr>
              <a:t>škole</a:t>
            </a:r>
            <a:r>
              <a:rPr lang="en-US" dirty="0" smtClean="0">
                <a:solidFill>
                  <a:schemeClr val="bg1"/>
                </a:solidFill>
              </a:rPr>
              <a:t>  1622­/21/7.1.4/2010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10546" y="692696"/>
            <a:ext cx="8280920" cy="5893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>
              <a:solidFill>
                <a:schemeClr val="bg1"/>
              </a:solidFill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STASZCZUK ,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Sławek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. Commons.wikimedia.org: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Parus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major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m.jpg 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]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WWW: http://commons.wikimedia.org/wiki/File:Parus_major_m.jpg?uselang=cs</a:t>
            </a:r>
            <a:endParaRPr lang="cs-CZ" sz="1100" i="1" kern="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STASZCZUK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Sławek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.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Parus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caeruleus1.jpg 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WWW: 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commons.wikimedia.org/wiki/File:Parus_caeruleus1.jpg?uselang=cs</a:t>
            </a:r>
            <a:endParaRPr lang="cs-CZ" sz="1100" i="1" kern="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VIATOUR ,</a:t>
            </a:r>
            <a:r>
              <a:rPr lang="cs-CZ" sz="11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Luc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fr-FR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Lophophanes cristatus Luc Viatour </a:t>
            </a:r>
            <a:r>
              <a:rPr lang="fr-FR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2.jpg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http://commons.wikimedia.org/wiki/File:Lophophanes_cristatus_Luc_Viatour_2.jpg?uselang=cs</a:t>
            </a:r>
            <a:endParaRPr lang="cs-CZ" sz="1100" i="1" kern="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SZCZEPANEK, Marek.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pl-PL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Parus ater 1 (Marek Szczepanek).jpg</a:t>
            </a:r>
          </a:p>
          <a:p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[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WWW: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http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://commons.wikimedia.org/wiki/File:Parus_ater_1_(Marek_Szczepanek).jpg?uselang=cs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VIATOUR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Luc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Commons.wikimedia.org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Poecile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palustris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3b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Luc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Viatour.jpg 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WWW: http://commons.wikimedia.org/wiki/File:Poecile_palustris_3b_Luc_Viatour.jpg?uselang=cs</a:t>
            </a:r>
            <a:endParaRPr lang="cs-CZ" sz="11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AELWYN.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Commons.wikimedia.org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Parus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montanus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NRM.jpg 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WWW: 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://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commons.wikimedia.org/wiki/File:Parus_montanus_NRM.jpg?uselang=cs</a:t>
            </a:r>
            <a:endParaRPr lang="cs-CZ" sz="1100" i="1" kern="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ROLETSCHEK ,Ralf.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Commons.wikimedia.org: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Katze-im-vogelhaus.jpg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[</a:t>
            </a:r>
            <a:r>
              <a:rPr lang="cs-CZ" sz="1100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cit </a:t>
            </a:r>
            <a:r>
              <a:rPr lang="cs-CZ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2011-03-17 ]</a:t>
            </a:r>
            <a:r>
              <a:rPr lang="cs-CZ" sz="1100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Dostupné pod  licencí 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2" tooltip="w:cs:Creative Commons"/>
              </a:rPr>
              <a:t>Creative Commons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Uveďte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autora-Zachovejte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licenci</a:t>
            </a:r>
            <a:r>
              <a:rPr lang="en-US" sz="11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 3.0 </a:t>
            </a:r>
            <a:r>
              <a:rPr lang="en-US" sz="11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Unported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na WWW:</a:t>
            </a:r>
            <a:r>
              <a:rPr lang="cs-CZ" sz="1100" i="1" kern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100" i="1" kern="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http://commons.wikimedia.org/wiki/File:Katze-im-vogelhaus.jpg?uselang=cs</a:t>
            </a:r>
            <a:endParaRPr lang="cs-CZ" sz="11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koňadra(text) - [cit. 2011-03-17]. Wikipedie otevřená encyklopedie. Dostupné z WWW: &lt;http://cs.wikipedia.org/wiki/Sýkora koňadra&gt;.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modřinka(text) - [cit. 2011-03-17]. Wikipedie otevřená encyklopedie. Dostupné z WWW: &lt;http://cs.wikipedia.org/wiki/Sýkora _modřinka&gt;.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parukářka(text) - [cit. 2011-03-17]. Wikipedie otevřená encyklopedie. Dostupné z WWW: &lt;http://cs.wikipedia.org/wiki/Sýkora _parukářka&gt;.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uhelníček(text) - [cit. 2011-03-17]. Wikipedie otevřená encyklopedie. Dostupné z WWW: &lt;http://cs.wikipedia.org/wiki/Sýkora _uhelníček&gt;.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babka(text) - [cit. 2011-03-17]. Wikipedie otevřená encyklopedie. Dostupné z WWW: &lt;http://cs.wikipedia.org/wiki/Sýkora _babka&gt;.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 lužní(text)-[cit. 2011-03-17]. Wikipedie otevřená encyklopedie. Dostupné z WWW: &lt;http://cs.wikipedia.org/wiki/Sýkora _lužní&gt;.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Sýkora(text) - [cit. 2011-03-17]. Wikipedie otevřená encyklopedie. Dostupné z WWW: </a:t>
            </a:r>
            <a:r>
              <a:rPr lang="cs-CZ" sz="1100" dirty="0">
                <a:solidFill>
                  <a:prstClr val="black"/>
                </a:solidFill>
                <a:hlinkClick r:id="rId6"/>
              </a:rPr>
              <a:t>http://cs.wikipedia.org/wiki/Sýkora</a:t>
            </a:r>
            <a:endParaRPr lang="cs-CZ" sz="11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Krmítko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– foto autora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Krmítko z PET láhví – foto autora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1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</a:t>
            </a:r>
            <a:r>
              <a:rPr lang="cs-CZ" sz="11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programu  Microsoft  PowerPoint 2010 – licenci koupila ZŠ Dešná.</a:t>
            </a:r>
          </a:p>
          <a:p>
            <a:endParaRPr lang="cs-CZ" sz="1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47864" y="180009"/>
            <a:ext cx="15808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i="1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b="1" i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3495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2331</TotalTime>
  <Words>1516</Words>
  <Application>Microsoft Office PowerPoint</Application>
  <PresentationFormat>Předvádění na obrazovce (4:3)</PresentationFormat>
  <Paragraphs>101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SÝKORY VY_32_INOVACE_10</vt:lpstr>
      <vt:lpstr>Prezentace aplikace PowerPoint</vt:lpstr>
      <vt:lpstr>Prezentace aplikace PowerPoint</vt:lpstr>
      <vt:lpstr>Prezentace aplikace PowerPoint</vt:lpstr>
      <vt:lpstr>SÝKORA  KOŇADRA</vt:lpstr>
      <vt:lpstr>Prezentace aplikace PowerPoint</vt:lpstr>
      <vt:lpstr>SÝKORA  MODŘINKA</vt:lpstr>
      <vt:lpstr>Prezentace aplikace PowerPoint</vt:lpstr>
      <vt:lpstr>SÝKORA  PARUKÁŘKA</vt:lpstr>
      <vt:lpstr>Prezentace aplikace PowerPoint</vt:lpstr>
      <vt:lpstr>SÝKORA  UHELNÍČEK</vt:lpstr>
      <vt:lpstr>Prezentace aplikace PowerPoint</vt:lpstr>
      <vt:lpstr>SÝKORA  BABKA</vt:lpstr>
      <vt:lpstr>Prezentace aplikace PowerPoint</vt:lpstr>
      <vt:lpstr>SÝKORA  LUŽNÍ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203</cp:revision>
  <dcterms:created xsi:type="dcterms:W3CDTF">2011-02-24T13:32:51Z</dcterms:created>
  <dcterms:modified xsi:type="dcterms:W3CDTF">2012-09-20T12:22:51Z</dcterms:modified>
</cp:coreProperties>
</file>