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8EF7-E84D-4CAB-8E38-5D44A68247B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69D3B-6E78-4F61-B040-7F6100953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487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8EF7-E84D-4CAB-8E38-5D44A68247B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69D3B-6E78-4F61-B040-7F6100953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796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8EF7-E84D-4CAB-8E38-5D44A68247B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69D3B-6E78-4F61-B040-7F6100953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576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8EF7-E84D-4CAB-8E38-5D44A68247B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69D3B-6E78-4F61-B040-7F6100953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891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8EF7-E84D-4CAB-8E38-5D44A68247B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69D3B-6E78-4F61-B040-7F6100953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621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8EF7-E84D-4CAB-8E38-5D44A68247B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69D3B-6E78-4F61-B040-7F6100953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369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8EF7-E84D-4CAB-8E38-5D44A68247B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69D3B-6E78-4F61-B040-7F6100953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561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8EF7-E84D-4CAB-8E38-5D44A68247B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69D3B-6E78-4F61-B040-7F6100953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968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8EF7-E84D-4CAB-8E38-5D44A68247B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69D3B-6E78-4F61-B040-7F6100953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910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8EF7-E84D-4CAB-8E38-5D44A68247B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69D3B-6E78-4F61-B040-7F6100953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67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8EF7-E84D-4CAB-8E38-5D44A68247B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69D3B-6E78-4F61-B040-7F6100953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238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908EF7-E84D-4CAB-8E38-5D44A68247B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E69D3B-6E78-4F61-B040-7F6100953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2341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000" dirty="0" smtClean="0"/>
              <a:t>Název školy:  Základní škola Karla Klíče Hostinné</a:t>
            </a:r>
          </a:p>
          <a:p>
            <a:pPr algn="l">
              <a:defRPr/>
            </a:pPr>
            <a:r>
              <a:rPr lang="cs-CZ" sz="2000" dirty="0" smtClean="0"/>
              <a:t>Autor:  Jiří Vlček</a:t>
            </a:r>
          </a:p>
          <a:p>
            <a:pPr lvl="0" algn="l">
              <a:defRPr/>
            </a:pPr>
            <a:r>
              <a:rPr lang="cs-CZ" sz="2000" dirty="0" smtClean="0"/>
              <a:t>Název: </a:t>
            </a:r>
            <a:r>
              <a:rPr lang="cs-CZ" sz="2000" dirty="0"/>
              <a:t>VY_32_INOVACE_01_</a:t>
            </a:r>
            <a:r>
              <a:rPr lang="cs-CZ" sz="2000" dirty="0">
                <a:latin typeface="Arial" charset="0"/>
              </a:rPr>
              <a:t>A1_9. </a:t>
            </a:r>
            <a:r>
              <a:rPr lang="cs-CZ" sz="2000" dirty="0" err="1">
                <a:solidFill>
                  <a:schemeClr val="tx1"/>
                </a:solidFill>
                <a:latin typeface="Calibri" pitchFamily="34" charset="0"/>
              </a:rPr>
              <a:t>Present</a:t>
            </a:r>
            <a:r>
              <a:rPr 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000" dirty="0" err="1">
                <a:solidFill>
                  <a:schemeClr val="tx1"/>
                </a:solidFill>
                <a:latin typeface="Calibri" pitchFamily="34" charset="0"/>
              </a:rPr>
              <a:t>simple</a:t>
            </a:r>
            <a:r>
              <a:rPr lang="cs-CZ" sz="2000" dirty="0">
                <a:solidFill>
                  <a:schemeClr val="tx1"/>
                </a:solidFill>
                <a:latin typeface="Calibri" pitchFamily="34" charset="0"/>
              </a:rPr>
              <a:t> tense/</a:t>
            </a:r>
            <a:r>
              <a:rPr lang="cs-CZ" sz="2000" dirty="0" err="1">
                <a:solidFill>
                  <a:schemeClr val="tx1"/>
                </a:solidFill>
                <a:latin typeface="Calibri" pitchFamily="34" charset="0"/>
              </a:rPr>
              <a:t>continuouse</a:t>
            </a:r>
            <a:endParaRPr 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algn="l">
              <a:defRPr/>
            </a:pPr>
            <a:r>
              <a:rPr lang="cs-CZ" sz="2000" smtClean="0"/>
              <a:t>Téma</a:t>
            </a:r>
            <a:r>
              <a:rPr lang="cs-CZ" sz="2000" dirty="0" smtClean="0"/>
              <a:t>:   </a:t>
            </a:r>
            <a:r>
              <a:rPr lang="cs-CZ" sz="2000" dirty="0" smtClean="0">
                <a:latin typeface="Arial" charset="0"/>
              </a:rPr>
              <a:t>Anglický jazyk pro devátý ročník</a:t>
            </a:r>
            <a:endParaRPr lang="cs-CZ" sz="2000" dirty="0" smtClean="0"/>
          </a:p>
          <a:p>
            <a:pPr algn="l">
              <a:defRPr/>
            </a:pPr>
            <a:r>
              <a:rPr lang="cs-CZ" sz="2000" dirty="0" smtClean="0"/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339082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Opakování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Přítomné časy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6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Present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continuous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solidFill>
                  <a:srgbClr val="FFC000"/>
                </a:solidFill>
              </a:rPr>
              <a:t>Užití:</a:t>
            </a: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u="sng" dirty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právě probíhající děj (</a:t>
            </a:r>
            <a:r>
              <a:rPr lang="cs-CZ" dirty="0" err="1" smtClean="0">
                <a:solidFill>
                  <a:srgbClr val="FFC000"/>
                </a:solidFill>
              </a:rPr>
              <a:t>now</a:t>
            </a:r>
            <a:r>
              <a:rPr lang="cs-CZ" dirty="0" smtClean="0">
                <a:solidFill>
                  <a:srgbClr val="FFC000"/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C000"/>
                </a:solidFill>
              </a:rPr>
              <a:t>They´re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studing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English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now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Teď se učí anglicky.</a:t>
            </a: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C000"/>
                </a:solidFill>
              </a:rPr>
              <a:t>She´s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having</a:t>
            </a:r>
            <a:r>
              <a:rPr lang="cs-CZ" dirty="0" smtClean="0">
                <a:solidFill>
                  <a:srgbClr val="FFC000"/>
                </a:solidFill>
              </a:rPr>
              <a:t> a </a:t>
            </a:r>
            <a:r>
              <a:rPr lang="cs-CZ" dirty="0" err="1" smtClean="0">
                <a:solidFill>
                  <a:srgbClr val="FFC000"/>
                </a:solidFill>
              </a:rPr>
              <a:t>shower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Právě se sprchuje.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303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Present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plán blízké budoucnosti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C000"/>
                </a:solidFill>
              </a:rPr>
              <a:t>I´m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goinng</a:t>
            </a:r>
            <a:r>
              <a:rPr lang="cs-CZ" dirty="0" smtClean="0">
                <a:solidFill>
                  <a:srgbClr val="FFC000"/>
                </a:solidFill>
              </a:rPr>
              <a:t> to </a:t>
            </a:r>
            <a:r>
              <a:rPr lang="cs-CZ" dirty="0" err="1" smtClean="0">
                <a:solidFill>
                  <a:srgbClr val="FFC000"/>
                </a:solidFill>
              </a:rPr>
              <a:t>turn</a:t>
            </a:r>
            <a:r>
              <a:rPr lang="cs-CZ" dirty="0" smtClean="0">
                <a:solidFill>
                  <a:srgbClr val="FFC000"/>
                </a:solidFill>
              </a:rPr>
              <a:t> 15 </a:t>
            </a:r>
            <a:r>
              <a:rPr lang="cs-CZ" dirty="0" err="1" smtClean="0">
                <a:solidFill>
                  <a:srgbClr val="FFC000"/>
                </a:solidFill>
              </a:rPr>
              <a:t>next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month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Příští měsíc mi bude 15 let.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C000"/>
                </a:solidFill>
              </a:rPr>
              <a:t>He´s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coming</a:t>
            </a:r>
            <a:r>
              <a:rPr lang="cs-CZ" dirty="0" smtClean="0">
                <a:solidFill>
                  <a:srgbClr val="FFC000"/>
                </a:solidFill>
              </a:rPr>
              <a:t> to </a:t>
            </a:r>
            <a:r>
              <a:rPr lang="cs-CZ" dirty="0" err="1" smtClean="0">
                <a:solidFill>
                  <a:srgbClr val="FFC000"/>
                </a:solidFill>
              </a:rPr>
              <a:t>see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you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next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weekend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Příští víkend se přijede na Tebe podívat.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079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Present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přechodné záležitosti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My </a:t>
            </a:r>
            <a:r>
              <a:rPr lang="cs-CZ" dirty="0" err="1" smtClean="0">
                <a:solidFill>
                  <a:srgbClr val="FFC000"/>
                </a:solidFill>
              </a:rPr>
              <a:t>brother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is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working</a:t>
            </a:r>
            <a:r>
              <a:rPr lang="cs-CZ" dirty="0" smtClean="0">
                <a:solidFill>
                  <a:srgbClr val="FFC000"/>
                </a:solidFill>
              </a:rPr>
              <a:t> in London </a:t>
            </a:r>
            <a:r>
              <a:rPr lang="cs-CZ" dirty="0" err="1" smtClean="0">
                <a:solidFill>
                  <a:srgbClr val="FFC000"/>
                </a:solidFill>
              </a:rPr>
              <a:t>this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month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Můj bratr tento měsíc pracuje v Londýně.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C000"/>
                </a:solidFill>
              </a:rPr>
              <a:t>I´m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staying</a:t>
            </a:r>
            <a:r>
              <a:rPr lang="cs-CZ" dirty="0" smtClean="0">
                <a:solidFill>
                  <a:srgbClr val="FFC000"/>
                </a:solidFill>
              </a:rPr>
              <a:t> in Merkur hotel.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Jsem ubytovaný v hotelu Merkur.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0852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Present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>
                <a:solidFill>
                  <a:srgbClr val="FFC000"/>
                </a:solidFill>
              </a:rPr>
              <a:t>Tvorba:</a:t>
            </a:r>
          </a:p>
          <a:p>
            <a:pPr marL="0" indent="0">
              <a:buNone/>
            </a:pPr>
            <a:endParaRPr lang="cs-CZ" u="sng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Oznamovací věta: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Podmět     </a:t>
            </a:r>
            <a:r>
              <a:rPr lang="cs-CZ" dirty="0" smtClean="0">
                <a:solidFill>
                  <a:schemeClr val="accent6"/>
                </a:solidFill>
              </a:rPr>
              <a:t>to </a:t>
            </a:r>
            <a:r>
              <a:rPr lang="cs-CZ" dirty="0" err="1" smtClean="0">
                <a:solidFill>
                  <a:schemeClr val="accent6"/>
                </a:solidFill>
              </a:rPr>
              <a:t>be</a:t>
            </a:r>
            <a:r>
              <a:rPr lang="cs-CZ" dirty="0" smtClean="0">
                <a:solidFill>
                  <a:schemeClr val="accent6"/>
                </a:solidFill>
              </a:rPr>
              <a:t>     </a:t>
            </a:r>
            <a:r>
              <a:rPr lang="cs-CZ" dirty="0" smtClean="0">
                <a:solidFill>
                  <a:srgbClr val="FFFF00"/>
                </a:solidFill>
              </a:rPr>
              <a:t>infinitiv slovesa + </a:t>
            </a:r>
            <a:r>
              <a:rPr lang="cs-CZ" dirty="0" err="1" smtClean="0">
                <a:solidFill>
                  <a:srgbClr val="FFFF00"/>
                </a:solidFill>
              </a:rPr>
              <a:t>ing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John     </a:t>
            </a:r>
            <a:r>
              <a:rPr lang="cs-CZ" dirty="0">
                <a:solidFill>
                  <a:schemeClr val="accent6"/>
                </a:solidFill>
              </a:rPr>
              <a:t> </a:t>
            </a:r>
            <a:r>
              <a:rPr lang="cs-CZ" dirty="0" smtClean="0">
                <a:solidFill>
                  <a:schemeClr val="accent6"/>
                </a:solidFill>
              </a:rPr>
              <a:t>     </a:t>
            </a:r>
            <a:r>
              <a:rPr lang="cs-CZ" dirty="0" err="1" smtClean="0">
                <a:solidFill>
                  <a:schemeClr val="accent6"/>
                </a:solidFill>
              </a:rPr>
              <a:t>is</a:t>
            </a:r>
            <a:r>
              <a:rPr lang="cs-CZ" dirty="0" smtClean="0">
                <a:solidFill>
                  <a:schemeClr val="accent6"/>
                </a:solidFill>
              </a:rPr>
              <a:t>     </a:t>
            </a: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  </a:t>
            </a:r>
            <a:r>
              <a:rPr lang="cs-CZ" dirty="0" err="1" smtClean="0">
                <a:solidFill>
                  <a:srgbClr val="FFFF00"/>
                </a:solidFill>
              </a:rPr>
              <a:t>playing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             </a:t>
            </a:r>
            <a:r>
              <a:rPr lang="cs-CZ" dirty="0" err="1" smtClean="0">
                <a:solidFill>
                  <a:srgbClr val="00B050"/>
                </a:solidFill>
              </a:rPr>
              <a:t>football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52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Present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Otázka:</a:t>
            </a: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To </a:t>
            </a:r>
            <a:r>
              <a:rPr lang="cs-CZ" dirty="0" err="1" smtClean="0">
                <a:solidFill>
                  <a:schemeClr val="accent6"/>
                </a:solidFill>
              </a:rPr>
              <a:t>be</a:t>
            </a:r>
            <a:r>
              <a:rPr lang="cs-CZ" dirty="0" smtClean="0">
                <a:solidFill>
                  <a:schemeClr val="accent6"/>
                </a:solidFill>
              </a:rPr>
              <a:t>   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odmět     </a:t>
            </a:r>
            <a:r>
              <a:rPr lang="cs-CZ" dirty="0" smtClean="0">
                <a:solidFill>
                  <a:schemeClr val="accent6"/>
                </a:solidFill>
              </a:rPr>
              <a:t>     </a:t>
            </a:r>
            <a:r>
              <a:rPr lang="cs-CZ" dirty="0" smtClean="0">
                <a:solidFill>
                  <a:srgbClr val="FFFF00"/>
                </a:solidFill>
              </a:rPr>
              <a:t>infinitiv slovesa + </a:t>
            </a:r>
            <a:r>
              <a:rPr lang="cs-CZ" dirty="0" err="1" smtClean="0">
                <a:solidFill>
                  <a:srgbClr val="FFFF00"/>
                </a:solidFill>
              </a:rPr>
              <a:t>ing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6"/>
                </a:solidFill>
              </a:rPr>
              <a:t>Is</a:t>
            </a:r>
            <a:r>
              <a:rPr lang="cs-CZ" dirty="0" smtClean="0">
                <a:solidFill>
                  <a:schemeClr val="accent6"/>
                </a:solidFill>
              </a:rPr>
              <a:t>          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John     </a:t>
            </a:r>
            <a:r>
              <a:rPr lang="cs-CZ" dirty="0" smtClean="0">
                <a:solidFill>
                  <a:schemeClr val="accent6"/>
                </a:solidFill>
              </a:rPr>
              <a:t>           </a:t>
            </a:r>
            <a:r>
              <a:rPr lang="cs-CZ" dirty="0" err="1" smtClean="0">
                <a:solidFill>
                  <a:srgbClr val="FFFF00"/>
                </a:solidFill>
              </a:rPr>
              <a:t>playing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       </a:t>
            </a:r>
            <a:r>
              <a:rPr lang="cs-CZ" dirty="0" err="1" smtClean="0">
                <a:solidFill>
                  <a:srgbClr val="00B050"/>
                </a:solidFill>
              </a:rPr>
              <a:t>football</a:t>
            </a:r>
            <a:r>
              <a:rPr lang="cs-CZ" dirty="0">
                <a:solidFill>
                  <a:srgbClr val="00B050"/>
                </a:solidFill>
              </a:rPr>
              <a:t>?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6687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Present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Záporná věta:</a:t>
            </a: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Podmět     </a:t>
            </a:r>
            <a:r>
              <a:rPr lang="cs-CZ" dirty="0" smtClean="0">
                <a:solidFill>
                  <a:schemeClr val="accent6"/>
                </a:solidFill>
              </a:rPr>
              <a:t>to </a:t>
            </a:r>
            <a:r>
              <a:rPr lang="cs-CZ" dirty="0" err="1" smtClean="0">
                <a:solidFill>
                  <a:schemeClr val="accent6"/>
                </a:solidFill>
              </a:rPr>
              <a:t>be</a:t>
            </a:r>
            <a:r>
              <a:rPr lang="cs-CZ" dirty="0" smtClean="0">
                <a:solidFill>
                  <a:schemeClr val="accent6"/>
                </a:solidFill>
              </a:rPr>
              <a:t>  </a:t>
            </a:r>
            <a:r>
              <a:rPr lang="cs-CZ" dirty="0" smtClean="0"/>
              <a:t>not</a:t>
            </a:r>
            <a:r>
              <a:rPr lang="cs-CZ" dirty="0" smtClean="0">
                <a:solidFill>
                  <a:schemeClr val="accent6"/>
                </a:solidFill>
              </a:rPr>
              <a:t>     </a:t>
            </a:r>
            <a:r>
              <a:rPr lang="cs-CZ" dirty="0" smtClean="0">
                <a:solidFill>
                  <a:srgbClr val="FFFF00"/>
                </a:solidFill>
              </a:rPr>
              <a:t>infinitiv slovesa + </a:t>
            </a:r>
            <a:r>
              <a:rPr lang="cs-CZ" dirty="0" err="1" smtClean="0">
                <a:solidFill>
                  <a:srgbClr val="FFFF00"/>
                </a:solidFill>
              </a:rPr>
              <a:t>ing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John     </a:t>
            </a:r>
            <a:r>
              <a:rPr lang="cs-CZ" dirty="0" smtClean="0">
                <a:solidFill>
                  <a:schemeClr val="accent6"/>
                </a:solidFill>
              </a:rPr>
              <a:t>      </a:t>
            </a:r>
            <a:r>
              <a:rPr lang="cs-CZ" dirty="0" err="1" smtClean="0">
                <a:solidFill>
                  <a:schemeClr val="accent6"/>
                </a:solidFill>
              </a:rPr>
              <a:t>is</a:t>
            </a:r>
            <a:r>
              <a:rPr lang="cs-CZ" dirty="0" err="1" smtClean="0"/>
              <a:t>´nt</a:t>
            </a:r>
            <a:r>
              <a:rPr lang="cs-CZ" dirty="0" smtClean="0">
                <a:solidFill>
                  <a:schemeClr val="accent6"/>
                </a:solidFill>
              </a:rPr>
              <a:t>     </a:t>
            </a:r>
            <a:r>
              <a:rPr lang="cs-CZ" dirty="0" smtClean="0">
                <a:solidFill>
                  <a:srgbClr val="FFFF00"/>
                </a:solidFill>
              </a:rPr>
              <a:t>         </a:t>
            </a:r>
            <a:r>
              <a:rPr lang="cs-CZ" dirty="0" err="1" smtClean="0">
                <a:solidFill>
                  <a:srgbClr val="FFFF00"/>
                </a:solidFill>
              </a:rPr>
              <a:t>playing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   </a:t>
            </a:r>
            <a:r>
              <a:rPr lang="cs-CZ" dirty="0" err="1" smtClean="0">
                <a:solidFill>
                  <a:srgbClr val="00B050"/>
                </a:solidFill>
              </a:rPr>
              <a:t>football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895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Present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solidFill>
                  <a:srgbClr val="FFC000"/>
                </a:solidFill>
              </a:rPr>
              <a:t>Užití:</a:t>
            </a:r>
          </a:p>
          <a:p>
            <a:pPr marL="0" indent="0">
              <a:buNone/>
            </a:pPr>
            <a:endParaRPr lang="cs-CZ" u="sng" dirty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Opakující se děj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Mary </a:t>
            </a:r>
            <a:r>
              <a:rPr lang="cs-CZ" dirty="0" err="1" smtClean="0">
                <a:solidFill>
                  <a:srgbClr val="FFC000"/>
                </a:solidFill>
              </a:rPr>
              <a:t>always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talks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about</a:t>
            </a:r>
            <a:r>
              <a:rPr lang="cs-CZ" dirty="0" smtClean="0">
                <a:solidFill>
                  <a:srgbClr val="FFC000"/>
                </a:solidFill>
              </a:rPr>
              <a:t> her </a:t>
            </a:r>
            <a:r>
              <a:rPr lang="cs-CZ" dirty="0" err="1" smtClean="0">
                <a:solidFill>
                  <a:srgbClr val="FFC000"/>
                </a:solidFill>
              </a:rPr>
              <a:t>new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boyfriend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Marie často mluví o svém novém klukovi.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I </a:t>
            </a:r>
            <a:r>
              <a:rPr lang="cs-CZ" dirty="0" err="1" smtClean="0">
                <a:solidFill>
                  <a:srgbClr val="FFC000"/>
                </a:solidFill>
              </a:rPr>
              <a:t>get</a:t>
            </a:r>
            <a:r>
              <a:rPr lang="cs-CZ" dirty="0" smtClean="0">
                <a:solidFill>
                  <a:srgbClr val="FFC000"/>
                </a:solidFill>
              </a:rPr>
              <a:t> up </a:t>
            </a:r>
            <a:r>
              <a:rPr lang="cs-CZ" dirty="0" err="1" smtClean="0">
                <a:solidFill>
                  <a:srgbClr val="FFC000"/>
                </a:solidFill>
              </a:rPr>
              <a:t>at</a:t>
            </a:r>
            <a:r>
              <a:rPr lang="cs-CZ" dirty="0" smtClean="0">
                <a:solidFill>
                  <a:srgbClr val="FFC000"/>
                </a:solidFill>
              </a:rPr>
              <a:t> 7 </a:t>
            </a:r>
            <a:r>
              <a:rPr lang="cs-CZ" dirty="0" err="1" smtClean="0">
                <a:solidFill>
                  <a:srgbClr val="FFC000"/>
                </a:solidFill>
              </a:rPr>
              <a:t>o´clock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every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Monday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Každé pondělí vstávám v 7 hodin.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421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Present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obecné věci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He </a:t>
            </a:r>
            <a:r>
              <a:rPr lang="cs-CZ" dirty="0" err="1" smtClean="0">
                <a:solidFill>
                  <a:srgbClr val="FFC000"/>
                </a:solidFill>
              </a:rPr>
              <a:t>loves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chocolade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On miluje čokoládu.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plánované akce, jízdní řády…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C000"/>
                </a:solidFill>
              </a:rPr>
              <a:t>The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train</a:t>
            </a:r>
            <a:r>
              <a:rPr lang="en-US" dirty="0" smtClean="0">
                <a:solidFill>
                  <a:srgbClr val="FFC000"/>
                </a:solidFill>
              </a:rPr>
              <a:t> </a:t>
            </a:r>
            <a:r>
              <a:rPr lang="en-US" dirty="0">
                <a:solidFill>
                  <a:srgbClr val="FFC000"/>
                </a:solidFill>
              </a:rPr>
              <a:t>arrives at </a:t>
            </a:r>
            <a:r>
              <a:rPr lang="en-US" dirty="0" smtClean="0">
                <a:solidFill>
                  <a:srgbClr val="FFC000"/>
                </a:solidFill>
              </a:rPr>
              <a:t>5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Vlak přijíždí v 5 hodin.</a:t>
            </a:r>
            <a:endParaRPr lang="en-US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4110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Present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následující děj v přítomném čase</a:t>
            </a:r>
          </a:p>
          <a:p>
            <a:pPr>
              <a:buFontTx/>
              <a:buChar char="-"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FFC000"/>
                </a:solidFill>
              </a:rPr>
              <a:t>First </a:t>
            </a:r>
            <a:r>
              <a:rPr lang="cs-CZ" dirty="0" err="1">
                <a:solidFill>
                  <a:srgbClr val="FFC000"/>
                </a:solidFill>
              </a:rPr>
              <a:t>s</a:t>
            </a:r>
            <a:r>
              <a:rPr lang="cs-CZ" dirty="0" err="1" smtClean="0">
                <a:solidFill>
                  <a:srgbClr val="FFC000"/>
                </a:solidFill>
              </a:rPr>
              <a:t>he</a:t>
            </a:r>
            <a:r>
              <a:rPr lang="en-US" dirty="0" smtClean="0">
                <a:solidFill>
                  <a:srgbClr val="FFC000"/>
                </a:solidFill>
              </a:rPr>
              <a:t> get</a:t>
            </a:r>
            <a:r>
              <a:rPr lang="cs-CZ" dirty="0" smtClean="0">
                <a:solidFill>
                  <a:srgbClr val="FFC000"/>
                </a:solidFill>
              </a:rPr>
              <a:t>s</a:t>
            </a:r>
            <a:r>
              <a:rPr lang="en-US" dirty="0" smtClean="0">
                <a:solidFill>
                  <a:srgbClr val="FFC000"/>
                </a:solidFill>
              </a:rPr>
              <a:t> </a:t>
            </a:r>
            <a:r>
              <a:rPr lang="en-US" dirty="0">
                <a:solidFill>
                  <a:srgbClr val="FFC000"/>
                </a:solidFill>
              </a:rPr>
              <a:t>up, then </a:t>
            </a:r>
            <a:r>
              <a:rPr lang="cs-CZ" dirty="0" err="1" smtClean="0">
                <a:solidFill>
                  <a:srgbClr val="FFC000"/>
                </a:solidFill>
              </a:rPr>
              <a:t>she</a:t>
            </a:r>
            <a:r>
              <a:rPr lang="en-US" dirty="0" smtClean="0">
                <a:solidFill>
                  <a:srgbClr val="FFC000"/>
                </a:solidFill>
              </a:rPr>
              <a:t> take</a:t>
            </a:r>
            <a:r>
              <a:rPr lang="cs-CZ" dirty="0" smtClean="0">
                <a:solidFill>
                  <a:srgbClr val="FFC000"/>
                </a:solidFill>
              </a:rPr>
              <a:t>s</a:t>
            </a:r>
            <a:r>
              <a:rPr lang="en-US" dirty="0" smtClean="0">
                <a:solidFill>
                  <a:srgbClr val="FFC000"/>
                </a:solidFill>
              </a:rPr>
              <a:t> </a:t>
            </a:r>
            <a:r>
              <a:rPr lang="en-US" dirty="0">
                <a:solidFill>
                  <a:srgbClr val="FFC000"/>
                </a:solidFill>
              </a:rPr>
              <a:t>a </a:t>
            </a:r>
            <a:r>
              <a:rPr lang="en-US" dirty="0" smtClean="0">
                <a:solidFill>
                  <a:srgbClr val="FFC000"/>
                </a:solidFill>
              </a:rPr>
              <a:t>shower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Nejdříve vstane a pak si dá sprchu.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příkazy</a:t>
            </a:r>
          </a:p>
          <a:p>
            <a:pPr marL="0" indent="0">
              <a:buNone/>
            </a:pPr>
            <a:r>
              <a:rPr lang="cs-CZ" dirty="0" err="1">
                <a:solidFill>
                  <a:srgbClr val="FFC000"/>
                </a:solidFill>
              </a:rPr>
              <a:t>Don't</a:t>
            </a:r>
            <a:r>
              <a:rPr lang="cs-CZ" dirty="0">
                <a:solidFill>
                  <a:srgbClr val="FFC000"/>
                </a:solidFill>
              </a:rPr>
              <a:t> open </a:t>
            </a:r>
            <a:r>
              <a:rPr lang="cs-CZ" dirty="0" err="1" smtClean="0">
                <a:solidFill>
                  <a:srgbClr val="FFC000"/>
                </a:solidFill>
              </a:rPr>
              <a:t>this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window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Neotvírejte to okno.</a:t>
            </a: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648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Present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>
                <a:solidFill>
                  <a:srgbClr val="FFC000"/>
                </a:solidFill>
              </a:rPr>
              <a:t>Tvorba:</a:t>
            </a: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Oznamovací věta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Podmět</a:t>
            </a:r>
            <a:r>
              <a:rPr lang="cs-CZ" dirty="0" smtClean="0">
                <a:solidFill>
                  <a:schemeClr val="accent6"/>
                </a:solidFill>
              </a:rPr>
              <a:t>   </a:t>
            </a:r>
            <a:r>
              <a:rPr lang="cs-CZ" dirty="0" smtClean="0">
                <a:solidFill>
                  <a:srgbClr val="FFFF00"/>
                </a:solidFill>
              </a:rPr>
              <a:t>infinitiv slovesa (</a:t>
            </a:r>
            <a:r>
              <a:rPr lang="cs-CZ" sz="1800" dirty="0" smtClean="0">
                <a:solidFill>
                  <a:srgbClr val="FFFF00"/>
                </a:solidFill>
              </a:rPr>
              <a:t>u 3. osoby č. j. přidáváme koncovku </a:t>
            </a:r>
            <a:r>
              <a:rPr lang="cs-CZ" dirty="0" smtClean="0">
                <a:solidFill>
                  <a:srgbClr val="FFFF00"/>
                </a:solidFill>
              </a:rPr>
              <a:t>S)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John and Paul     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play </a:t>
            </a:r>
            <a:r>
              <a:rPr lang="cs-CZ" dirty="0" smtClean="0">
                <a:solidFill>
                  <a:srgbClr val="00B050"/>
                </a:solidFill>
              </a:rPr>
              <a:t>           </a:t>
            </a:r>
            <a:r>
              <a:rPr lang="cs-CZ" dirty="0" err="1" smtClean="0">
                <a:solidFill>
                  <a:srgbClr val="00B050"/>
                </a:solidFill>
              </a:rPr>
              <a:t>football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John     </a:t>
            </a:r>
            <a:r>
              <a:rPr lang="cs-CZ" dirty="0" smtClean="0">
                <a:solidFill>
                  <a:schemeClr val="accent6"/>
                </a:solidFill>
              </a:rPr>
              <a:t>                 </a:t>
            </a:r>
            <a:r>
              <a:rPr lang="cs-CZ" dirty="0" err="1" smtClean="0">
                <a:solidFill>
                  <a:srgbClr val="FFFF00"/>
                </a:solidFill>
              </a:rPr>
              <a:t>play</a:t>
            </a:r>
            <a:r>
              <a:rPr lang="cs-CZ" u="sng" dirty="0" err="1" smtClean="0">
                <a:solidFill>
                  <a:srgbClr val="FFFF00"/>
                </a:solidFill>
              </a:rPr>
              <a:t>s</a:t>
            </a:r>
            <a:r>
              <a:rPr lang="cs-CZ" dirty="0" smtClean="0">
                <a:solidFill>
                  <a:srgbClr val="00B050"/>
                </a:solidFill>
              </a:rPr>
              <a:t>           </a:t>
            </a:r>
            <a:r>
              <a:rPr lang="cs-CZ" dirty="0" err="1" smtClean="0">
                <a:solidFill>
                  <a:srgbClr val="00B050"/>
                </a:solidFill>
              </a:rPr>
              <a:t>football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2862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Present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Otázka</a:t>
            </a: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Do/ </a:t>
            </a:r>
            <a:r>
              <a:rPr lang="cs-CZ" dirty="0" err="1" smtClean="0"/>
              <a:t>Does</a:t>
            </a: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sz="1800" dirty="0" smtClean="0"/>
              <a:t>u </a:t>
            </a:r>
            <a:r>
              <a:rPr lang="cs-CZ" sz="1800" dirty="0"/>
              <a:t>3. osoby č. j</a:t>
            </a:r>
            <a:r>
              <a:rPr lang="cs-CZ" sz="1800" dirty="0" smtClean="0"/>
              <a:t>.</a:t>
            </a:r>
            <a:r>
              <a:rPr lang="cs-CZ" dirty="0" smtClean="0"/>
              <a:t>) </a:t>
            </a:r>
            <a:r>
              <a:rPr lang="cs-CZ" sz="1800" dirty="0" smtClean="0"/>
              <a:t>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odmět</a:t>
            </a:r>
            <a:r>
              <a:rPr lang="cs-CZ" dirty="0" smtClean="0">
                <a:solidFill>
                  <a:schemeClr val="accent6"/>
                </a:solidFill>
              </a:rPr>
              <a:t>   </a:t>
            </a:r>
            <a:r>
              <a:rPr lang="cs-CZ" dirty="0">
                <a:solidFill>
                  <a:srgbClr val="FFFF00"/>
                </a:solidFill>
              </a:rPr>
              <a:t>infinitiv slovesa </a:t>
            </a:r>
          </a:p>
          <a:p>
            <a:pPr marL="0" indent="0">
              <a:buNone/>
            </a:pPr>
            <a:r>
              <a:rPr lang="cs-CZ" dirty="0" smtClean="0"/>
              <a:t>Do              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John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and Paul     </a:t>
            </a:r>
            <a:r>
              <a:rPr lang="cs-CZ" dirty="0">
                <a:solidFill>
                  <a:schemeClr val="accent6"/>
                </a:solidFill>
              </a:rPr>
              <a:t> </a:t>
            </a:r>
            <a:r>
              <a:rPr lang="cs-CZ" dirty="0">
                <a:solidFill>
                  <a:srgbClr val="FFFF00"/>
                </a:solidFill>
              </a:rPr>
              <a:t>play </a:t>
            </a:r>
            <a:r>
              <a:rPr lang="cs-CZ" dirty="0">
                <a:solidFill>
                  <a:srgbClr val="00B050"/>
                </a:solidFill>
              </a:rPr>
              <a:t>           </a:t>
            </a:r>
            <a:r>
              <a:rPr lang="cs-CZ" dirty="0" err="1" smtClean="0">
                <a:solidFill>
                  <a:srgbClr val="00B050"/>
                </a:solidFill>
              </a:rPr>
              <a:t>football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Does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John     </a:t>
            </a:r>
            <a:r>
              <a:rPr lang="cs-CZ" dirty="0" smtClean="0">
                <a:solidFill>
                  <a:schemeClr val="accent6"/>
                </a:solidFill>
              </a:rPr>
              <a:t>                 </a:t>
            </a:r>
            <a:r>
              <a:rPr lang="cs-CZ" dirty="0" smtClean="0">
                <a:solidFill>
                  <a:srgbClr val="FFFF00"/>
                </a:solidFill>
              </a:rPr>
              <a:t>play</a:t>
            </a:r>
            <a:r>
              <a:rPr lang="cs-CZ" dirty="0" smtClean="0">
                <a:solidFill>
                  <a:srgbClr val="00B050"/>
                </a:solidFill>
              </a:rPr>
              <a:t>           </a:t>
            </a:r>
            <a:r>
              <a:rPr lang="cs-CZ" dirty="0" err="1" smtClean="0">
                <a:solidFill>
                  <a:srgbClr val="00B050"/>
                </a:solidFill>
              </a:rPr>
              <a:t>football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9361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Present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>
                <a:solidFill>
                  <a:srgbClr val="FF0000"/>
                </a:solidFill>
              </a:rPr>
              <a:t>simple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Záporná </a:t>
            </a:r>
            <a:r>
              <a:rPr lang="cs-CZ" dirty="0">
                <a:solidFill>
                  <a:srgbClr val="FFC000"/>
                </a:solidFill>
              </a:rPr>
              <a:t>věta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Podmět</a:t>
            </a:r>
            <a:r>
              <a:rPr lang="cs-CZ" dirty="0">
                <a:solidFill>
                  <a:schemeClr val="accent6"/>
                </a:solidFill>
              </a:rPr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/ </a:t>
            </a:r>
            <a:r>
              <a:rPr lang="cs-CZ" dirty="0" err="1" smtClean="0"/>
              <a:t>doesn´t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sz="1800" dirty="0"/>
              <a:t>(u 3. osoby č. j.)</a:t>
            </a:r>
            <a:r>
              <a:rPr lang="cs-CZ" sz="1800" dirty="0" smtClean="0">
                <a:solidFill>
                  <a:schemeClr val="accent6"/>
                </a:solidFill>
              </a:rPr>
              <a:t>  </a:t>
            </a:r>
            <a:r>
              <a:rPr lang="cs-CZ" dirty="0">
                <a:solidFill>
                  <a:srgbClr val="FFFF00"/>
                </a:solidFill>
              </a:rPr>
              <a:t>infinitiv slovesa </a:t>
            </a:r>
          </a:p>
          <a:p>
            <a:pPr marL="0" indent="0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John and Paul </a:t>
            </a:r>
            <a:r>
              <a:rPr lang="cs-CZ" dirty="0" err="1" smtClean="0"/>
              <a:t>don´t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>
                <a:solidFill>
                  <a:srgbClr val="FFFF00"/>
                </a:solidFill>
              </a:rPr>
              <a:t>play </a:t>
            </a:r>
            <a:r>
              <a:rPr lang="cs-CZ" dirty="0">
                <a:solidFill>
                  <a:srgbClr val="00B050"/>
                </a:solidFill>
              </a:rPr>
              <a:t>           </a:t>
            </a:r>
            <a:r>
              <a:rPr lang="cs-CZ" dirty="0" err="1">
                <a:solidFill>
                  <a:srgbClr val="00B050"/>
                </a:solidFill>
              </a:rPr>
              <a:t>football</a:t>
            </a:r>
            <a:r>
              <a:rPr lang="cs-CZ" dirty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John         </a:t>
            </a:r>
            <a:r>
              <a:rPr lang="cs-CZ" dirty="0" err="1" smtClean="0"/>
              <a:t>doesn´t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</a:t>
            </a:r>
            <a:r>
              <a:rPr lang="cs-CZ" dirty="0" smtClean="0">
                <a:solidFill>
                  <a:schemeClr val="accent6"/>
                </a:solidFill>
              </a:rPr>
              <a:t>     </a:t>
            </a:r>
            <a:r>
              <a:rPr lang="cs-CZ" dirty="0" smtClean="0">
                <a:solidFill>
                  <a:srgbClr val="FFFF00"/>
                </a:solidFill>
              </a:rPr>
              <a:t>play  </a:t>
            </a:r>
            <a:r>
              <a:rPr lang="cs-CZ" dirty="0" smtClean="0">
                <a:solidFill>
                  <a:srgbClr val="00B050"/>
                </a:solidFill>
              </a:rPr>
              <a:t>          </a:t>
            </a:r>
            <a:r>
              <a:rPr lang="cs-CZ" dirty="0" err="1">
                <a:solidFill>
                  <a:srgbClr val="00B050"/>
                </a:solidFill>
              </a:rPr>
              <a:t>football</a:t>
            </a:r>
            <a:r>
              <a:rPr lang="cs-CZ" dirty="0">
                <a:solidFill>
                  <a:srgbClr val="00B050"/>
                </a:solidFill>
              </a:rPr>
              <a:t>.</a:t>
            </a: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069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5317296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21. 5. 2012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10. 9. 2012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Present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simple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tense/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continuouse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Gramatika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731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9232638"/>
              </p:ext>
            </p:extLst>
          </p:nvPr>
        </p:nvGraphicFramePr>
        <p:xfrm>
          <a:off x="857250" y="857250"/>
          <a:ext cx="7358063" cy="15541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9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118846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Výklad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113171"/>
              </p:ext>
            </p:extLst>
          </p:nvPr>
        </p:nvGraphicFramePr>
        <p:xfrm>
          <a:off x="857250" y="2786063"/>
          <a:ext cx="7358063" cy="160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41205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 marT="45698" marB="45698"/>
                </a:tc>
              </a:tr>
              <a:tr h="118815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Tom </a:t>
                      </a:r>
                      <a:r>
                        <a:rPr lang="cs-CZ" sz="1800" baseline="0" dirty="0" err="1" smtClean="0"/>
                        <a:t>Hutchinson</a:t>
                      </a:r>
                      <a:r>
                        <a:rPr lang="cs-CZ" sz="1800" baseline="0" dirty="0" smtClean="0"/>
                        <a:t>,  – Project třetí vydání, učebnice angličtiny, </a:t>
                      </a:r>
                      <a:r>
                        <a:rPr lang="cs-CZ" sz="1800" baseline="0" dirty="0" err="1" smtClean="0"/>
                        <a:t>first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published</a:t>
                      </a:r>
                      <a:r>
                        <a:rPr lang="cs-CZ" sz="1800" baseline="0" dirty="0" smtClean="0"/>
                        <a:t> 2009</a:t>
                      </a:r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214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442</Words>
  <Application>Microsoft Office PowerPoint</Application>
  <PresentationFormat>Předvádění na obrazovce (4:3)</PresentationFormat>
  <Paragraphs>127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Opakování </vt:lpstr>
      <vt:lpstr>Present continuous</vt:lpstr>
      <vt:lpstr>Present continuous</vt:lpstr>
      <vt:lpstr>Present continuous</vt:lpstr>
      <vt:lpstr>Present continuous</vt:lpstr>
      <vt:lpstr>Present continuous</vt:lpstr>
      <vt:lpstr>Present continuous</vt:lpstr>
      <vt:lpstr>Present simple</vt:lpstr>
      <vt:lpstr>Present simple</vt:lpstr>
      <vt:lpstr>Present simple</vt:lpstr>
      <vt:lpstr>Present simple</vt:lpstr>
      <vt:lpstr>Present simple</vt:lpstr>
      <vt:lpstr>Present simple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Vlček Jiří</dc:creator>
  <cp:lastModifiedBy>Vlček Jiří</cp:lastModifiedBy>
  <cp:revision>8</cp:revision>
  <dcterms:created xsi:type="dcterms:W3CDTF">2012-09-10T06:07:44Z</dcterms:created>
  <dcterms:modified xsi:type="dcterms:W3CDTF">2012-09-20T13:24:35Z</dcterms:modified>
</cp:coreProperties>
</file>