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6" r:id="rId2"/>
    <p:sldId id="256" r:id="rId3"/>
    <p:sldId id="269" r:id="rId4"/>
    <p:sldId id="270" r:id="rId5"/>
    <p:sldId id="271" r:id="rId6"/>
    <p:sldId id="27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 varScale="1">
        <p:scale>
          <a:sx n="88" d="100"/>
          <a:sy n="88" d="100"/>
        </p:scale>
        <p:origin x="-146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20.9.2012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Střídavý proud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Základní pojmy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5634952"/>
          </a:xfrm>
        </p:spPr>
        <p:txBody>
          <a:bodyPr>
            <a:normAutofit fontScale="32500" lnSpcReduction="20000"/>
          </a:bodyPr>
          <a:lstStyle/>
          <a:p>
            <a:pPr lvl="0"/>
            <a:r>
              <a:rPr lang="cs-CZ" sz="3700" b="1" dirty="0"/>
              <a:t>Časový průběh sinusových veličin </a:t>
            </a:r>
            <a:endParaRPr lang="en-US" sz="3700" b="1" dirty="0"/>
          </a:p>
          <a:p>
            <a:pPr marL="0" indent="0" algn="just">
              <a:lnSpc>
                <a:spcPct val="170000"/>
              </a:lnSpc>
              <a:buNone/>
            </a:pPr>
            <a:r>
              <a:rPr lang="cs-CZ" sz="3400" dirty="0" smtClean="0"/>
              <a:t>Střídavým </a:t>
            </a:r>
            <a:r>
              <a:rPr lang="cs-CZ" sz="3400" dirty="0"/>
              <a:t>proudem budeme dále označovat takový elektrický proud, který </a:t>
            </a:r>
            <a:r>
              <a:rPr lang="cs-CZ" sz="3400" b="1" dirty="0"/>
              <a:t>mění periodicky s časem svou velikost a smysl</a:t>
            </a:r>
            <a:r>
              <a:rPr lang="cs-CZ" sz="3400" dirty="0"/>
              <a:t>. Tato změna se děje v pravidelných časových intervalech. V dalších úvahách se soustředíme na sinusový průběh střídavého proudu, který je v praxi nejvíce využíván. </a:t>
            </a:r>
            <a:endParaRPr lang="en-US" sz="3400" dirty="0"/>
          </a:p>
          <a:p>
            <a:pPr marL="0" indent="0" algn="just">
              <a:lnSpc>
                <a:spcPct val="170000"/>
              </a:lnSpc>
              <a:buNone/>
            </a:pPr>
            <a:r>
              <a:rPr lang="cs-CZ" sz="3400" dirty="0"/>
              <a:t>Podobně můžeme takto znázornit i průběh napětí, který má stejný charakter. Z uvedeného průběhu proudu, který je uveden na </a:t>
            </a:r>
            <a:r>
              <a:rPr lang="cs-CZ" sz="3400" dirty="0" smtClean="0"/>
              <a:t>obrázku </a:t>
            </a:r>
            <a:r>
              <a:rPr lang="cs-CZ" sz="3400" dirty="0"/>
              <a:t>vidíme jeden časový interval sinusového proudu, který se nazývá </a:t>
            </a:r>
            <a:r>
              <a:rPr lang="cs-CZ" sz="3400" b="1" dirty="0"/>
              <a:t>perioda</a:t>
            </a:r>
            <a:r>
              <a:rPr lang="cs-CZ" sz="3400" dirty="0"/>
              <a:t> nebo také </a:t>
            </a:r>
            <a:r>
              <a:rPr lang="cs-CZ" sz="3400" b="1" dirty="0"/>
              <a:t>doba kmitu</a:t>
            </a:r>
            <a:r>
              <a:rPr lang="cs-CZ" sz="3400" dirty="0"/>
              <a:t> a označuje se písmenem </a:t>
            </a:r>
            <a:r>
              <a:rPr lang="cs-CZ" sz="3400" b="1" dirty="0"/>
              <a:t>T</a:t>
            </a:r>
            <a:r>
              <a:rPr lang="cs-CZ" sz="3400" dirty="0"/>
              <a:t> a udává se v </a:t>
            </a:r>
            <a:r>
              <a:rPr lang="cs-CZ" sz="3400" b="1" dirty="0"/>
              <a:t>sekundách</a:t>
            </a:r>
            <a:r>
              <a:rPr lang="cs-CZ" sz="3400" dirty="0"/>
              <a:t>.</a:t>
            </a:r>
            <a:endParaRPr lang="en-US" sz="3400" dirty="0"/>
          </a:p>
          <a:p>
            <a:pPr marL="0" indent="0" algn="just">
              <a:lnSpc>
                <a:spcPct val="170000"/>
              </a:lnSpc>
              <a:buNone/>
            </a:pPr>
            <a:r>
              <a:rPr lang="cs-CZ" sz="3400" dirty="0"/>
              <a:t>Převrácená hodnota doby kmitu nám udává, kolik kmitů - period proběhne střídavá veličina za jednu sekundu. Tato veličina se nazývá </a:t>
            </a:r>
            <a:r>
              <a:rPr lang="cs-CZ" sz="3400" b="1" dirty="0"/>
              <a:t>frekvence - f</a:t>
            </a:r>
            <a:r>
              <a:rPr lang="cs-CZ" sz="3400" dirty="0"/>
              <a:t> a její jednotkou je </a:t>
            </a:r>
            <a:r>
              <a:rPr lang="cs-CZ" sz="3400" b="1" dirty="0"/>
              <a:t>hertz</a:t>
            </a:r>
            <a:r>
              <a:rPr lang="cs-CZ" sz="3400" dirty="0"/>
              <a:t>, značí se </a:t>
            </a:r>
            <a:r>
              <a:rPr lang="cs-CZ" sz="3400" b="1" dirty="0"/>
              <a:t>Hz</a:t>
            </a:r>
            <a:r>
              <a:rPr lang="cs-CZ" sz="3400" dirty="0"/>
              <a:t>. Z uvedených skutečností plynou základní vztahy: </a:t>
            </a:r>
            <a:endParaRPr lang="en-US" sz="3400" dirty="0"/>
          </a:p>
          <a:p>
            <a:pPr marL="0" indent="0" algn="just">
              <a:lnSpc>
                <a:spcPct val="170000"/>
              </a:lnSpc>
              <a:buNone/>
            </a:pPr>
            <a:r>
              <a:rPr lang="cs-CZ" sz="3400" b="1" dirty="0"/>
              <a:t>f = 1/T (</a:t>
            </a:r>
            <a:r>
              <a:rPr lang="cs-CZ" sz="3400" b="1" dirty="0" err="1"/>
              <a:t>Hz;s</a:t>
            </a:r>
            <a:r>
              <a:rPr lang="cs-CZ" sz="3400" b="1" dirty="0"/>
              <a:t>) frekvence a T = 1/f (</a:t>
            </a:r>
            <a:r>
              <a:rPr lang="cs-CZ" sz="3400" b="1" dirty="0" err="1"/>
              <a:t>s;Hz</a:t>
            </a:r>
            <a:r>
              <a:rPr lang="cs-CZ" sz="3400" b="1" dirty="0"/>
              <a:t>) perioda</a:t>
            </a:r>
            <a:endParaRPr lang="en-US" sz="3400" b="1" dirty="0"/>
          </a:p>
          <a:p>
            <a:endParaRPr lang="en-US" sz="3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6522" y="692696"/>
            <a:ext cx="4248472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9598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5634952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cs-CZ" sz="1200" b="1" dirty="0"/>
              <a:t>Analogie mezi kruhovým a přímočarým pohybem</a:t>
            </a:r>
            <a:endParaRPr lang="en-US" sz="1200" b="1" dirty="0"/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100" dirty="0"/>
              <a:t>Z uvedeného obrázku vidíme, že sinusový průběh určité veličiny lze odvodit pohybem </a:t>
            </a:r>
            <a:r>
              <a:rPr lang="cs-CZ" sz="1100" dirty="0" err="1"/>
              <a:t>průvodiče</a:t>
            </a:r>
            <a:r>
              <a:rPr lang="cs-CZ" sz="1100" dirty="0"/>
              <a:t> po kružnici. Okamžitou hodnotu sinusové veličiny označujeme vždy malým písmenem </a:t>
            </a:r>
            <a:r>
              <a:rPr lang="cs-CZ" sz="1100" b="1" dirty="0" err="1" smtClean="0"/>
              <a:t>u,i</a:t>
            </a:r>
            <a:r>
              <a:rPr lang="cs-CZ" sz="1100" dirty="0"/>
              <a:t>. Ta je závislá na čase. Jeho maximální hodnotu označujeme velkým písmenem s indexem </a:t>
            </a:r>
            <a:r>
              <a:rPr lang="cs-CZ" sz="1100" dirty="0" err="1"/>
              <a:t>max</a:t>
            </a:r>
            <a:r>
              <a:rPr lang="cs-CZ" sz="1100" dirty="0"/>
              <a:t> </a:t>
            </a:r>
            <a:r>
              <a:rPr lang="cs-CZ" sz="1100" b="1" dirty="0" err="1"/>
              <a:t>U</a:t>
            </a:r>
            <a:r>
              <a:rPr lang="cs-CZ" sz="1100" b="1" baseline="-25000" dirty="0" err="1"/>
              <a:t>max</a:t>
            </a:r>
            <a:r>
              <a:rPr lang="cs-CZ" sz="1100" dirty="0"/>
              <a:t>, </a:t>
            </a:r>
            <a:r>
              <a:rPr lang="cs-CZ" sz="1100" b="1" dirty="0" err="1"/>
              <a:t>I</a:t>
            </a:r>
            <a:r>
              <a:rPr lang="cs-CZ" sz="1100" b="1" baseline="-25000" dirty="0" err="1"/>
              <a:t>max</a:t>
            </a:r>
            <a:r>
              <a:rPr lang="cs-CZ" sz="1100" dirty="0"/>
              <a:t> a je pro danou veličinu konstantní. </a:t>
            </a:r>
            <a:endParaRPr lang="cs-CZ" sz="1100" dirty="0" smtClean="0"/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100" dirty="0"/>
              <a:t>Zde si připomeneme, jaká je analogie mezi pohybem přímočarým a pohybem po kružnici, to znamená mezi základními fyzikálními veličinami </a:t>
            </a:r>
            <a:r>
              <a:rPr lang="cs-CZ" sz="1100" b="1" dirty="0"/>
              <a:t>dráha, rychlost a čas</a:t>
            </a:r>
            <a:r>
              <a:rPr lang="cs-CZ" sz="1100" dirty="0"/>
              <a:t>:</a:t>
            </a:r>
            <a:endParaRPr lang="en-US" sz="1100" dirty="0"/>
          </a:p>
          <a:p>
            <a:pPr marL="0" lvl="0" indent="0" algn="just">
              <a:lnSpc>
                <a:spcPct val="150000"/>
              </a:lnSpc>
              <a:buNone/>
            </a:pPr>
            <a:r>
              <a:rPr lang="cs-CZ" sz="1100" b="1" dirty="0"/>
              <a:t>dráha:</a:t>
            </a:r>
            <a:r>
              <a:rPr lang="cs-CZ" sz="1100" dirty="0"/>
              <a:t> u přímočarého pohybu se označuje </a:t>
            </a:r>
            <a:r>
              <a:rPr lang="cs-CZ" sz="1100" b="1" dirty="0"/>
              <a:t>s</a:t>
            </a:r>
            <a:r>
              <a:rPr lang="cs-CZ" sz="1100" dirty="0"/>
              <a:t> a jednotka je </a:t>
            </a:r>
            <a:r>
              <a:rPr lang="cs-CZ" sz="1100" b="1" dirty="0"/>
              <a:t>m - metr</a:t>
            </a:r>
            <a:r>
              <a:rPr lang="cs-CZ" sz="1100" dirty="0"/>
              <a:t> u kruhového pohybu představuje úhel a jednotka je </a:t>
            </a:r>
            <a:r>
              <a:rPr lang="cs-CZ" sz="1100" b="1" dirty="0"/>
              <a:t>rad - radián</a:t>
            </a:r>
            <a:r>
              <a:rPr lang="cs-CZ" sz="1100" dirty="0"/>
              <a:t> </a:t>
            </a:r>
            <a:endParaRPr lang="en-US" sz="1100" dirty="0"/>
          </a:p>
          <a:p>
            <a:pPr marL="0" lvl="0" indent="0" algn="just">
              <a:lnSpc>
                <a:spcPct val="150000"/>
              </a:lnSpc>
              <a:buNone/>
            </a:pPr>
            <a:r>
              <a:rPr lang="cs-CZ" sz="1100" b="1" dirty="0"/>
              <a:t>rychlost:</a:t>
            </a:r>
            <a:r>
              <a:rPr lang="cs-CZ" sz="1100" dirty="0"/>
              <a:t> u přímočarého pohybu se označuje v a jednotka je</a:t>
            </a:r>
            <a:r>
              <a:rPr lang="cs-CZ" sz="1100" b="1" dirty="0"/>
              <a:t> m.s</a:t>
            </a:r>
            <a:r>
              <a:rPr lang="cs-CZ" sz="1100" b="1" baseline="30000" dirty="0"/>
              <a:t>-1</a:t>
            </a:r>
            <a:r>
              <a:rPr lang="cs-CZ" sz="1100" dirty="0"/>
              <a:t> u kruhového pohybu je to úhlová a označuje řeckým písmenem </a:t>
            </a:r>
            <a:r>
              <a:rPr lang="cs-CZ" sz="1100" b="1" dirty="0"/>
              <a:t>omega</a:t>
            </a:r>
            <a:r>
              <a:rPr lang="cs-CZ" sz="1100" dirty="0"/>
              <a:t> a jednotka je </a:t>
            </a:r>
            <a:r>
              <a:rPr lang="cs-CZ" sz="1100" b="1" dirty="0"/>
              <a:t>rad.s</a:t>
            </a:r>
            <a:r>
              <a:rPr lang="cs-CZ" sz="1100" b="1" baseline="30000" dirty="0"/>
              <a:t>-1</a:t>
            </a:r>
            <a:r>
              <a:rPr lang="cs-CZ" sz="1100" dirty="0"/>
              <a:t> </a:t>
            </a:r>
            <a:endParaRPr lang="en-US" sz="1100" dirty="0"/>
          </a:p>
          <a:p>
            <a:pPr marL="0" lvl="0" indent="0" algn="just">
              <a:lnSpc>
                <a:spcPct val="150000"/>
              </a:lnSpc>
              <a:buNone/>
            </a:pPr>
            <a:r>
              <a:rPr lang="cs-CZ" sz="1100" b="1" dirty="0"/>
              <a:t>čas: </a:t>
            </a:r>
            <a:r>
              <a:rPr lang="cs-CZ" sz="1100" dirty="0"/>
              <a:t>u obou druhů pohybu má stejný význam, označuje se </a:t>
            </a:r>
            <a:r>
              <a:rPr lang="cs-CZ" sz="1100" b="1" dirty="0"/>
              <a:t>t</a:t>
            </a:r>
            <a:r>
              <a:rPr lang="cs-CZ" sz="1100" dirty="0"/>
              <a:t> a jednotka je </a:t>
            </a:r>
            <a:r>
              <a:rPr lang="cs-CZ" sz="1100" b="1" dirty="0"/>
              <a:t>s - sekunda</a:t>
            </a:r>
            <a:endParaRPr lang="en-US" sz="11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1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1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48680"/>
            <a:ext cx="4104456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4393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5850976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sz="1200" dirty="0" smtClean="0"/>
              <a:t>Z matematických vztahů vyplývá</a:t>
            </a:r>
            <a:r>
              <a:rPr lang="cs-CZ" sz="1200" dirty="0"/>
              <a:t>, že okamžitá hodnota sinusové veličiny - proudu, napětí je dána součinem její maximální hodnoty a hodnoty funkce sinus pro určitý úhel. Tento úhel pak podle naznačených vztahů nahrazujeme </a:t>
            </a:r>
            <a:r>
              <a:rPr lang="cs-CZ" sz="1200" b="1" dirty="0"/>
              <a:t>součinem úhlové rychlosti a času</a:t>
            </a:r>
            <a:r>
              <a:rPr lang="cs-CZ" sz="1200" dirty="0"/>
              <a:t>. </a:t>
            </a:r>
            <a:endParaRPr lang="cs-CZ" sz="1200" dirty="0" smtClean="0"/>
          </a:p>
          <a:p>
            <a:pPr marL="0" indent="0" algn="just">
              <a:lnSpc>
                <a:spcPct val="150000"/>
              </a:lnSpc>
              <a:buNone/>
            </a:pPr>
            <a:r>
              <a:rPr lang="cs-CZ" sz="1200" dirty="0" smtClean="0"/>
              <a:t>Úhlovou </a:t>
            </a:r>
            <a:r>
              <a:rPr lang="cs-CZ" sz="1200" dirty="0"/>
              <a:t>rychlost nahrazujeme v této souvislosti pojmem </a:t>
            </a:r>
            <a:r>
              <a:rPr lang="cs-CZ" sz="1200" b="1" dirty="0"/>
              <a:t>úhlová frekvence</a:t>
            </a:r>
            <a:r>
              <a:rPr lang="cs-CZ" sz="1200" dirty="0"/>
              <a:t> a její jednotkou je s</a:t>
            </a:r>
            <a:r>
              <a:rPr lang="cs-CZ" sz="1200" baseline="30000" dirty="0"/>
              <a:t>-1</a:t>
            </a:r>
            <a:r>
              <a:rPr lang="cs-CZ" sz="1200" dirty="0"/>
              <a:t> nebo rad.s</a:t>
            </a:r>
            <a:r>
              <a:rPr lang="cs-CZ" sz="1200" baseline="30000" dirty="0"/>
              <a:t>-1</a:t>
            </a:r>
            <a:r>
              <a:rPr lang="cs-CZ" sz="1200" dirty="0"/>
              <a:t> . Z uvedených vztahů vyplývá, že stanovení průběhu střídavé veličiny - proudu, </a:t>
            </a:r>
            <a:r>
              <a:rPr lang="cs-CZ" sz="1200" dirty="0" smtClean="0"/>
              <a:t>napětí je </a:t>
            </a:r>
            <a:r>
              <a:rPr lang="cs-CZ" sz="1200" dirty="0"/>
              <a:t>nutné určit její okamžitou hodnotu a tu je možné zjistit několika způsoby: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cs-CZ" sz="1200" b="1" dirty="0"/>
              <a:t>Známe maximální hodnotu střídavé veličiny a úhel ve stupních.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cs-CZ" sz="1200" b="1" dirty="0"/>
              <a:t>Známe maximální hodnotu střídavé veličiny a úhel v radiánech.</a:t>
            </a:r>
            <a:endParaRPr lang="en-US" sz="1200" dirty="0"/>
          </a:p>
          <a:p>
            <a:pPr algn="just">
              <a:lnSpc>
                <a:spcPct val="150000"/>
              </a:lnSpc>
            </a:pPr>
            <a:r>
              <a:rPr lang="cs-CZ" sz="1200" b="1" dirty="0"/>
              <a:t>Známe maximální hodnotu střídavé veličiny, frekvenci nebo periodu a příslušný čas.</a:t>
            </a:r>
            <a:endParaRPr lang="en-US" sz="12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100" dirty="0"/>
          </a:p>
          <a:p>
            <a:pPr marL="0" indent="0" algn="just">
              <a:lnSpc>
                <a:spcPct val="150000"/>
              </a:lnSpc>
              <a:buNone/>
            </a:pPr>
            <a:endParaRPr lang="en-US" sz="11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Zástupný symbol pro obsah 1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572000" y="530352"/>
                <a:ext cx="4115280" cy="5274912"/>
              </a:xfrm>
            </p:spPr>
            <p:txBody>
              <a:bodyPr>
                <a:normAutofit lnSpcReduction="10000"/>
              </a:bodyPr>
              <a:lstStyle/>
              <a:p>
                <a:pPr>
                  <a:lnSpc>
                    <a:spcPct val="80000"/>
                  </a:lnSpc>
                </a:pPr>
                <a:r>
                  <a:rPr lang="cs-CZ" sz="1300" b="1" dirty="0" smtClean="0"/>
                  <a:t>Řešený příklad</a:t>
                </a:r>
              </a:p>
              <a:p>
                <a:pPr marL="0" indent="0">
                  <a:lnSpc>
                    <a:spcPct val="80000"/>
                  </a:lnSpc>
                  <a:buNone/>
                </a:pPr>
                <a:endParaRPr lang="cs-CZ" sz="1300" b="1" dirty="0"/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300" dirty="0"/>
                  <a:t>Určete okamžitou hodnotu proudu, </a:t>
                </a:r>
                <a:r>
                  <a:rPr lang="cs-CZ" sz="1300" dirty="0" smtClean="0"/>
                  <a:t>jestliže je jeho </a:t>
                </a:r>
                <a:r>
                  <a:rPr lang="cs-CZ" sz="1300" dirty="0"/>
                  <a:t>maximální hodnota </a:t>
                </a:r>
                <a:r>
                  <a:rPr lang="cs-CZ" sz="1300" dirty="0" err="1" smtClean="0"/>
                  <a:t>I</a:t>
                </a:r>
                <a:r>
                  <a:rPr lang="cs-CZ" sz="1300" baseline="-25000" dirty="0" err="1" smtClean="0"/>
                  <a:t>max</a:t>
                </a:r>
                <a:r>
                  <a:rPr lang="cs-CZ" sz="1300" dirty="0" smtClean="0"/>
                  <a:t> = 10 A, frekvence f = 50 Hz v čase t = 0,017 s. Dále určete odpovídající úhel v radiánech a ve stupních.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300" b="1" dirty="0" smtClean="0"/>
                  <a:t>Úhlová frekvence:</a:t>
                </a:r>
                <a:endParaRPr lang="cs-CZ" sz="1300" b="1" dirty="0"/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=2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𝑓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=2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50=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𝟑𝟏𝟒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𝟏𝟔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 </m:t>
                      </m:r>
                      <m:sSup>
                        <m:sSupPr>
                          <m:ctrlPr>
                            <a:rPr lang="cs-CZ" sz="16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𝒔</m:t>
                          </m:r>
                        </m:e>
                        <m:sup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p>
                      </m:sSup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sz="1600" b="0" i="1" dirty="0" smtClean="0">
                  <a:latin typeface="Cambria Math"/>
                  <a:ea typeface="Cambria Math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1300" b="1" dirty="0"/>
                  <a:t>Okamžitá hodnota proudu: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 pitchFamily="18" charset="0"/>
                          <a:ea typeface="Cambria Math" pitchFamily="18" charset="0"/>
                        </a:rPr>
                        <m:t>                </m:t>
                      </m:r>
                      <m:r>
                        <a:rPr lang="cs-CZ" sz="1600" b="0" i="1" smtClean="0">
                          <a:latin typeface="Cambria Math" pitchFamily="18" charset="0"/>
                          <a:ea typeface="Cambria Math" pitchFamily="18" charset="0"/>
                        </a:rPr>
                        <m:t>𝑖</m:t>
                      </m:r>
                      <m:r>
                        <a:rPr lang="cs-CZ" sz="1600" b="0" i="1" smtClean="0">
                          <a:latin typeface="Cambria Math" pitchFamily="18" charset="0"/>
                          <a:ea typeface="Cambria Math" pitchFamily="18" charset="0"/>
                        </a:rPr>
                        <m:t>= </m:t>
                      </m:r>
                      <m:sSub>
                        <m:sSubPr>
                          <m:ctrlPr>
                            <a:rPr lang="cs-CZ" sz="1600" b="0" i="1" smtClean="0">
                              <a:latin typeface="Cambria Math" pitchFamily="18" charset="0"/>
                              <a:ea typeface="Cambria Math" pitchFamily="18" charset="0"/>
                            </a:rPr>
                          </m:ctrlPr>
                        </m:sSubPr>
                        <m:e>
                          <m:r>
                            <a:rPr lang="cs-CZ" sz="16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cs-CZ" sz="16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cs-CZ" sz="1600" b="0" i="1" smtClean="0">
                          <a:latin typeface="Cambria Math" pitchFamily="18" charset="0"/>
                          <a:ea typeface="Cambria Math" pitchFamily="18" charset="0"/>
                        </a:rPr>
                        <m:t>.</m:t>
                      </m:r>
                      <m:func>
                        <m:funcPr>
                          <m:ctrlPr>
                            <a:rPr lang="cs-CZ" sz="1600" b="0" i="1" smtClean="0">
                              <a:latin typeface="Cambria Math" pitchFamily="18" charset="0"/>
                              <a:ea typeface="Cambria Math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1600" b="0" i="0" smtClean="0">
                              <a:latin typeface="Cambria Math" pitchFamily="18" charset="0"/>
                              <a:ea typeface="Cambria Math" pitchFamily="18" charset="0"/>
                            </a:rPr>
                            <m:t>sin</m:t>
                          </m:r>
                        </m:fName>
                        <m:e>
                          <m:r>
                            <a:rPr lang="cs-CZ" sz="16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𝜔</m:t>
                          </m:r>
                          <m:r>
                            <a:rPr lang="cs-CZ" sz="16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𝑡</m:t>
                          </m:r>
                          <m:r>
                            <a:rPr lang="cs-CZ" sz="1600" b="0" i="1" smtClean="0">
                              <a:latin typeface="Cambria Math" pitchFamily="18" charset="0"/>
                              <a:ea typeface="Cambria Math" pitchFamily="18" charset="0"/>
                            </a:rPr>
                            <m:t>=</m:t>
                          </m:r>
                        </m:e>
                      </m:func>
                    </m:oMath>
                  </m:oMathPara>
                </a14:m>
                <a:endParaRPr lang="cs-CZ" sz="1600" b="0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0" i="1" smtClean="0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r>
                        <a:rPr lang="cs-CZ" sz="1600" i="1">
                          <a:latin typeface="Cambria Math" pitchFamily="18" charset="0"/>
                          <a:ea typeface="Cambria Math" pitchFamily="18" charset="0"/>
                        </a:rPr>
                        <m:t>10</m:t>
                      </m:r>
                      <m:r>
                        <a:rPr lang="cs-CZ" sz="1600">
                          <a:latin typeface="Cambria Math" pitchFamily="18" charset="0"/>
                          <a:ea typeface="Cambria Math" pitchFamily="18" charset="0"/>
                        </a:rPr>
                        <m:t>.</m:t>
                      </m:r>
                      <m:func>
                        <m:funcPr>
                          <m:ctrlPr>
                            <a:rPr lang="cs-CZ" sz="1600" i="1">
                              <a:latin typeface="Cambria Math" pitchFamily="18" charset="0"/>
                              <a:ea typeface="Cambria Math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1600">
                              <a:latin typeface="Cambria Math" pitchFamily="18" charset="0"/>
                              <a:ea typeface="Cambria Math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cs-CZ" sz="1600" i="1">
                                  <a:latin typeface="Cambria Math" pitchFamily="18" charset="0"/>
                                  <a:ea typeface="Cambria Math" pitchFamily="18" charset="0"/>
                                </a:rPr>
                              </m:ctrlPr>
                            </m:dPr>
                            <m:e>
                              <m:r>
                                <a:rPr lang="cs-CZ" sz="1600" i="1">
                                  <a:latin typeface="Cambria Math" pitchFamily="18" charset="0"/>
                                  <a:ea typeface="Cambria Math" pitchFamily="18" charset="0"/>
                                </a:rPr>
                                <m:t>314,16. 0,017</m:t>
                              </m:r>
                            </m:e>
                          </m:d>
                        </m:e>
                      </m:func>
                      <m:r>
                        <a:rPr lang="cs-CZ" sz="1600" i="1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r>
                        <a:rPr lang="cs-CZ" sz="1600" b="1" i="1">
                          <a:latin typeface="Cambria Math" pitchFamily="18" charset="0"/>
                          <a:ea typeface="Cambria Math" pitchFamily="18" charset="0"/>
                        </a:rPr>
                        <m:t>−</m:t>
                      </m:r>
                      <m:r>
                        <a:rPr lang="cs-CZ" sz="1600" b="1" i="1">
                          <a:latin typeface="Cambria Math" pitchFamily="18" charset="0"/>
                          <a:ea typeface="Cambria Math" pitchFamily="18" charset="0"/>
                        </a:rPr>
                        <m:t>𝟖</m:t>
                      </m:r>
                      <m:r>
                        <a:rPr lang="cs-CZ" sz="1600" b="1" i="1">
                          <a:latin typeface="Cambria Math" pitchFamily="18" charset="0"/>
                          <a:ea typeface="Cambria Math" pitchFamily="18" charset="0"/>
                        </a:rPr>
                        <m:t>,</m:t>
                      </m:r>
                      <m:r>
                        <a:rPr lang="cs-CZ" sz="1600" b="1" i="1">
                          <a:latin typeface="Cambria Math" pitchFamily="18" charset="0"/>
                          <a:ea typeface="Cambria Math" pitchFamily="18" charset="0"/>
                        </a:rPr>
                        <m:t>𝟎𝟗</m:t>
                      </m:r>
                      <m:r>
                        <a:rPr lang="cs-CZ" sz="1600" b="1" i="1">
                          <a:latin typeface="Cambria Math" pitchFamily="18" charset="0"/>
                          <a:ea typeface="Cambria Math" pitchFamily="18" charset="0"/>
                        </a:rPr>
                        <m:t> </m:t>
                      </m:r>
                      <m:r>
                        <a:rPr lang="cs-CZ" sz="1600" b="1" i="1">
                          <a:latin typeface="Cambria Math" pitchFamily="18" charset="0"/>
                          <a:ea typeface="Cambria Math" pitchFamily="18" charset="0"/>
                        </a:rPr>
                        <m:t>𝑨</m:t>
                      </m:r>
                    </m:oMath>
                  </m:oMathPara>
                </a14:m>
                <a:endParaRPr lang="cs-CZ" sz="1600" b="1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cs-CZ" sz="1600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 marL="0" indent="0">
                  <a:buNone/>
                </a:pPr>
                <a:r>
                  <a:rPr lang="cs-CZ" sz="1200" b="1" dirty="0" smtClean="0"/>
                  <a:t>Odpovídající úhel v radiánech a ve stupních:</a:t>
                </a:r>
                <a:endParaRPr lang="cs-CZ" sz="120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600" b="0" i="1" smtClean="0"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= 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.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𝑡</m:t>
                      </m:r>
                      <m:r>
                        <a:rPr lang="cs-CZ" sz="1600" b="0" i="1" smtClean="0">
                          <a:latin typeface="Cambria Math"/>
                          <a:ea typeface="Cambria Math"/>
                        </a:rPr>
                        <m:t>=314,16.0,017=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𝟓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𝟑𝟒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1600" b="1" i="0" smtClean="0">
                          <a:latin typeface="Cambria Math"/>
                          <a:ea typeface="Cambria Math"/>
                        </a:rPr>
                        <m:t>𝐫𝐚𝐝</m:t>
                      </m:r>
                    </m:oMath>
                  </m:oMathPara>
                </a14:m>
                <a:endParaRPr lang="cs-CZ" sz="1600" b="1" dirty="0" smtClean="0"/>
              </a:p>
              <a:p>
                <a:pPr marL="0" indent="0">
                  <a:buNone/>
                </a:pPr>
                <a:endParaRPr lang="cs-CZ" sz="1600" b="1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cs-CZ" sz="1600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1600" i="1" smtClean="0">
                            <a:latin typeface="Cambria Math"/>
                            <a:ea typeface="Cambria Math"/>
                          </a:rPr>
                          <m:t>𝛼</m:t>
                        </m:r>
                      </m:e>
                      <m:sub>
                        <m:r>
                          <a:rPr lang="cs-CZ" sz="1600" b="0" i="1" smtClean="0">
                            <a:latin typeface="Cambria Math"/>
                            <a:ea typeface="Cambria Math"/>
                          </a:rPr>
                          <m:t>𝑠𝑡𝑢𝑝𝑛</m:t>
                        </m:r>
                        <m:r>
                          <a:rPr lang="cs-CZ" sz="1600" b="0" i="1" smtClean="0">
                            <a:latin typeface="Cambria Math"/>
                            <a:ea typeface="Cambria Math"/>
                          </a:rPr>
                          <m:t>ě</m:t>
                        </m:r>
                      </m:sub>
                    </m:sSub>
                    <m:r>
                      <a:rPr lang="cs-CZ" sz="1600" b="0" i="1" smtClean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sz="1600" b="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1600" b="0" i="1" smtClean="0">
                            <a:latin typeface="Cambria Math"/>
                            <a:ea typeface="Cambria Math"/>
                          </a:rPr>
                          <m:t>180.5,34</m:t>
                        </m:r>
                      </m:num>
                      <m:den>
                        <m:r>
                          <a:rPr lang="cs-CZ" sz="1600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den>
                    </m:f>
                    <m:r>
                      <a:rPr lang="cs-CZ" sz="1600" b="0" i="1" smtClean="0">
                        <a:latin typeface="Cambria Math"/>
                        <a:ea typeface="Cambria Math"/>
                      </a:rPr>
                      <m:t>=</m:t>
                    </m:r>
                    <m:sSup>
                      <m:sSupPr>
                        <m:ctrlPr>
                          <a:rPr lang="cs-CZ" sz="1600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cs-CZ" sz="1600" b="1" i="1" smtClean="0">
                            <a:latin typeface="Cambria Math"/>
                            <a:ea typeface="Cambria Math"/>
                          </a:rPr>
                          <m:t>𝟑𝟎𝟔</m:t>
                        </m:r>
                      </m:e>
                      <m:sup>
                        <m:r>
                          <a:rPr lang="cs-CZ" sz="1600" b="0" i="1" smtClean="0">
                            <a:latin typeface="Cambria Math"/>
                            <a:ea typeface="Cambria Math"/>
                          </a:rPr>
                          <m:t>°</m:t>
                        </m:r>
                      </m:sup>
                    </m:sSup>
                    <m:r>
                      <a:rPr lang="cs-CZ" sz="1600" b="0" i="1" smtClean="0">
                        <a:latin typeface="Cambria Math"/>
                        <a:ea typeface="Cambria Math"/>
                      </a:rPr>
                      <m:t> </m:t>
                    </m:r>
                  </m:oMath>
                </a14:m>
                <a:r>
                  <a:rPr lang="cs-CZ" sz="1600" dirty="0" smtClean="0"/>
                  <a:t> </a:t>
                </a:r>
              </a:p>
              <a:p>
                <a:pPr marL="0" indent="0">
                  <a:buNone/>
                </a:pPr>
                <a:endParaRPr lang="en-US" sz="1600" b="1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572000" y="530352"/>
                <a:ext cx="4115280" cy="5274912"/>
              </a:xfrm>
              <a:blipFill rotWithShape="1">
                <a:blip r:embed="rId2"/>
                <a:stretch>
                  <a:fillRect t="-231" r="-1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01347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8018088" cy="438912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1300" b="1" dirty="0" smtClean="0"/>
              <a:t>Další </a:t>
            </a:r>
            <a:r>
              <a:rPr lang="cs-CZ" sz="1300" b="1" dirty="0"/>
              <a:t>příklady</a:t>
            </a:r>
            <a:r>
              <a:rPr lang="cs-CZ" sz="1300" b="1" dirty="0" smtClean="0"/>
              <a:t>:</a:t>
            </a:r>
          </a:p>
          <a:p>
            <a:pPr>
              <a:lnSpc>
                <a:spcPct val="80000"/>
              </a:lnSpc>
            </a:pPr>
            <a:endParaRPr lang="cs-CZ" sz="1300" b="1" dirty="0"/>
          </a:p>
          <a:p>
            <a:pPr marL="34290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cs-CZ" sz="1400" dirty="0"/>
              <a:t>Stanovte okamžitou hodnotu </a:t>
            </a:r>
            <a:r>
              <a:rPr lang="cs-CZ" sz="1400" dirty="0" smtClean="0"/>
              <a:t>střídavého proudu, </a:t>
            </a:r>
            <a:r>
              <a:rPr lang="cs-CZ" sz="1400" dirty="0"/>
              <a:t>jestliže je maximální hodnota proudu </a:t>
            </a:r>
            <a:r>
              <a:rPr lang="cs-CZ" sz="1400" dirty="0" err="1"/>
              <a:t>I</a:t>
            </a:r>
            <a:r>
              <a:rPr lang="cs-CZ" sz="1400" baseline="-25000" dirty="0" err="1"/>
              <a:t>max</a:t>
            </a:r>
            <a:r>
              <a:rPr lang="cs-CZ" sz="1400" dirty="0"/>
              <a:t> = 20 miliampér, doba kmitu je T = 200 </a:t>
            </a:r>
            <a:r>
              <a:rPr lang="cs-CZ" sz="1400" dirty="0" smtClean="0"/>
              <a:t>mikrosekund v čase 80 mikrosekund.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cs-CZ" sz="1400" dirty="0"/>
              <a:t>Stanovte okamžitou hodnotu napětí v čase 5 mikrosekund, jestliže </a:t>
            </a:r>
            <a:r>
              <a:rPr lang="cs-CZ" sz="1400" dirty="0" err="1"/>
              <a:t>Umax</a:t>
            </a:r>
            <a:r>
              <a:rPr lang="cs-CZ" sz="1400" dirty="0"/>
              <a:t> = 10 </a:t>
            </a:r>
            <a:r>
              <a:rPr lang="cs-CZ" sz="1400" dirty="0" err="1"/>
              <a:t>mV</a:t>
            </a:r>
            <a:r>
              <a:rPr lang="cs-CZ" sz="1400" dirty="0"/>
              <a:t> a frekvence je 12 kHz.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cs-CZ" sz="1400" dirty="0"/>
              <a:t>Vypočítejte úhel ve stupních a radiánech pro časové úseky doby kmitu: T/4, T/6, T/9, T/2.</a:t>
            </a:r>
          </a:p>
          <a:p>
            <a:pPr marL="342900" lvl="0" indent="-342900" algn="just">
              <a:lnSpc>
                <a:spcPct val="150000"/>
              </a:lnSpc>
              <a:buFont typeface="+mj-lt"/>
              <a:buAutoNum type="arabicPeriod"/>
            </a:pPr>
            <a:r>
              <a:rPr lang="cs-CZ" sz="1400" dirty="0"/>
              <a:t>Stanovte okamžitou hodnotu proudu v čase 5 </a:t>
            </a:r>
            <a:r>
              <a:rPr lang="cs-CZ" sz="1400" dirty="0"/>
              <a:t>milisekund</a:t>
            </a:r>
            <a:r>
              <a:rPr lang="cs-CZ" sz="1400" dirty="0"/>
              <a:t>, jestliže </a:t>
            </a:r>
            <a:r>
              <a:rPr lang="cs-CZ" sz="1400" dirty="0" err="1"/>
              <a:t>Imax</a:t>
            </a:r>
            <a:r>
              <a:rPr lang="cs-CZ" sz="1400" dirty="0"/>
              <a:t> = 8 mA a frekvence je </a:t>
            </a:r>
            <a:r>
              <a:rPr lang="cs-CZ" sz="1400" dirty="0"/>
              <a:t>100 Hz.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36101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429000"/>
            <a:ext cx="8183880" cy="1627624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ANTONÍN BLAHOVEC. </a:t>
            </a:r>
            <a:r>
              <a:rPr lang="cs-CZ" sz="2400" i="1" dirty="0" smtClean="0"/>
              <a:t>Elektrotechnika 2</a:t>
            </a:r>
            <a:r>
              <a:rPr lang="cs-CZ" sz="2400" dirty="0" smtClean="0"/>
              <a:t>: </a:t>
            </a:r>
            <a:r>
              <a:rPr lang="cs-CZ" sz="2400" i="1" dirty="0" smtClean="0"/>
              <a:t>Pro SOŠ a SOU Podnázev</a:t>
            </a:r>
            <a:r>
              <a:rPr lang="cs-CZ" sz="2400" dirty="0" smtClean="0"/>
              <a:t>. Praha: Informatorium., 2010. ISBN 978-80-7333-043-9.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2448272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cs-CZ" sz="2400" dirty="0" smtClean="0"/>
              <a:t>ANOTACE</a:t>
            </a:r>
          </a:p>
          <a:p>
            <a:pPr algn="just"/>
            <a:r>
              <a:rPr lang="cs-CZ" sz="2400" dirty="0" smtClean="0"/>
              <a:t>Materiál lze použít při výuce elektrotechniky pro její část, která se zabývá základními poznatky střídavých proudů.</a:t>
            </a:r>
          </a:p>
          <a:p>
            <a:pPr algn="just"/>
            <a:r>
              <a:rPr lang="cs-CZ" sz="2400" dirty="0" smtClean="0"/>
              <a:t>V první části jsou teoretické základy probírané látky a na konci jsou příklady, které žáci vypracují samostatně nebo je možné je využít při zkoušení jednotlivců za použití interaktivní tabule.</a:t>
            </a:r>
          </a:p>
          <a:p>
            <a:pPr algn="just"/>
            <a:r>
              <a:rPr lang="cs-CZ" sz="2400" dirty="0" smtClean="0"/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582</TotalTime>
  <Words>737</Words>
  <Application>Microsoft Office PowerPoint</Application>
  <PresentationFormat>Předvádění na obrazovce (4:3)</PresentationFormat>
  <Paragraphs>48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Střídavý proud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60</cp:revision>
  <dcterms:created xsi:type="dcterms:W3CDTF">2012-04-15T15:58:10Z</dcterms:created>
  <dcterms:modified xsi:type="dcterms:W3CDTF">2012-09-20T19:37:27Z</dcterms:modified>
</cp:coreProperties>
</file>