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6" r:id="rId2"/>
    <p:sldId id="320" r:id="rId3"/>
    <p:sldId id="323" r:id="rId4"/>
    <p:sldId id="351" r:id="rId5"/>
    <p:sldId id="256" r:id="rId6"/>
    <p:sldId id="257" r:id="rId7"/>
    <p:sldId id="324" r:id="rId8"/>
    <p:sldId id="325" r:id="rId9"/>
    <p:sldId id="326" r:id="rId10"/>
    <p:sldId id="327" r:id="rId11"/>
    <p:sldId id="328" r:id="rId12"/>
    <p:sldId id="329" r:id="rId13"/>
    <p:sldId id="330" r:id="rId14"/>
    <p:sldId id="331" r:id="rId15"/>
    <p:sldId id="332" r:id="rId16"/>
    <p:sldId id="333" r:id="rId17"/>
    <p:sldId id="335" r:id="rId18"/>
    <p:sldId id="334" r:id="rId19"/>
    <p:sldId id="258" r:id="rId20"/>
    <p:sldId id="264" r:id="rId21"/>
    <p:sldId id="304" r:id="rId22"/>
    <p:sldId id="344" r:id="rId23"/>
    <p:sldId id="337" r:id="rId24"/>
    <p:sldId id="345" r:id="rId25"/>
    <p:sldId id="338" r:id="rId26"/>
    <p:sldId id="346" r:id="rId27"/>
    <p:sldId id="339" r:id="rId28"/>
    <p:sldId id="347" r:id="rId29"/>
    <p:sldId id="340" r:id="rId30"/>
    <p:sldId id="343" r:id="rId31"/>
    <p:sldId id="305" r:id="rId32"/>
    <p:sldId id="349" r:id="rId33"/>
    <p:sldId id="341" r:id="rId34"/>
    <p:sldId id="348" r:id="rId35"/>
    <p:sldId id="342" r:id="rId36"/>
    <p:sldId id="350" r:id="rId37"/>
    <p:sldId id="288" r:id="rId38"/>
    <p:sldId id="261" r:id="rId3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  <a:srgbClr val="FF99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63" autoAdjust="0"/>
    <p:restoredTop sz="94660"/>
  </p:normalViewPr>
  <p:slideViewPr>
    <p:cSldViewPr>
      <p:cViewPr>
        <p:scale>
          <a:sx n="80" d="100"/>
          <a:sy n="80" d="100"/>
        </p:scale>
        <p:origin x="-2514" y="-7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385E6-291C-4754-9A96-4DF40D8C700B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23A3E-93A6-44DB-AEE7-8E8786CEA3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1218401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385E6-291C-4754-9A96-4DF40D8C700B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23A3E-93A6-44DB-AEE7-8E8786CEA3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249262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385E6-291C-4754-9A96-4DF40D8C700B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23A3E-93A6-44DB-AEE7-8E8786CEA3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056034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385E6-291C-4754-9A96-4DF40D8C700B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23A3E-93A6-44DB-AEE7-8E8786CEA3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639458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385E6-291C-4754-9A96-4DF40D8C700B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23A3E-93A6-44DB-AEE7-8E8786CEA3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5533712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385E6-291C-4754-9A96-4DF40D8C700B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23A3E-93A6-44DB-AEE7-8E8786CEA3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754092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385E6-291C-4754-9A96-4DF40D8C700B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23A3E-93A6-44DB-AEE7-8E8786CEA3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982506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385E6-291C-4754-9A96-4DF40D8C700B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23A3E-93A6-44DB-AEE7-8E8786CEA3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18842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385E6-291C-4754-9A96-4DF40D8C700B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23A3E-93A6-44DB-AEE7-8E8786CEA3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163006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385E6-291C-4754-9A96-4DF40D8C700B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23A3E-93A6-44DB-AEE7-8E8786CEA3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523418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385E6-291C-4754-9A96-4DF40D8C700B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23A3E-93A6-44DB-AEE7-8E8786CEA3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12195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2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6385E6-291C-4754-9A96-4DF40D8C700B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223A3E-93A6-44DB-AEE7-8E8786CEA3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3617039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10" Type="http://schemas.openxmlformats.org/officeDocument/2006/relationships/image" Target="../media/image16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11" Type="http://schemas.openxmlformats.org/officeDocument/2006/relationships/image" Target="../media/image26.gif"/><Relationship Id="rId5" Type="http://schemas.openxmlformats.org/officeDocument/2006/relationships/image" Target="../media/image20.jpeg"/><Relationship Id="rId10" Type="http://schemas.openxmlformats.org/officeDocument/2006/relationships/image" Target="../media/image25.jpeg"/><Relationship Id="rId4" Type="http://schemas.openxmlformats.org/officeDocument/2006/relationships/image" Target="../media/image19.jpeg"/><Relationship Id="rId9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7.jpeg"/><Relationship Id="rId7" Type="http://schemas.openxmlformats.org/officeDocument/2006/relationships/image" Target="../media/image29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5" Type="http://schemas.openxmlformats.org/officeDocument/2006/relationships/image" Target="../media/image20.jpeg"/><Relationship Id="rId4" Type="http://schemas.openxmlformats.org/officeDocument/2006/relationships/image" Target="../media/image28.jpeg"/><Relationship Id="rId9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8.jpeg"/><Relationship Id="rId7" Type="http://schemas.openxmlformats.org/officeDocument/2006/relationships/image" Target="../media/image30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jpeg"/><Relationship Id="rId5" Type="http://schemas.openxmlformats.org/officeDocument/2006/relationships/image" Target="../media/image19.jpeg"/><Relationship Id="rId4" Type="http://schemas.openxmlformats.org/officeDocument/2006/relationships/image" Target="../media/image20.jpeg"/><Relationship Id="rId9" Type="http://schemas.openxmlformats.org/officeDocument/2006/relationships/image" Target="../media/image26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10" Type="http://schemas.openxmlformats.org/officeDocument/2006/relationships/image" Target="../media/image40.png"/><Relationship Id="rId4" Type="http://schemas.openxmlformats.org/officeDocument/2006/relationships/image" Target="../media/image34.jpeg"/><Relationship Id="rId9" Type="http://schemas.openxmlformats.org/officeDocument/2006/relationships/image" Target="../media/image39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slide" Target="slide29.xml"/><Relationship Id="rId3" Type="http://schemas.openxmlformats.org/officeDocument/2006/relationships/slide" Target="slide31.xml"/><Relationship Id="rId7" Type="http://schemas.openxmlformats.org/officeDocument/2006/relationships/slide" Target="slide27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5.xml"/><Relationship Id="rId5" Type="http://schemas.openxmlformats.org/officeDocument/2006/relationships/slide" Target="slide33.xml"/><Relationship Id="rId4" Type="http://schemas.openxmlformats.org/officeDocument/2006/relationships/slide" Target="slide23.xml"/><Relationship Id="rId9" Type="http://schemas.openxmlformats.org/officeDocument/2006/relationships/slide" Target="slide3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slide" Target="slide3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gif"/><Relationship Id="rId4" Type="http://schemas.openxmlformats.org/officeDocument/2006/relationships/slide" Target="slide3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slide" Target="slide29.xml"/><Relationship Id="rId3" Type="http://schemas.openxmlformats.org/officeDocument/2006/relationships/slide" Target="slide31.xml"/><Relationship Id="rId7" Type="http://schemas.openxmlformats.org/officeDocument/2006/relationships/slide" Target="slide27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5.xml"/><Relationship Id="rId5" Type="http://schemas.openxmlformats.org/officeDocument/2006/relationships/slide" Target="slide33.xml"/><Relationship Id="rId4" Type="http://schemas.openxmlformats.org/officeDocument/2006/relationships/slide" Target="slide23.xml"/><Relationship Id="rId9" Type="http://schemas.openxmlformats.org/officeDocument/2006/relationships/slide" Target="slide3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slide" Target="slide3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gif"/><Relationship Id="rId4" Type="http://schemas.openxmlformats.org/officeDocument/2006/relationships/slide" Target="slide3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slide" Target="slide29.xml"/><Relationship Id="rId3" Type="http://schemas.openxmlformats.org/officeDocument/2006/relationships/slide" Target="slide31.xml"/><Relationship Id="rId7" Type="http://schemas.openxmlformats.org/officeDocument/2006/relationships/slide" Target="slide27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5.xml"/><Relationship Id="rId5" Type="http://schemas.openxmlformats.org/officeDocument/2006/relationships/slide" Target="slide33.xml"/><Relationship Id="rId4" Type="http://schemas.openxmlformats.org/officeDocument/2006/relationships/slide" Target="slide23.xml"/><Relationship Id="rId9" Type="http://schemas.openxmlformats.org/officeDocument/2006/relationships/slide" Target="slide3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slide" Target="slide3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gif"/><Relationship Id="rId4" Type="http://schemas.openxmlformats.org/officeDocument/2006/relationships/slide" Target="slide31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slide" Target="slide29.xml"/><Relationship Id="rId3" Type="http://schemas.openxmlformats.org/officeDocument/2006/relationships/slide" Target="slide31.xml"/><Relationship Id="rId7" Type="http://schemas.openxmlformats.org/officeDocument/2006/relationships/slide" Target="slide27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5.xml"/><Relationship Id="rId5" Type="http://schemas.openxmlformats.org/officeDocument/2006/relationships/slide" Target="slide33.xml"/><Relationship Id="rId4" Type="http://schemas.openxmlformats.org/officeDocument/2006/relationships/slide" Target="slide23.xml"/><Relationship Id="rId9" Type="http://schemas.openxmlformats.org/officeDocument/2006/relationships/slide" Target="slide3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slide" Target="slide3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gif"/><Relationship Id="rId4" Type="http://schemas.openxmlformats.org/officeDocument/2006/relationships/slide" Target="slide31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slide" Target="slide29.xml"/><Relationship Id="rId3" Type="http://schemas.openxmlformats.org/officeDocument/2006/relationships/slide" Target="slide31.xml"/><Relationship Id="rId7" Type="http://schemas.openxmlformats.org/officeDocument/2006/relationships/slide" Target="slide27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5.xml"/><Relationship Id="rId5" Type="http://schemas.openxmlformats.org/officeDocument/2006/relationships/slide" Target="slide33.xml"/><Relationship Id="rId4" Type="http://schemas.openxmlformats.org/officeDocument/2006/relationships/slide" Target="slide23.xml"/><Relationship Id="rId9" Type="http://schemas.openxmlformats.org/officeDocument/2006/relationships/slide" Target="slide3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slide" Target="slide3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gif"/><Relationship Id="rId4" Type="http://schemas.openxmlformats.org/officeDocument/2006/relationships/slide" Target="slide3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slide" Target="slide3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gif"/><Relationship Id="rId4" Type="http://schemas.openxmlformats.org/officeDocument/2006/relationships/slide" Target="slide31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slide" Target="slide29.xml"/><Relationship Id="rId3" Type="http://schemas.openxmlformats.org/officeDocument/2006/relationships/slide" Target="slide31.xml"/><Relationship Id="rId7" Type="http://schemas.openxmlformats.org/officeDocument/2006/relationships/slide" Target="slide27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5.xml"/><Relationship Id="rId5" Type="http://schemas.openxmlformats.org/officeDocument/2006/relationships/slide" Target="slide33.xml"/><Relationship Id="rId4" Type="http://schemas.openxmlformats.org/officeDocument/2006/relationships/slide" Target="slide23.xml"/><Relationship Id="rId9" Type="http://schemas.openxmlformats.org/officeDocument/2006/relationships/slide" Target="slide3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slide" Target="slide3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gif"/><Relationship Id="rId4" Type="http://schemas.openxmlformats.org/officeDocument/2006/relationships/slide" Target="slide31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slide" Target="slide29.xml"/><Relationship Id="rId3" Type="http://schemas.openxmlformats.org/officeDocument/2006/relationships/slide" Target="slide31.xml"/><Relationship Id="rId7" Type="http://schemas.openxmlformats.org/officeDocument/2006/relationships/slide" Target="slide27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5.xml"/><Relationship Id="rId5" Type="http://schemas.openxmlformats.org/officeDocument/2006/relationships/slide" Target="slide33.xml"/><Relationship Id="rId4" Type="http://schemas.openxmlformats.org/officeDocument/2006/relationships/slide" Target="slide23.xml"/><Relationship Id="rId9" Type="http://schemas.openxmlformats.org/officeDocument/2006/relationships/slide" Target="slide3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slide" Target="slide3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gif"/><Relationship Id="rId4" Type="http://schemas.openxmlformats.org/officeDocument/2006/relationships/slide" Target="slide31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slide" Target="slide29.xml"/><Relationship Id="rId3" Type="http://schemas.openxmlformats.org/officeDocument/2006/relationships/slide" Target="slide31.xml"/><Relationship Id="rId7" Type="http://schemas.openxmlformats.org/officeDocument/2006/relationships/slide" Target="slide27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5.xml"/><Relationship Id="rId5" Type="http://schemas.openxmlformats.org/officeDocument/2006/relationships/slide" Target="slide33.xml"/><Relationship Id="rId4" Type="http://schemas.openxmlformats.org/officeDocument/2006/relationships/slide" Target="slide23.xml"/><Relationship Id="rId9" Type="http://schemas.openxmlformats.org/officeDocument/2006/relationships/slide" Target="slide3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25" y="5085184"/>
            <a:ext cx="8718550" cy="2725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093199" y="1196752"/>
            <a:ext cx="695761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Výchova ke zdraví</a:t>
            </a:r>
            <a:endParaRPr lang="cs-CZ" sz="7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187624" y="4107542"/>
            <a:ext cx="6774034" cy="5847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200" dirty="0" smtClean="0"/>
              <a:t>VY_32_INOVACE_02_20_zdravá výživa</a:t>
            </a:r>
            <a:endParaRPr lang="cs-CZ" sz="3200" dirty="0"/>
          </a:p>
        </p:txBody>
      </p:sp>
    </p:spTree>
    <p:extLst>
      <p:ext uri="{BB962C8B-B14F-4D97-AF65-F5344CB8AC3E}">
        <p14:creationId xmlns="" xmlns:p14="http://schemas.microsoft.com/office/powerpoint/2010/main" val="3700414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051720" y="177663"/>
            <a:ext cx="40226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Zdravá výživa</a:t>
            </a:r>
            <a:endParaRPr lang="cs-CZ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95851" y="1124744"/>
            <a:ext cx="7782900" cy="17312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dirty="0" smtClean="0">
                <a:solidFill>
                  <a:srgbClr val="FF99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Význam a složení stravy</a:t>
            </a:r>
          </a:p>
          <a:p>
            <a:endParaRPr lang="cs-CZ" sz="2000" dirty="0" smtClean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r>
              <a:rPr lang="cs-CZ" sz="1950" dirty="0" smtClean="0">
                <a:solidFill>
                  <a:srgbClr val="66FF3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Kvalita života a celkové zdraví člověka závisí i na způsobu stravování.</a:t>
            </a:r>
          </a:p>
          <a:p>
            <a:r>
              <a:rPr lang="cs-CZ" sz="1950" dirty="0" smtClean="0">
                <a:solidFill>
                  <a:srgbClr val="66FF3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V  potravinách nacházíme různé živiny. Nenajdeme žádnou potravinu, která</a:t>
            </a:r>
          </a:p>
          <a:p>
            <a:r>
              <a:rPr lang="cs-CZ" sz="1950" dirty="0" smtClean="0">
                <a:solidFill>
                  <a:srgbClr val="66FF3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by obsahovala všechny živiny.</a:t>
            </a:r>
            <a:endParaRPr lang="cs-CZ" sz="1950" dirty="0">
              <a:solidFill>
                <a:srgbClr val="66FF33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75102" y="5085184"/>
            <a:ext cx="8300029" cy="1477328"/>
          </a:xfrm>
          <a:prstGeom prst="rect">
            <a:avLst/>
          </a:prstGeom>
          <a:gradFill>
            <a:gsLst>
              <a:gs pos="0">
                <a:srgbClr val="FFF200"/>
              </a:gs>
              <a:gs pos="78000">
                <a:srgbClr val="FF7A00"/>
              </a:gs>
              <a:gs pos="51000">
                <a:srgbClr val="FF0300"/>
              </a:gs>
            </a:gsLst>
            <a:lin ang="5400000" scaled="0"/>
          </a:gradFill>
          <a:ln w="69850" cmpd="sng"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Živiny (bílkoviny, cukr a škrob, tuky, minerály, vitamíny, voda) jsou chemické látky, které</a:t>
            </a:r>
          </a:p>
          <a:p>
            <a:r>
              <a:rPr lang="cs-CZ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mají za úkol v našem těle :</a:t>
            </a:r>
          </a:p>
          <a:p>
            <a:endParaRPr lang="cs-CZ" dirty="0" smtClean="0"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AutoNum type="arabicPeriod"/>
            </a:pPr>
            <a:r>
              <a:rPr lang="cs-CZ" dirty="0" smtClean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Poskytovat materiál pro stavbu a obnovu tkání (kostí, svalů apod.)</a:t>
            </a:r>
          </a:p>
          <a:p>
            <a:pPr marL="342900" indent="-342900">
              <a:buAutoNum type="arabicPeriod"/>
            </a:pPr>
            <a:r>
              <a:rPr lang="cs-CZ" dirty="0" smtClean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Dodávat energii</a:t>
            </a:r>
            <a:endParaRPr lang="cs-CZ" dirty="0"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balsamikový ocet,bazalka,byliny,iStockphoto,italská jídla,jídla,mozzarella,ob&amp;ecaron;dy,oleje,olivový olej,raj&amp;ccaron;ata,salát caprese,sýry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6769" b="16865"/>
          <a:stretch/>
        </p:blipFill>
        <p:spPr bwMode="auto">
          <a:xfrm rot="20081486">
            <a:off x="382722" y="3225336"/>
            <a:ext cx="2164954" cy="143678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h&amp;rcaron;est,kuchyn&amp;ecaron;,potrava,ve&amp;ccaron;e&amp;rcaron;e,ryby,jídlo,Fotolia,gurmánské,grilované,zdravé,ob&amp;ecaron;dy,jídla,masa,Fotografie,rozmarýn,losos,mo&amp;rcaron;ské potraviny,nadívané,nádivky,zelenina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5517" b="17733"/>
          <a:stretch/>
        </p:blipFill>
        <p:spPr bwMode="auto">
          <a:xfrm rot="1350507">
            <a:off x="6577433" y="3084817"/>
            <a:ext cx="2178197" cy="145393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banány,brambory,hrozny,iStockphoto,jídlo,masa,mléko,mrkve,obilniny,ovoce,pomeran&amp;ccaron;e,produkovat,rý&amp;zcaron;e,skupiny jídla,vají&amp;ccaron;ka,zelenina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4085" b="21852"/>
          <a:stretch/>
        </p:blipFill>
        <p:spPr bwMode="auto">
          <a:xfrm>
            <a:off x="3011460" y="2898382"/>
            <a:ext cx="3095625" cy="1983180"/>
          </a:xfrm>
          <a:prstGeom prst="ellipse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9814561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489113" y="297231"/>
            <a:ext cx="8496944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4400" b="1" u="sng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Není správné se přejídat, </a:t>
            </a:r>
          </a:p>
          <a:p>
            <a:pPr algn="ctr"/>
            <a:r>
              <a:rPr lang="cs-CZ" sz="4400" b="1" u="sng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a</a:t>
            </a:r>
            <a:r>
              <a:rPr lang="cs-CZ" sz="4400" b="1" u="sng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le raději jezme vícekrát</a:t>
            </a:r>
          </a:p>
          <a:p>
            <a:pPr algn="ctr"/>
            <a:r>
              <a:rPr lang="cs-CZ" sz="4400" b="1" u="sng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denně menší porce!</a:t>
            </a:r>
            <a:endParaRPr lang="cs-CZ" sz="4400" b="1" u="sng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79512" y="3429000"/>
            <a:ext cx="8527976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 algn="ctr">
              <a:buFont typeface="Wingdings" pitchFamily="2" charset="2"/>
              <a:buChar char="ü"/>
            </a:pPr>
            <a:r>
              <a:rPr lang="cs-CZ" sz="3200" dirty="0" smtClean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Vegetariáni, kteří nejedí maso a masné výrobky, </a:t>
            </a:r>
          </a:p>
          <a:p>
            <a:pPr algn="ctr"/>
            <a:r>
              <a:rPr lang="cs-CZ" sz="3200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m</a:t>
            </a:r>
            <a:r>
              <a:rPr lang="cs-CZ" sz="3200" dirty="0" smtClean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usejí živočišné bílkoviny nahrazovat </a:t>
            </a:r>
          </a:p>
          <a:p>
            <a:pPr algn="ctr"/>
            <a:r>
              <a:rPr lang="cs-CZ" sz="3200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b</a:t>
            </a:r>
            <a:r>
              <a:rPr lang="cs-CZ" sz="3200" dirty="0" smtClean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ílkovinami</a:t>
            </a:r>
            <a:r>
              <a:rPr lang="cs-CZ" sz="2000" dirty="0" smtClean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</a:t>
            </a:r>
            <a:r>
              <a:rPr lang="cs-CZ" sz="3200" dirty="0" smtClean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rostlinnými (ze sójových bobů).</a:t>
            </a:r>
            <a:endParaRPr lang="cs-CZ" sz="3200" dirty="0">
              <a:solidFill>
                <a:schemeClr val="bg2">
                  <a:lumMod val="20000"/>
                  <a:lumOff val="8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pic>
        <p:nvPicPr>
          <p:cNvPr id="3074" name="Picture 2" descr="&amp;ccaron;erstvé,&amp;ccaron;erstvost,dieta,d&amp;rcaron;ev&amp;ecaron;né,fotografie,Fotolia,hlávkové saláty,ingredience,jídla,jídlo,listové,míchané saláty,míchání,mísy,mokré,okurky,omyté,organické,padají,padající,plodiny,potrava,raj&amp;ccaron;ata,saláty,va&amp;rcaron;ení,vegetariáni,voda,vý&amp;zcaron;ivné,zdravé,zelené,zelenina,&amp;zcaron;ivotní styl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52977"/>
            <a:ext cx="1968280" cy="196828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0303480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7504" y="548680"/>
            <a:ext cx="925252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sz="3200" dirty="0" smtClean="0">
                <a:solidFill>
                  <a:srgbClr val="66FF3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Strava </a:t>
            </a:r>
            <a:r>
              <a:rPr lang="cs-CZ" sz="3200" dirty="0">
                <a:solidFill>
                  <a:srgbClr val="66FF3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by měla být vyvážená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3200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Je </a:t>
            </a:r>
            <a:r>
              <a:rPr lang="cs-CZ" sz="3200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vhodné omezit spotřebu tuku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3200" dirty="0" smtClean="0">
                <a:solidFill>
                  <a:srgbClr val="66FF3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Je </a:t>
            </a:r>
            <a:r>
              <a:rPr lang="cs-CZ" sz="3200" dirty="0">
                <a:solidFill>
                  <a:srgbClr val="66FF3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vhodné omezit spotřebu soli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3200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Je </a:t>
            </a:r>
            <a:r>
              <a:rPr lang="cs-CZ" sz="3200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vhodné omezit spotřebu cukru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3200" dirty="0" smtClean="0">
                <a:solidFill>
                  <a:srgbClr val="66FF3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Je </a:t>
            </a:r>
            <a:r>
              <a:rPr lang="cs-CZ" sz="3200" dirty="0">
                <a:solidFill>
                  <a:srgbClr val="66FF3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vhodné jíst dostatek syrového ovoce a zeleniny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3200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Je </a:t>
            </a:r>
            <a:r>
              <a:rPr lang="cs-CZ" sz="3200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vhodné jíst dostatek potravina bohatých na </a:t>
            </a:r>
            <a:r>
              <a:rPr lang="cs-CZ" sz="3200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  vlákninu</a:t>
            </a:r>
            <a:endParaRPr lang="cs-CZ" sz="3200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342900" indent="-342900">
              <a:buFont typeface="+mj-lt"/>
              <a:buAutoNum type="arabicPeriod"/>
            </a:pPr>
            <a:r>
              <a:rPr lang="cs-CZ" sz="3200" dirty="0" smtClean="0">
                <a:solidFill>
                  <a:srgbClr val="66FF3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Je </a:t>
            </a:r>
            <a:r>
              <a:rPr lang="cs-CZ" sz="3200" dirty="0">
                <a:solidFill>
                  <a:srgbClr val="66FF3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vhodné pít dostatek tekutin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3200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Maso</a:t>
            </a:r>
            <a:r>
              <a:rPr lang="cs-CZ" sz="3200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, mléko a mléčné výrobky je dobré jíst s mírou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3200" dirty="0">
                <a:solidFill>
                  <a:srgbClr val="66FF33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Hamburgery, hranolky, které se stali symbolem mladé generace, si dopřejte pouze výjimečně!</a:t>
            </a:r>
          </a:p>
        </p:txBody>
      </p:sp>
    </p:spTree>
    <p:extLst>
      <p:ext uri="{BB962C8B-B14F-4D97-AF65-F5344CB8AC3E}">
        <p14:creationId xmlns="" xmlns:p14="http://schemas.microsoft.com/office/powerpoint/2010/main" val="4140384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467544" y="438053"/>
            <a:ext cx="453322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60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Zdravá výživa</a:t>
            </a:r>
            <a:endParaRPr lang="cs-CZ" sz="60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32943" y="2132856"/>
            <a:ext cx="8018862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sz="3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Tip na zdravý jídelníček</a:t>
            </a:r>
          </a:p>
          <a:p>
            <a:endParaRPr lang="cs-CZ" sz="3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endParaRPr lang="cs-CZ" sz="3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accent2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SNÍDANĚ</a:t>
            </a:r>
            <a:r>
              <a:rPr lang="cs-CZ" sz="2800" dirty="0" smtClean="0">
                <a:solidFill>
                  <a:schemeClr val="bg1"/>
                </a:solidFill>
              </a:rPr>
              <a:t> – </a:t>
            </a:r>
            <a:r>
              <a:rPr lang="cs-CZ" sz="2800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ovesná kaše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accent5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OBĚD</a:t>
            </a:r>
            <a:r>
              <a:rPr lang="cs-CZ" sz="2800" dirty="0" smtClean="0">
                <a:solidFill>
                  <a:schemeClr val="bg1"/>
                </a:solidFill>
              </a:rPr>
              <a:t> – </a:t>
            </a:r>
            <a:r>
              <a:rPr lang="cs-CZ" sz="2800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zeleninový vývar, dušená zelenina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00B05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VEČEŘE</a:t>
            </a:r>
            <a:r>
              <a:rPr lang="cs-CZ" sz="2800" dirty="0" smtClean="0">
                <a:solidFill>
                  <a:schemeClr val="bg1"/>
                </a:solidFill>
              </a:rPr>
              <a:t> – </a:t>
            </a:r>
            <a:r>
              <a:rPr lang="cs-CZ" sz="2800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pomazánka z tofu, rýžový chléb, zelenina</a:t>
            </a:r>
            <a:endParaRPr lang="cs-CZ" sz="2800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050" name="Picture 2" descr="chleby,emoce,jídlo,ksichtík,ksichtíky,nákup,potraviny,smajlíci,smajlík,smajlíky,š&amp;tcaron;astný,št&amp;ecaron;stí,symboly,tašky,tvá&amp;rcaron;e,úsm&amp;ecaron;vy,zdravá strava,zelenin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763006"/>
            <a:ext cx="2739699" cy="273969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09598356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323528" y="332656"/>
            <a:ext cx="8064900" cy="9387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500" b="1" dirty="0" smtClean="0">
                <a:solidFill>
                  <a:schemeClr val="accent6">
                    <a:lumMod val="50000"/>
                  </a:schemeClr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reflection blurRad="6350" stA="50000" endA="300" endPos="50000" dist="29997" dir="5400000" sy="-100000" algn="bl" rotWithShape="0"/>
                </a:effectLst>
              </a:rPr>
              <a:t>Zdravá a vyvážená potrava 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303268" y="1700808"/>
            <a:ext cx="499822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chemeClr val="bg1"/>
                </a:solidFill>
              </a:rPr>
              <a:t>Co by měla obsahovat?</a:t>
            </a:r>
            <a:endParaRPr lang="cs-CZ" sz="4000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-1004" y="3068960"/>
            <a:ext cx="9346789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b="1" u="sng" dirty="0" smtClean="0">
                <a:solidFill>
                  <a:schemeClr val="accent2"/>
                </a:solidFill>
              </a:rPr>
              <a:t>Bílkoviny</a:t>
            </a:r>
            <a:r>
              <a:rPr lang="cs-CZ" sz="2800" dirty="0" smtClean="0">
                <a:solidFill>
                  <a:schemeClr val="bg1"/>
                </a:solidFill>
              </a:rPr>
              <a:t> – </a:t>
            </a:r>
            <a:r>
              <a:rPr lang="cs-CZ" sz="28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maso, mléko, mléčné výrobky, vejce, čočka, hrách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2800" b="1" u="sng" dirty="0" smtClean="0">
                <a:solidFill>
                  <a:srgbClr val="0070C0"/>
                </a:solidFill>
              </a:rPr>
              <a:t>Tuky</a:t>
            </a:r>
            <a:r>
              <a:rPr lang="cs-CZ" sz="2800" dirty="0" smtClean="0">
                <a:solidFill>
                  <a:schemeClr val="bg1"/>
                </a:solidFill>
              </a:rPr>
              <a:t> – </a:t>
            </a:r>
            <a:r>
              <a:rPr lang="cs-CZ" sz="28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maso, mléko, mléčné výrobky, vejce, ořechy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2800" b="1" u="sng" dirty="0" smtClean="0">
                <a:solidFill>
                  <a:srgbClr val="00B050"/>
                </a:solidFill>
              </a:rPr>
              <a:t>Cukry</a:t>
            </a:r>
            <a:r>
              <a:rPr lang="cs-CZ" sz="2800" dirty="0" smtClean="0">
                <a:solidFill>
                  <a:schemeClr val="bg1"/>
                </a:solidFill>
              </a:rPr>
              <a:t> – </a:t>
            </a:r>
            <a:r>
              <a:rPr lang="cs-CZ" sz="28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ovoce, zelenina, obilné výrobky, brambory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2800" b="1" u="sng" dirty="0" smtClean="0">
                <a:solidFill>
                  <a:schemeClr val="accent4"/>
                </a:solidFill>
              </a:rPr>
              <a:t>Vlákniny</a:t>
            </a:r>
            <a:r>
              <a:rPr lang="cs-CZ" sz="2800" dirty="0" smtClean="0">
                <a:solidFill>
                  <a:schemeClr val="bg1"/>
                </a:solidFill>
              </a:rPr>
              <a:t> – </a:t>
            </a:r>
            <a:r>
              <a:rPr lang="cs-CZ" sz="28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ovoce, zelenina, celozrnný chléb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2800" b="1" u="sng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Minerály</a:t>
            </a:r>
            <a:r>
              <a:rPr lang="cs-CZ" sz="2800" dirty="0" smtClean="0">
                <a:solidFill>
                  <a:schemeClr val="bg1"/>
                </a:solidFill>
              </a:rPr>
              <a:t> – </a:t>
            </a:r>
            <a:r>
              <a:rPr lang="cs-CZ" sz="28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sůl 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28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Voda</a:t>
            </a:r>
            <a:r>
              <a:rPr lang="cs-CZ" sz="2800" dirty="0" smtClean="0">
                <a:solidFill>
                  <a:schemeClr val="bg1"/>
                </a:solidFill>
              </a:rPr>
              <a:t> – </a:t>
            </a:r>
            <a:r>
              <a:rPr lang="cs-CZ" sz="28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ovoce, zelenina, nápoje</a:t>
            </a:r>
          </a:p>
        </p:txBody>
      </p:sp>
      <p:pic>
        <p:nvPicPr>
          <p:cNvPr id="6148" name="Picture 4" descr="http://i1091.photobucket.com/albums/i394/Indiana101/thinking-idea-animated-animation-smiley-emoticon-000339-large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364188"/>
            <a:ext cx="1095375" cy="13811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8165439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ovéPole 9"/>
          <p:cNvSpPr txBox="1"/>
          <p:nvPr/>
        </p:nvSpPr>
        <p:spPr>
          <a:xfrm>
            <a:off x="5827579" y="451122"/>
            <a:ext cx="18196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b="1" u="sng" dirty="0" smtClean="0">
                <a:solidFill>
                  <a:schemeClr val="bg1"/>
                </a:solidFill>
              </a:rPr>
              <a:t>Bílkoviny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58487" y="51012"/>
            <a:ext cx="59089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Škrtni v čem nejsou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098" name="Picture 2" descr="Fotografie,hrachové lusky,hrášek,jídla,objekty,produkt,zelenina,zem&amp;ecaron;d&amp;ecaron;lství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83691"/>
            <a:ext cx="1528114" cy="152811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&amp;zcaron;bány,fotografie,mísy,mlé&amp;ccaron;né výrobky,mléko,p&amp;rcaron;íbory,stolování,sýry,zmrzliny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6902" b="17017"/>
          <a:stretch/>
        </p:blipFill>
        <p:spPr bwMode="auto">
          <a:xfrm>
            <a:off x="2098968" y="1137267"/>
            <a:ext cx="2080098" cy="13745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edníky,domácnosti,fotografie,hlávkové saláty,okurky,oplachování,papriky,papriky velkoplodé,plodiny,raj&amp;ccaron;ata,saláty,sítko,t&amp;rcaron;eš&amp;ncaron;ovitá raj&amp;ccaron;ata,t&amp;rcaron;eš&amp;ncaron;ovité raj&amp;ccaron;e,va&amp;rcaron;ení,voda,zelenina,zelenina (listová)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2535" r="11892"/>
          <a:stretch/>
        </p:blipFill>
        <p:spPr bwMode="auto">
          <a:xfrm>
            <a:off x="6516216" y="2204864"/>
            <a:ext cx="1467562" cy="194192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fotografie,jídla,masa,pata negra,plátky,prosciutto,šunky,vep&amp;rcaron;ové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6408" b="15231"/>
          <a:stretch/>
        </p:blipFill>
        <p:spPr bwMode="auto">
          <a:xfrm>
            <a:off x="6614063" y="4701645"/>
            <a:ext cx="2066362" cy="141258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lízátka,potraviny,sladkosti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932847"/>
            <a:ext cx="1671274" cy="167127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fazole,fazole strakaté,fotografie,jídla,lušt&amp;ecaron;niny,pozadí,zem&amp;ecaron;d&amp;ecaron;lství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6183" r="21913"/>
          <a:stretch/>
        </p:blipFill>
        <p:spPr bwMode="auto">
          <a:xfrm>
            <a:off x="2223168" y="2986814"/>
            <a:ext cx="2002351" cy="323461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fotografie,jídla,pe&amp;ccaron;ení,prsty,pukající vejce,pukání,pukání vejce,rozbití,va&amp;rcaron;ení,vejce,&amp;zcaron;loutky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3703" r="14497"/>
          <a:stretch/>
        </p:blipFill>
        <p:spPr bwMode="auto">
          <a:xfrm>
            <a:off x="4466400" y="1466492"/>
            <a:ext cx="1501077" cy="20906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banány,jídlo,ovoce,produkc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7227" y="4263409"/>
            <a:ext cx="1839422" cy="18394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Picture 18" descr="emoce,emotikony,flirt,flirtování,obli&amp;ccaron;eje,o&amp;rcaron;ezané obrázky,o&amp;rcaron;íznuté obrázky,PNG,pr&amp;uring;hledné pozadí,smajlíci,smajlík,š&amp;tcaron;astný,symboly,úsm&amp;ecaron;v,usm&amp;ecaron;vavá tvá&amp;rcaron;,usm&amp;ecaron;vavé tvá&amp;rcaron;e,úsm&amp;ecaron;vy,veselé obli&amp;ccaron;eje,výrazy,vyst&amp;rcaron;i&amp;zcaron;ené obrázky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6248" t="26163" r="26184" b="26652"/>
          <a:stretch/>
        </p:blipFill>
        <p:spPr bwMode="auto">
          <a:xfrm>
            <a:off x="7452320" y="462412"/>
            <a:ext cx="1472541" cy="1460665"/>
          </a:xfrm>
          <a:prstGeom prst="ellipse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6148620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ovéPole 9"/>
          <p:cNvSpPr txBox="1"/>
          <p:nvPr/>
        </p:nvSpPr>
        <p:spPr>
          <a:xfrm>
            <a:off x="5827579" y="451122"/>
            <a:ext cx="18196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b="1" u="sng" dirty="0" smtClean="0">
                <a:solidFill>
                  <a:schemeClr val="bg1"/>
                </a:solidFill>
              </a:rPr>
              <a:t>Bílkoviny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58487" y="51012"/>
            <a:ext cx="59089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Škrtni v čem nejsou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26" name="Picture 2" descr="http://www.recepty-kucharka.eu/wp-content/uploads/hovezi-mas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7477" y="3019945"/>
            <a:ext cx="2238324" cy="167874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varimezdrave.cz/files/images/mandlove-mlek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86" y="4854873"/>
            <a:ext cx="1887365" cy="188736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medic4health.com/wp-content/uploads/2011/05/18_6_orig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0304" y="1196752"/>
            <a:ext cx="2273639" cy="16370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viviente.cz/images/clanky/vejce-rozbit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941586"/>
            <a:ext cx="1856674" cy="185667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www.mebio.cz/img/recepty/cocka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89" y="3019945"/>
            <a:ext cx="2112235" cy="158417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pesema.cz/upload/files/hrach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603" y="965693"/>
            <a:ext cx="2489695" cy="165315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nase-darky.cz/data/eshop/produkty_obrazky/640/obri-lizatko-chupa-chups-70353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5298" y="2882362"/>
            <a:ext cx="1939434" cy="193943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http://glpludek.cz/ups/imgs/jak-na-banan-anketa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7579" y="4854873"/>
            <a:ext cx="2367745" cy="185301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http://www.femina.cz/uploads/482x301/files/okurka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1705" y="1357656"/>
            <a:ext cx="2441557" cy="152470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Minus 2"/>
          <p:cNvSpPr/>
          <p:nvPr/>
        </p:nvSpPr>
        <p:spPr>
          <a:xfrm rot="20000379">
            <a:off x="2110733" y="3695420"/>
            <a:ext cx="4028564" cy="360040"/>
          </a:xfrm>
          <a:prstGeom prst="mathMinus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Minus 14"/>
          <p:cNvSpPr/>
          <p:nvPr/>
        </p:nvSpPr>
        <p:spPr>
          <a:xfrm rot="1702757">
            <a:off x="2117127" y="3645779"/>
            <a:ext cx="4028564" cy="360040"/>
          </a:xfrm>
          <a:prstGeom prst="mathMinus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Minus 19"/>
          <p:cNvSpPr/>
          <p:nvPr/>
        </p:nvSpPr>
        <p:spPr>
          <a:xfrm rot="20000379">
            <a:off x="5004218" y="5684094"/>
            <a:ext cx="4028564" cy="360040"/>
          </a:xfrm>
          <a:prstGeom prst="mathMinus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Minus 20"/>
          <p:cNvSpPr/>
          <p:nvPr/>
        </p:nvSpPr>
        <p:spPr>
          <a:xfrm rot="1702757">
            <a:off x="5010612" y="5634453"/>
            <a:ext cx="4028564" cy="360040"/>
          </a:xfrm>
          <a:prstGeom prst="mathMinus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Minus 23"/>
          <p:cNvSpPr/>
          <p:nvPr/>
        </p:nvSpPr>
        <p:spPr>
          <a:xfrm rot="20000379">
            <a:off x="5751807" y="1989630"/>
            <a:ext cx="4028564" cy="360040"/>
          </a:xfrm>
          <a:prstGeom prst="mathMinus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Minus 24"/>
          <p:cNvSpPr/>
          <p:nvPr/>
        </p:nvSpPr>
        <p:spPr>
          <a:xfrm rot="1702757">
            <a:off x="5758201" y="1939989"/>
            <a:ext cx="4028564" cy="360040"/>
          </a:xfrm>
          <a:prstGeom prst="mathMinus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6" name="Picture 4" descr="http://media.bigoo.ws/content/gif/smiles/smiles_405.gif"/>
          <p:cNvPicPr>
            <a:picLocks noChangeAspect="1" noChangeArrowheads="1" noCrop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2592" y="51012"/>
            <a:ext cx="1791936" cy="123643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53034960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ovéPole 9"/>
          <p:cNvSpPr txBox="1"/>
          <p:nvPr/>
        </p:nvSpPr>
        <p:spPr>
          <a:xfrm>
            <a:off x="6660232" y="954856"/>
            <a:ext cx="11681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b="1" u="sng" dirty="0" smtClean="0">
                <a:solidFill>
                  <a:schemeClr val="bg1"/>
                </a:solidFill>
              </a:rPr>
              <a:t>Tuky</a:t>
            </a:r>
          </a:p>
        </p:txBody>
      </p:sp>
      <p:pic>
        <p:nvPicPr>
          <p:cNvPr id="6148" name="Picture 4" descr="http://i1091.photobucket.com/albums/i394/Indiana101/thinking-idea-animated-animation-smiley-emoticon-000339-large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6063" y="-592995"/>
            <a:ext cx="1656184" cy="208823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22460" y="116632"/>
            <a:ext cx="73778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Zakroužkuj v čem nejsou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2" name="Picture 4" descr="http://www.varimezdrave.cz/files/images/mandlove-mlek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317362"/>
            <a:ext cx="2088232" cy="208823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http://www.recepty-kucharka.eu/wp-content/uploads/hovezi-mas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4898073"/>
            <a:ext cx="2376264" cy="17821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8" descr="http://www.viviente.cz/images/clanky/vejce-rozbit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077072"/>
            <a:ext cx="2232248" cy="223224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6" descr="http://www.medic4health.com/wp-content/uploads/2011/05/18_6_orig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70" y="3043566"/>
            <a:ext cx="2333421" cy="168006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www.panna.cz/img/full/1/1618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7834" y="1503924"/>
            <a:ext cx="2804960" cy="162687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mrk.cz/Data/Pics/2010/448670_dede7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040" y="4723629"/>
            <a:ext cx="2805507" cy="18703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Na jihu Polska vzniklo muzeum chleba.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3648" y="1034504"/>
            <a:ext cx="1896146" cy="189614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45467408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ovéPole 9"/>
          <p:cNvSpPr txBox="1"/>
          <p:nvPr/>
        </p:nvSpPr>
        <p:spPr>
          <a:xfrm>
            <a:off x="6660232" y="954856"/>
            <a:ext cx="11681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b="1" u="sng" dirty="0" smtClean="0">
                <a:solidFill>
                  <a:schemeClr val="bg1"/>
                </a:solidFill>
              </a:rPr>
              <a:t>Tuky</a:t>
            </a:r>
          </a:p>
        </p:txBody>
      </p:sp>
      <p:sp>
        <p:nvSpPr>
          <p:cNvPr id="2" name="Obdélník 1"/>
          <p:cNvSpPr/>
          <p:nvPr/>
        </p:nvSpPr>
        <p:spPr>
          <a:xfrm>
            <a:off x="22460" y="116632"/>
            <a:ext cx="73778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Zakroužkuj v čem nejsou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2" name="Picture 4" descr="http://www.varimezdrave.cz/files/images/mandlove-mlek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317362"/>
            <a:ext cx="2088232" cy="208823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http://www.recepty-kucharka.eu/wp-content/uploads/hovezi-mas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4898073"/>
            <a:ext cx="2376264" cy="17821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8" descr="http://www.viviente.cz/images/clanky/vejce-rozbit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077072"/>
            <a:ext cx="2232248" cy="223224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6" descr="http://www.medic4health.com/wp-content/uploads/2011/05/18_6_orig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70" y="3043566"/>
            <a:ext cx="2333421" cy="168006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www.panna.cz/img/full/1/161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7834" y="1503924"/>
            <a:ext cx="2804960" cy="162687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mrk.cz/Data/Pics/2010/448670_dede7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040" y="4723629"/>
            <a:ext cx="2805507" cy="18703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Na jihu Polska vzniklo muzeum chleba.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3648" y="1034504"/>
            <a:ext cx="1896146" cy="189614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rstenec 2"/>
          <p:cNvSpPr/>
          <p:nvPr/>
        </p:nvSpPr>
        <p:spPr>
          <a:xfrm>
            <a:off x="728750" y="881500"/>
            <a:ext cx="2645941" cy="2162065"/>
          </a:xfrm>
          <a:prstGeom prst="donut">
            <a:avLst>
              <a:gd name="adj" fmla="val 6233"/>
            </a:avLst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Prstenec 12"/>
          <p:cNvSpPr/>
          <p:nvPr/>
        </p:nvSpPr>
        <p:spPr>
          <a:xfrm>
            <a:off x="2882780" y="4581128"/>
            <a:ext cx="3154026" cy="2012839"/>
          </a:xfrm>
          <a:prstGeom prst="donut">
            <a:avLst>
              <a:gd name="adj" fmla="val 6233"/>
            </a:avLst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pic>
        <p:nvPicPr>
          <p:cNvPr id="14" name="Picture 4" descr="http://media.bigoo.ws/content/gif/smiles/smiles_405.gif"/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359" y="-98741"/>
            <a:ext cx="2214230" cy="152781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963878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45798" y="49872"/>
            <a:ext cx="502714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Vypiš </a:t>
            </a:r>
            <a:r>
              <a:rPr lang="cs-CZ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 čem </a:t>
            </a:r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jsou</a:t>
            </a:r>
            <a:endParaRPr lang="cs-CZ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" name="Picture 4" descr="http://i1091.photobucket.com/albums/i394/Indiana101/thinking-idea-animated-animation-smiley-emoticon-000339-large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2231" y="-592995"/>
            <a:ext cx="1656184" cy="208823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991397" y="451122"/>
            <a:ext cx="12055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400" b="1" u="sng" dirty="0" smtClean="0">
                <a:solidFill>
                  <a:schemeClr val="bg1"/>
                </a:solidFill>
              </a:rPr>
              <a:t>Cukry</a:t>
            </a:r>
            <a:endParaRPr lang="cs-CZ" b="1" u="sng" dirty="0">
              <a:solidFill>
                <a:schemeClr val="bg1"/>
              </a:solidFill>
            </a:endParaRPr>
          </a:p>
        </p:txBody>
      </p:sp>
      <p:sp>
        <p:nvSpPr>
          <p:cNvPr id="5" name="Šestnácticípá hvězda 4"/>
          <p:cNvSpPr/>
          <p:nvPr/>
        </p:nvSpPr>
        <p:spPr>
          <a:xfrm>
            <a:off x="138823" y="1268760"/>
            <a:ext cx="2920547" cy="1185052"/>
          </a:xfrm>
          <a:prstGeom prst="star16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LUŠTĚNINY</a:t>
            </a:r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6" name="Šestnácticípá hvězda 5"/>
          <p:cNvSpPr/>
          <p:nvPr/>
        </p:nvSpPr>
        <p:spPr>
          <a:xfrm rot="493492">
            <a:off x="49188" y="5517231"/>
            <a:ext cx="2685022" cy="1185052"/>
          </a:xfrm>
          <a:prstGeom prst="star16">
            <a:avLst>
              <a:gd name="adj" fmla="val 44515"/>
            </a:avLst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BRAMBORY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7" name="Šestnácticípá hvězda 6"/>
          <p:cNvSpPr/>
          <p:nvPr/>
        </p:nvSpPr>
        <p:spPr>
          <a:xfrm rot="1008796">
            <a:off x="2014014" y="5166762"/>
            <a:ext cx="3796521" cy="1296144"/>
          </a:xfrm>
          <a:prstGeom prst="star16">
            <a:avLst>
              <a:gd name="adj" fmla="val 24473"/>
            </a:avLst>
          </a:prstGeom>
          <a:solidFill>
            <a:srgbClr val="66FF3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ZELENINA</a:t>
            </a:r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8" name="Šestnácticípá hvězda 7"/>
          <p:cNvSpPr/>
          <p:nvPr/>
        </p:nvSpPr>
        <p:spPr>
          <a:xfrm rot="20904924">
            <a:off x="137" y="3954047"/>
            <a:ext cx="3197919" cy="1185052"/>
          </a:xfrm>
          <a:prstGeom prst="star16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bg1"/>
                </a:solidFill>
              </a:rPr>
              <a:t>SŮL</a:t>
            </a:r>
            <a:endParaRPr lang="cs-CZ" sz="4000" dirty="0">
              <a:solidFill>
                <a:schemeClr val="bg1"/>
              </a:solidFill>
            </a:endParaRPr>
          </a:p>
        </p:txBody>
      </p:sp>
      <p:sp>
        <p:nvSpPr>
          <p:cNvPr id="9" name="Šestnácticípá hvězda 8"/>
          <p:cNvSpPr/>
          <p:nvPr/>
        </p:nvSpPr>
        <p:spPr>
          <a:xfrm rot="1176784">
            <a:off x="2956682" y="1268760"/>
            <a:ext cx="2920547" cy="1185052"/>
          </a:xfrm>
          <a:prstGeom prst="star16">
            <a:avLst/>
          </a:prstGeom>
          <a:solidFill>
            <a:srgbClr val="00B0F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1"/>
                </a:solidFill>
              </a:rPr>
              <a:t>OBILNÉ VÝROBKY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10" name="Šestnácticípá hvězda 9"/>
          <p:cNvSpPr/>
          <p:nvPr/>
        </p:nvSpPr>
        <p:spPr>
          <a:xfrm rot="1022716">
            <a:off x="-67421" y="2626770"/>
            <a:ext cx="3460854" cy="1185052"/>
          </a:xfrm>
          <a:prstGeom prst="star16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1"/>
                </a:solidFill>
              </a:rPr>
              <a:t>OVOCE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11" name="Šestnácticípá hvězda 10"/>
          <p:cNvSpPr/>
          <p:nvPr/>
        </p:nvSpPr>
        <p:spPr>
          <a:xfrm>
            <a:off x="3131840" y="2626771"/>
            <a:ext cx="2235832" cy="2704496"/>
          </a:xfrm>
          <a:prstGeom prst="star16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1"/>
                </a:solidFill>
              </a:rPr>
              <a:t>MASO</a:t>
            </a:r>
            <a:endParaRPr lang="cs-CZ" sz="2800" dirty="0">
              <a:solidFill>
                <a:schemeClr val="bg1"/>
              </a:solidFill>
            </a:endParaRPr>
          </a:p>
        </p:txBody>
      </p:sp>
      <p:graphicFrame>
        <p:nvGraphicFramePr>
          <p:cNvPr id="13" name="Tabulka 1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51767276"/>
              </p:ext>
            </p:extLst>
          </p:nvPr>
        </p:nvGraphicFramePr>
        <p:xfrm>
          <a:off x="5572943" y="2234130"/>
          <a:ext cx="3564507" cy="30398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64507"/>
              </a:tblGrid>
              <a:tr h="75803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58037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58037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6578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21873341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45798" y="49872"/>
            <a:ext cx="502714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Vypiš </a:t>
            </a:r>
            <a:r>
              <a:rPr lang="cs-CZ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 čem </a:t>
            </a:r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jsou</a:t>
            </a:r>
            <a:endParaRPr lang="cs-CZ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991397" y="451122"/>
            <a:ext cx="12055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400" b="1" u="sng" dirty="0" smtClean="0">
                <a:solidFill>
                  <a:schemeClr val="bg1"/>
                </a:solidFill>
              </a:rPr>
              <a:t>Cukry</a:t>
            </a:r>
            <a:endParaRPr lang="cs-CZ" b="1" u="sng" dirty="0">
              <a:solidFill>
                <a:schemeClr val="bg1"/>
              </a:solidFill>
            </a:endParaRPr>
          </a:p>
        </p:txBody>
      </p:sp>
      <p:sp>
        <p:nvSpPr>
          <p:cNvPr id="5" name="Šestnácticípá hvězda 4"/>
          <p:cNvSpPr/>
          <p:nvPr/>
        </p:nvSpPr>
        <p:spPr>
          <a:xfrm>
            <a:off x="138823" y="1268760"/>
            <a:ext cx="2920547" cy="1185052"/>
          </a:xfrm>
          <a:prstGeom prst="star16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LUŠTĚNINY</a:t>
            </a:r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6" name="Šestnácticípá hvězda 5"/>
          <p:cNvSpPr/>
          <p:nvPr/>
        </p:nvSpPr>
        <p:spPr>
          <a:xfrm rot="493492">
            <a:off x="49188" y="5517231"/>
            <a:ext cx="2685022" cy="1185052"/>
          </a:xfrm>
          <a:prstGeom prst="star16">
            <a:avLst>
              <a:gd name="adj" fmla="val 44515"/>
            </a:avLst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BRAMBORY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7" name="Šestnácticípá hvězda 6"/>
          <p:cNvSpPr/>
          <p:nvPr/>
        </p:nvSpPr>
        <p:spPr>
          <a:xfrm rot="1008796">
            <a:off x="2014014" y="5166762"/>
            <a:ext cx="3796521" cy="1296144"/>
          </a:xfrm>
          <a:prstGeom prst="star16">
            <a:avLst>
              <a:gd name="adj" fmla="val 24473"/>
            </a:avLst>
          </a:prstGeom>
          <a:solidFill>
            <a:srgbClr val="66FF3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ZELENINA</a:t>
            </a:r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8" name="Šestnácticípá hvězda 7"/>
          <p:cNvSpPr/>
          <p:nvPr/>
        </p:nvSpPr>
        <p:spPr>
          <a:xfrm rot="20904924">
            <a:off x="137" y="3954047"/>
            <a:ext cx="3197919" cy="1185052"/>
          </a:xfrm>
          <a:prstGeom prst="star16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bg1"/>
                </a:solidFill>
              </a:rPr>
              <a:t>SŮL</a:t>
            </a:r>
            <a:endParaRPr lang="cs-CZ" sz="4000" dirty="0">
              <a:solidFill>
                <a:schemeClr val="bg1"/>
              </a:solidFill>
            </a:endParaRPr>
          </a:p>
        </p:txBody>
      </p:sp>
      <p:sp>
        <p:nvSpPr>
          <p:cNvPr id="9" name="Šestnácticípá hvězda 8"/>
          <p:cNvSpPr/>
          <p:nvPr/>
        </p:nvSpPr>
        <p:spPr>
          <a:xfrm rot="1176784">
            <a:off x="2956682" y="1268760"/>
            <a:ext cx="2920547" cy="1185052"/>
          </a:xfrm>
          <a:prstGeom prst="star16">
            <a:avLst/>
          </a:prstGeom>
          <a:solidFill>
            <a:srgbClr val="00B0F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1"/>
                </a:solidFill>
              </a:rPr>
              <a:t>OBILNÉ VÝROBKY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10" name="Šestnácticípá hvězda 9"/>
          <p:cNvSpPr/>
          <p:nvPr/>
        </p:nvSpPr>
        <p:spPr>
          <a:xfrm rot="1022716">
            <a:off x="-67421" y="2626770"/>
            <a:ext cx="3460854" cy="1185052"/>
          </a:xfrm>
          <a:prstGeom prst="star16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1"/>
                </a:solidFill>
              </a:rPr>
              <a:t>OVOCE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11" name="Šestnácticípá hvězda 10"/>
          <p:cNvSpPr/>
          <p:nvPr/>
        </p:nvSpPr>
        <p:spPr>
          <a:xfrm>
            <a:off x="3131840" y="2626771"/>
            <a:ext cx="2235832" cy="2704496"/>
          </a:xfrm>
          <a:prstGeom prst="star16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1"/>
                </a:solidFill>
              </a:rPr>
              <a:t>MASO</a:t>
            </a:r>
            <a:endParaRPr lang="cs-CZ" sz="2800" dirty="0">
              <a:solidFill>
                <a:schemeClr val="bg1"/>
              </a:solidFill>
            </a:endParaRPr>
          </a:p>
        </p:txBody>
      </p:sp>
      <p:graphicFrame>
        <p:nvGraphicFramePr>
          <p:cNvPr id="13" name="Tabulka 1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78458719"/>
              </p:ext>
            </p:extLst>
          </p:nvPr>
        </p:nvGraphicFramePr>
        <p:xfrm>
          <a:off x="5572943" y="2234130"/>
          <a:ext cx="3564507" cy="30398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64507"/>
              </a:tblGrid>
              <a:tr h="758037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OVOCE</a:t>
                      </a:r>
                      <a:endParaRPr lang="cs-CZ" sz="3200" b="1" dirty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758037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BRAMBORY</a:t>
                      </a:r>
                      <a:endParaRPr lang="cs-CZ" sz="32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758037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00B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ZELENINA</a:t>
                      </a:r>
                      <a:endParaRPr lang="cs-CZ" sz="3200" b="1" dirty="0">
                        <a:solidFill>
                          <a:srgbClr val="00B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765784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OBILNÉ VÝROBKY</a:t>
                      </a:r>
                      <a:endParaRPr lang="cs-CZ" sz="3200" b="1" dirty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4" name="Picture 4" descr="http://media.bigoo.ws/content/gif/smiles/smiles_405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32656"/>
            <a:ext cx="2445506" cy="16874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95780002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179929"/>
            <a:ext cx="472276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Spoj </a:t>
            </a:r>
            <a:r>
              <a:rPr lang="cs-CZ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 čem </a:t>
            </a:r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jsou</a:t>
            </a:r>
            <a:endParaRPr lang="cs-CZ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" name="Picture 4" descr="http://i1091.photobucket.com/albums/i394/Indiana101/thinking-idea-animated-animation-smiley-emoticon-000339-large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2231" y="-592995"/>
            <a:ext cx="1656184" cy="208823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vál 11"/>
          <p:cNvSpPr/>
          <p:nvPr/>
        </p:nvSpPr>
        <p:spPr>
          <a:xfrm>
            <a:off x="3023828" y="3422283"/>
            <a:ext cx="2880320" cy="136815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u="sng" dirty="0" smtClean="0">
                <a:solidFill>
                  <a:srgbClr val="00B050"/>
                </a:solidFill>
              </a:rPr>
              <a:t>Vlákniny</a:t>
            </a:r>
            <a:endParaRPr lang="cs-CZ" sz="3600" b="1" u="sng" dirty="0">
              <a:solidFill>
                <a:srgbClr val="00B050"/>
              </a:solidFill>
            </a:endParaRPr>
          </a:p>
        </p:txBody>
      </p:sp>
      <p:sp>
        <p:nvSpPr>
          <p:cNvPr id="14" name="Ovál 13"/>
          <p:cNvSpPr/>
          <p:nvPr/>
        </p:nvSpPr>
        <p:spPr>
          <a:xfrm>
            <a:off x="3085030" y="1487365"/>
            <a:ext cx="2808312" cy="1374368"/>
          </a:xfrm>
          <a:prstGeom prst="ellipse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ZELENINA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5" name="Ovál 14"/>
          <p:cNvSpPr/>
          <p:nvPr/>
        </p:nvSpPr>
        <p:spPr>
          <a:xfrm>
            <a:off x="6062151" y="2558187"/>
            <a:ext cx="2808312" cy="1374368"/>
          </a:xfrm>
          <a:prstGeom prst="ellipse">
            <a:avLst/>
          </a:prstGeom>
          <a:solidFill>
            <a:schemeClr val="tx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tx2"/>
                </a:solidFill>
              </a:rPr>
              <a:t>MASO</a:t>
            </a:r>
            <a:endParaRPr lang="cs-CZ" sz="5400" dirty="0">
              <a:solidFill>
                <a:schemeClr val="tx2"/>
              </a:solidFill>
            </a:endParaRPr>
          </a:p>
        </p:txBody>
      </p:sp>
      <p:sp>
        <p:nvSpPr>
          <p:cNvPr id="16" name="Ovál 15"/>
          <p:cNvSpPr/>
          <p:nvPr/>
        </p:nvSpPr>
        <p:spPr>
          <a:xfrm>
            <a:off x="276718" y="2414171"/>
            <a:ext cx="2808312" cy="1374368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rgbClr val="66FF33"/>
                </a:solidFill>
              </a:rPr>
              <a:t>VODA</a:t>
            </a:r>
            <a:endParaRPr lang="cs-CZ" sz="5400" dirty="0">
              <a:solidFill>
                <a:srgbClr val="66FF33"/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215516" y="4293096"/>
            <a:ext cx="2808312" cy="1374368"/>
          </a:xfrm>
          <a:prstGeom prst="ellipse">
            <a:avLst/>
          </a:prstGeom>
          <a:solidFill>
            <a:schemeClr val="tx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CELOZRNÝ CHLÉB 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8" name="Ovál 17"/>
          <p:cNvSpPr/>
          <p:nvPr/>
        </p:nvSpPr>
        <p:spPr>
          <a:xfrm>
            <a:off x="3095836" y="5151558"/>
            <a:ext cx="2808312" cy="137436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rgbClr val="FF0000"/>
                </a:solidFill>
              </a:rPr>
              <a:t>KAPR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19" name="Ovál 18"/>
          <p:cNvSpPr/>
          <p:nvPr/>
        </p:nvSpPr>
        <p:spPr>
          <a:xfrm>
            <a:off x="6034907" y="4358387"/>
            <a:ext cx="2808312" cy="1374368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rgbClr val="FFC000"/>
                </a:solidFill>
              </a:rPr>
              <a:t>OVOCE</a:t>
            </a:r>
            <a:endParaRPr lang="cs-CZ" sz="4800" dirty="0">
              <a:solidFill>
                <a:srgbClr val="FFC000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5436096" y="451122"/>
            <a:ext cx="18180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800" b="1" u="sng" dirty="0">
                <a:solidFill>
                  <a:schemeClr val="bg1"/>
                </a:solidFill>
              </a:rPr>
              <a:t>Vlákniny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5463252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179929"/>
            <a:ext cx="472276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Spoj </a:t>
            </a:r>
            <a:r>
              <a:rPr lang="cs-CZ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 čem </a:t>
            </a:r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jsou</a:t>
            </a:r>
            <a:endParaRPr lang="cs-CZ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Ovál 11"/>
          <p:cNvSpPr/>
          <p:nvPr/>
        </p:nvSpPr>
        <p:spPr>
          <a:xfrm>
            <a:off x="3023828" y="3422283"/>
            <a:ext cx="2880320" cy="136815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u="sng" dirty="0" smtClean="0">
                <a:solidFill>
                  <a:srgbClr val="00B050"/>
                </a:solidFill>
              </a:rPr>
              <a:t>Vlákniny</a:t>
            </a:r>
            <a:endParaRPr lang="cs-CZ" sz="3600" b="1" u="sng" dirty="0">
              <a:solidFill>
                <a:srgbClr val="00B050"/>
              </a:solidFill>
            </a:endParaRPr>
          </a:p>
        </p:txBody>
      </p:sp>
      <p:sp>
        <p:nvSpPr>
          <p:cNvPr id="14" name="Ovál 13"/>
          <p:cNvSpPr/>
          <p:nvPr/>
        </p:nvSpPr>
        <p:spPr>
          <a:xfrm>
            <a:off x="3085030" y="1487365"/>
            <a:ext cx="2808312" cy="1374368"/>
          </a:xfrm>
          <a:prstGeom prst="ellipse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ZELENINA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215516" y="4293096"/>
            <a:ext cx="2808312" cy="1374368"/>
          </a:xfrm>
          <a:prstGeom prst="ellipse">
            <a:avLst/>
          </a:prstGeom>
          <a:solidFill>
            <a:schemeClr val="tx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CELOZRNÝ CHLÉB 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9" name="Ovál 18"/>
          <p:cNvSpPr/>
          <p:nvPr/>
        </p:nvSpPr>
        <p:spPr>
          <a:xfrm>
            <a:off x="6034907" y="4358387"/>
            <a:ext cx="2808312" cy="1374368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rgbClr val="FFC000"/>
                </a:solidFill>
              </a:rPr>
              <a:t>OVOCE</a:t>
            </a:r>
            <a:endParaRPr lang="cs-CZ" sz="4800" dirty="0">
              <a:solidFill>
                <a:srgbClr val="FFC000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5436096" y="451122"/>
            <a:ext cx="18180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800" b="1" u="sng" dirty="0">
                <a:solidFill>
                  <a:schemeClr val="bg1"/>
                </a:solidFill>
              </a:rPr>
              <a:t>Vlákniny</a:t>
            </a:r>
            <a:endParaRPr lang="cs-CZ" dirty="0">
              <a:solidFill>
                <a:schemeClr val="bg1"/>
              </a:solidFill>
            </a:endParaRPr>
          </a:p>
        </p:txBody>
      </p:sp>
      <p:cxnSp>
        <p:nvCxnSpPr>
          <p:cNvPr id="5" name="Přímá spojnice 4"/>
          <p:cNvCxnSpPr>
            <a:stCxn id="12" idx="0"/>
            <a:endCxn id="14" idx="4"/>
          </p:cNvCxnSpPr>
          <p:nvPr/>
        </p:nvCxnSpPr>
        <p:spPr>
          <a:xfrm flipV="1">
            <a:off x="4463988" y="2861733"/>
            <a:ext cx="25198" cy="56055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>
            <a:stCxn id="12" idx="5"/>
            <a:endCxn id="19" idx="2"/>
          </p:cNvCxnSpPr>
          <p:nvPr/>
        </p:nvCxnSpPr>
        <p:spPr>
          <a:xfrm>
            <a:off x="5482335" y="4590074"/>
            <a:ext cx="552572" cy="455497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>
            <a:stCxn id="12" idx="3"/>
            <a:endCxn id="17" idx="6"/>
          </p:cNvCxnSpPr>
          <p:nvPr/>
        </p:nvCxnSpPr>
        <p:spPr>
          <a:xfrm flipH="1">
            <a:off x="3023828" y="4590074"/>
            <a:ext cx="421813" cy="390206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4" descr="http://media.bigoo.ws/content/gif/smiles/smiles_405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832045"/>
            <a:ext cx="2857500" cy="197167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23702688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79929"/>
            <a:ext cx="600363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Podtrhni </a:t>
            </a:r>
            <a:r>
              <a:rPr lang="cs-CZ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 čem </a:t>
            </a:r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jsou</a:t>
            </a:r>
            <a:endParaRPr lang="cs-CZ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" name="Picture 4" descr="http://i1091.photobucket.com/albums/i394/Indiana101/thinking-idea-animated-animation-smiley-emoticon-000339-large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2231" y="-592995"/>
            <a:ext cx="1656184" cy="208823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652120" y="975095"/>
            <a:ext cx="20603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28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Minerály</a:t>
            </a:r>
            <a:r>
              <a:rPr lang="cs-CZ" sz="2800" dirty="0">
                <a:solidFill>
                  <a:schemeClr val="bg1"/>
                </a:solidFill>
              </a:rPr>
              <a:t>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843622" y="3288820"/>
            <a:ext cx="149592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SŮL</a:t>
            </a:r>
            <a:endParaRPr lang="cs-CZ" sz="6000" b="1" dirty="0">
              <a:solidFill>
                <a:schemeClr val="tx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572000" y="4869160"/>
            <a:ext cx="305449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OŘECHY</a:t>
            </a:r>
            <a:endParaRPr lang="cs-CZ" sz="5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743276" y="2564904"/>
            <a:ext cx="2409634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MASO</a:t>
            </a:r>
            <a:endParaRPr lang="cs-CZ" sz="5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11559" y="5323918"/>
            <a:ext cx="287251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smtClean="0">
                <a:solidFill>
                  <a:srgbClr val="66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ŠPENÁT</a:t>
            </a:r>
            <a:endParaRPr lang="cs-CZ" sz="6000" b="1" dirty="0">
              <a:solidFill>
                <a:srgbClr val="66FF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95536" y="1988840"/>
            <a:ext cx="269304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MLÉKO</a:t>
            </a:r>
            <a:endParaRPr lang="cs-CZ" sz="6000" b="1" dirty="0">
              <a:solidFill>
                <a:srgbClr val="FF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6258117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79929"/>
            <a:ext cx="600363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Podtrhni </a:t>
            </a:r>
            <a:r>
              <a:rPr lang="cs-CZ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 čem </a:t>
            </a:r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jsou</a:t>
            </a:r>
            <a:endParaRPr lang="cs-CZ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652120" y="975095"/>
            <a:ext cx="20603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28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Minerály</a:t>
            </a:r>
            <a:r>
              <a:rPr lang="cs-CZ" sz="2800" dirty="0">
                <a:solidFill>
                  <a:schemeClr val="bg1"/>
                </a:solidFill>
              </a:rPr>
              <a:t>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843622" y="3288820"/>
            <a:ext cx="149592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u="sng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SŮL</a:t>
            </a:r>
            <a:endParaRPr lang="cs-CZ" sz="6000" b="1" u="sng" dirty="0">
              <a:solidFill>
                <a:schemeClr val="tx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572000" y="4869160"/>
            <a:ext cx="305449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strike="sngStrike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OŘECHY</a:t>
            </a:r>
            <a:endParaRPr lang="cs-CZ" sz="5400" b="1" strike="sngStrike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743276" y="2564904"/>
            <a:ext cx="2409634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strike="sngStrike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MASO</a:t>
            </a:r>
            <a:endParaRPr lang="cs-CZ" sz="5400" b="1" strike="sngStrike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11559" y="5323918"/>
            <a:ext cx="287251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strike="sngStrike" dirty="0" smtClean="0">
                <a:solidFill>
                  <a:srgbClr val="66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ŠPENÁT</a:t>
            </a:r>
            <a:endParaRPr lang="cs-CZ" sz="6000" b="1" strike="sngStrike" dirty="0">
              <a:solidFill>
                <a:srgbClr val="66FF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95536" y="1988840"/>
            <a:ext cx="269304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strike="sngStrike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MLÉKO</a:t>
            </a:r>
            <a:endParaRPr lang="cs-CZ" sz="6000" b="1" strike="sngStrike" dirty="0">
              <a:solidFill>
                <a:srgbClr val="FF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 descr="http://media.bigoo.ws/content/gif/smiles/smiles_405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093" y="1221840"/>
            <a:ext cx="2300872" cy="158760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71987528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79929"/>
            <a:ext cx="642118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Seřaď </a:t>
            </a:r>
            <a:r>
              <a:rPr lang="cs-CZ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 </a:t>
            </a:r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čem je a není</a:t>
            </a:r>
            <a:endParaRPr lang="cs-CZ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" name="Picture 4" descr="http://i1091.photobucket.com/albums/i394/Indiana101/thinking-idea-animated-animation-smiley-emoticon-000339-large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2231" y="-592995"/>
            <a:ext cx="1656184" cy="208823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652120" y="975095"/>
            <a:ext cx="14856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28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Voda</a:t>
            </a:r>
            <a:r>
              <a:rPr lang="cs-CZ" sz="2800" dirty="0" smtClean="0">
                <a:solidFill>
                  <a:srgbClr val="FFFF00"/>
                </a:solidFill>
              </a:rPr>
              <a:t> 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820274" y="1874750"/>
            <a:ext cx="827471" cy="1015663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6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</a:t>
            </a:r>
            <a:endParaRPr lang="cs-CZ" sz="6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759757" y="1914197"/>
            <a:ext cx="1681871" cy="1015663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6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Není</a:t>
            </a:r>
            <a:endParaRPr lang="cs-CZ" sz="6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621949" y="5790485"/>
            <a:ext cx="1519455" cy="646331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600" dirty="0" smtClean="0"/>
              <a:t>OVOCE</a:t>
            </a:r>
            <a:endParaRPr lang="cs-CZ" sz="36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832462" y="6021288"/>
            <a:ext cx="2028119" cy="64633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600" dirty="0" smtClean="0"/>
              <a:t>ZELENINA</a:t>
            </a:r>
            <a:endParaRPr lang="cs-CZ" sz="36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604473" y="3776920"/>
            <a:ext cx="1964177" cy="646331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3600" dirty="0" smtClean="0"/>
              <a:t>NÁPOJE</a:t>
            </a:r>
            <a:endParaRPr lang="cs-CZ" sz="36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542720" y="5382159"/>
            <a:ext cx="2363083" cy="646331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600" dirty="0" smtClean="0"/>
              <a:t>COCA COLA</a:t>
            </a:r>
            <a:endParaRPr lang="cs-CZ" sz="36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30406" y="3776921"/>
            <a:ext cx="1779526" cy="64633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600" dirty="0" smtClean="0"/>
              <a:t>OKURKA</a:t>
            </a:r>
            <a:endParaRPr lang="cs-CZ" sz="36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203848" y="3603824"/>
            <a:ext cx="1092607" cy="64633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600" dirty="0" smtClean="0"/>
              <a:t>RÝŽE</a:t>
            </a:r>
            <a:endParaRPr lang="cs-CZ" sz="4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534435" y="4833426"/>
            <a:ext cx="2121093" cy="646331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600" dirty="0" smtClean="0"/>
              <a:t>BONBONY</a:t>
            </a:r>
            <a:endParaRPr lang="cs-CZ" sz="36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825547" y="4199139"/>
            <a:ext cx="1569404" cy="64633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600" dirty="0" smtClean="0"/>
              <a:t>PEČIVO</a:t>
            </a:r>
            <a:endParaRPr lang="cs-CZ" sz="36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41990" y="5144155"/>
            <a:ext cx="1893467" cy="646331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600" dirty="0" smtClean="0"/>
              <a:t>SUŠENKY</a:t>
            </a:r>
            <a:endParaRPr lang="cs-CZ" sz="3600" dirty="0"/>
          </a:p>
        </p:txBody>
      </p:sp>
    </p:spTree>
    <p:extLst>
      <p:ext uri="{BB962C8B-B14F-4D97-AF65-F5344CB8AC3E}">
        <p14:creationId xmlns="" xmlns:p14="http://schemas.microsoft.com/office/powerpoint/2010/main" val="188461843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79929"/>
            <a:ext cx="642118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Seřaď </a:t>
            </a:r>
            <a:r>
              <a:rPr lang="cs-CZ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 </a:t>
            </a:r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čem je a není</a:t>
            </a:r>
            <a:endParaRPr lang="cs-CZ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652120" y="975095"/>
            <a:ext cx="14856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28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Voda</a:t>
            </a:r>
            <a:r>
              <a:rPr lang="cs-CZ" sz="2800" dirty="0" smtClean="0">
                <a:solidFill>
                  <a:srgbClr val="FFFF00"/>
                </a:solidFill>
              </a:rPr>
              <a:t> 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820274" y="1874750"/>
            <a:ext cx="827471" cy="1015663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6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</a:t>
            </a:r>
            <a:endParaRPr lang="cs-CZ" sz="6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759757" y="1914197"/>
            <a:ext cx="1681871" cy="1015663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6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Není</a:t>
            </a:r>
            <a:endParaRPr lang="cs-CZ" sz="6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462857" y="3021137"/>
            <a:ext cx="1519455" cy="646331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600" dirty="0" smtClean="0"/>
              <a:t>OVOCE</a:t>
            </a:r>
            <a:endParaRPr lang="cs-CZ" sz="36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258588" y="4642923"/>
            <a:ext cx="2028119" cy="64633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600" dirty="0" smtClean="0"/>
              <a:t>ZELENINA</a:t>
            </a:r>
            <a:endParaRPr lang="cs-CZ" sz="36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322530" y="3850706"/>
            <a:ext cx="1964177" cy="646331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3600" dirty="0" smtClean="0"/>
              <a:t>NÁPOJE</a:t>
            </a:r>
            <a:endParaRPr lang="cs-CZ" sz="36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045976" y="6184573"/>
            <a:ext cx="2363083" cy="646331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600" dirty="0" smtClean="0"/>
              <a:t>COCA COLA</a:t>
            </a:r>
            <a:endParaRPr lang="cs-CZ" sz="36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379105" y="5429359"/>
            <a:ext cx="1779526" cy="64633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600" dirty="0" smtClean="0"/>
              <a:t>OKURKA</a:t>
            </a:r>
            <a:endParaRPr lang="cs-CZ" sz="36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121229" y="3057287"/>
            <a:ext cx="1092607" cy="64633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600" dirty="0" smtClean="0"/>
              <a:t>RÝŽE</a:t>
            </a:r>
            <a:endParaRPr lang="cs-CZ" sz="4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652120" y="4642923"/>
            <a:ext cx="2121093" cy="646331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600" dirty="0" smtClean="0"/>
              <a:t>BONBONY</a:t>
            </a:r>
            <a:endParaRPr lang="cs-CZ" sz="36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931792" y="5467321"/>
            <a:ext cx="1569404" cy="64633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600" dirty="0" smtClean="0"/>
              <a:t>PEČIVO</a:t>
            </a:r>
            <a:endParaRPr lang="cs-CZ" sz="36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5759757" y="3850706"/>
            <a:ext cx="1893467" cy="646331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600" dirty="0" smtClean="0"/>
              <a:t>SUŠENKY</a:t>
            </a:r>
            <a:endParaRPr lang="cs-CZ" sz="3600" dirty="0"/>
          </a:p>
        </p:txBody>
      </p:sp>
      <p:pic>
        <p:nvPicPr>
          <p:cNvPr id="22" name="Picture 4" descr="http://media.bigoo.ws/content/gif/smiles/smiles_405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421" y="-10557"/>
            <a:ext cx="2360579" cy="16288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95008152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flip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ál 1"/>
          <p:cNvSpPr/>
          <p:nvPr/>
        </p:nvSpPr>
        <p:spPr>
          <a:xfrm>
            <a:off x="440997" y="4188855"/>
            <a:ext cx="432048" cy="432048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b="1" dirty="0" smtClean="0">
                <a:solidFill>
                  <a:schemeClr val="bg1"/>
                </a:solidFill>
              </a:rPr>
              <a:t>A</a:t>
            </a:r>
            <a:endParaRPr lang="cs-CZ" sz="2500" b="1" dirty="0">
              <a:solidFill>
                <a:schemeClr val="bg1"/>
              </a:solidFill>
            </a:endParaRPr>
          </a:p>
        </p:txBody>
      </p:sp>
      <p:sp>
        <p:nvSpPr>
          <p:cNvPr id="3" name="Ovál 2"/>
          <p:cNvSpPr/>
          <p:nvPr/>
        </p:nvSpPr>
        <p:spPr>
          <a:xfrm>
            <a:off x="440997" y="4832859"/>
            <a:ext cx="432048" cy="432048"/>
          </a:xfrm>
          <a:prstGeom prst="ellipse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b="1" dirty="0" smtClean="0">
                <a:solidFill>
                  <a:schemeClr val="bg1"/>
                </a:solidFill>
              </a:rPr>
              <a:t>B</a:t>
            </a:r>
            <a:endParaRPr lang="cs-CZ" sz="2500" b="1" dirty="0">
              <a:solidFill>
                <a:schemeClr val="bg1"/>
              </a:solidFill>
            </a:endParaRPr>
          </a:p>
        </p:txBody>
      </p:sp>
      <p:sp>
        <p:nvSpPr>
          <p:cNvPr id="4" name="Ovál 3"/>
          <p:cNvSpPr/>
          <p:nvPr/>
        </p:nvSpPr>
        <p:spPr>
          <a:xfrm>
            <a:off x="440997" y="5493810"/>
            <a:ext cx="432048" cy="432048"/>
          </a:xfrm>
          <a:prstGeom prst="ellipse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b="1" dirty="0" smtClean="0">
                <a:solidFill>
                  <a:schemeClr val="bg1"/>
                </a:solidFill>
              </a:rPr>
              <a:t>C</a:t>
            </a:r>
            <a:endParaRPr lang="cs-CZ" sz="2500" b="1" dirty="0">
              <a:solidFill>
                <a:schemeClr val="bg1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440997" y="6130666"/>
            <a:ext cx="432048" cy="432048"/>
          </a:xfrm>
          <a:prstGeom prst="ellips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b="1" dirty="0" smtClean="0">
                <a:solidFill>
                  <a:schemeClr val="bg1"/>
                </a:solidFill>
              </a:rPr>
              <a:t>D</a:t>
            </a:r>
            <a:endParaRPr lang="cs-CZ" sz="2500" b="1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025245" y="4155496"/>
            <a:ext cx="33682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solidFill>
                  <a:srgbClr val="C0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m</a:t>
            </a:r>
            <a:r>
              <a:rPr lang="cs-CZ" sz="2800" dirty="0" smtClean="0">
                <a:solidFill>
                  <a:srgbClr val="C0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rkev, rajčata, špenát</a:t>
            </a:r>
            <a:endParaRPr lang="cs-CZ" sz="2800" dirty="0">
              <a:solidFill>
                <a:srgbClr val="C0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025245" y="4787853"/>
            <a:ext cx="31906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solidFill>
                  <a:schemeClr val="accent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m</a:t>
            </a:r>
            <a:r>
              <a:rPr lang="cs-CZ" sz="2800" dirty="0" smtClean="0">
                <a:solidFill>
                  <a:schemeClr val="accent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aso, droždí, ořechy</a:t>
            </a:r>
            <a:endParaRPr lang="cs-CZ" sz="2800" dirty="0">
              <a:solidFill>
                <a:schemeClr val="accent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025245" y="5447184"/>
            <a:ext cx="57049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solidFill>
                  <a:srgbClr val="00B05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o</a:t>
            </a:r>
            <a:r>
              <a:rPr lang="cs-CZ" sz="2800" dirty="0" smtClean="0">
                <a:solidFill>
                  <a:srgbClr val="00B05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voce, zelenina, šípky, citrusové plody</a:t>
            </a:r>
            <a:endParaRPr lang="cs-CZ" sz="2800" dirty="0">
              <a:solidFill>
                <a:srgbClr val="00B05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025245" y="6130666"/>
            <a:ext cx="43111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r</a:t>
            </a:r>
            <a:r>
              <a:rPr lang="cs-CZ" sz="2800" dirty="0" smtClean="0">
                <a:solidFill>
                  <a:srgbClr val="FFC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ybí tuk, máslo, mléko, vejce</a:t>
            </a:r>
            <a:endParaRPr lang="cs-CZ" sz="2800" dirty="0">
              <a:solidFill>
                <a:srgbClr val="FFC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79512" y="3147529"/>
            <a:ext cx="3684215" cy="10926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65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</a:t>
            </a:r>
            <a:r>
              <a:rPr lang="cs-CZ" sz="65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TA</a:t>
            </a:r>
            <a:r>
              <a:rPr lang="cs-CZ" sz="65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MÍ</a:t>
            </a:r>
            <a:r>
              <a:rPr lang="cs-CZ" sz="65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NY</a:t>
            </a:r>
            <a:endParaRPr lang="cs-CZ" sz="65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120" name="Obdélník 5119"/>
          <p:cNvSpPr/>
          <p:nvPr/>
        </p:nvSpPr>
        <p:spPr>
          <a:xfrm>
            <a:off x="6457135" y="88858"/>
            <a:ext cx="411460" cy="41146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bdélník 49"/>
          <p:cNvSpPr/>
          <p:nvPr/>
        </p:nvSpPr>
        <p:spPr>
          <a:xfrm>
            <a:off x="6457135" y="489975"/>
            <a:ext cx="411460" cy="41146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délník 50"/>
          <p:cNvSpPr/>
          <p:nvPr/>
        </p:nvSpPr>
        <p:spPr>
          <a:xfrm>
            <a:off x="6457135" y="877536"/>
            <a:ext cx="411460" cy="41146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bdélník 52"/>
          <p:cNvSpPr/>
          <p:nvPr/>
        </p:nvSpPr>
        <p:spPr>
          <a:xfrm>
            <a:off x="6457135" y="1288996"/>
            <a:ext cx="411460" cy="41146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délník 53"/>
          <p:cNvSpPr/>
          <p:nvPr/>
        </p:nvSpPr>
        <p:spPr>
          <a:xfrm>
            <a:off x="6457135" y="1700456"/>
            <a:ext cx="411460" cy="41146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Obdélník 54"/>
          <p:cNvSpPr/>
          <p:nvPr/>
        </p:nvSpPr>
        <p:spPr>
          <a:xfrm>
            <a:off x="6457135" y="2111916"/>
            <a:ext cx="411460" cy="41146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Obdélník 55"/>
          <p:cNvSpPr/>
          <p:nvPr/>
        </p:nvSpPr>
        <p:spPr>
          <a:xfrm>
            <a:off x="6457135" y="2523376"/>
            <a:ext cx="411460" cy="41146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bdélník 56"/>
          <p:cNvSpPr/>
          <p:nvPr/>
        </p:nvSpPr>
        <p:spPr>
          <a:xfrm>
            <a:off x="6457135" y="2934836"/>
            <a:ext cx="411460" cy="41146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Obdélník 70"/>
          <p:cNvSpPr/>
          <p:nvPr/>
        </p:nvSpPr>
        <p:spPr>
          <a:xfrm>
            <a:off x="6868595" y="88858"/>
            <a:ext cx="411460" cy="401117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Obdélník 71"/>
          <p:cNvSpPr/>
          <p:nvPr/>
        </p:nvSpPr>
        <p:spPr>
          <a:xfrm>
            <a:off x="7280055" y="88858"/>
            <a:ext cx="411460" cy="401117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Obdélník 72"/>
          <p:cNvSpPr/>
          <p:nvPr/>
        </p:nvSpPr>
        <p:spPr>
          <a:xfrm>
            <a:off x="7693276" y="88858"/>
            <a:ext cx="411460" cy="401117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Obdélník 73"/>
          <p:cNvSpPr/>
          <p:nvPr/>
        </p:nvSpPr>
        <p:spPr>
          <a:xfrm>
            <a:off x="8104736" y="88858"/>
            <a:ext cx="411460" cy="401117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b="1" dirty="0" smtClean="0">
                <a:solidFill>
                  <a:schemeClr val="bg1"/>
                </a:solidFill>
              </a:rPr>
              <a:t>Ě</a:t>
            </a:r>
            <a:endParaRPr lang="cs-CZ" sz="2500" b="1" dirty="0">
              <a:solidFill>
                <a:schemeClr val="bg1"/>
              </a:solidFill>
            </a:endParaRPr>
          </a:p>
        </p:txBody>
      </p:sp>
      <p:sp>
        <p:nvSpPr>
          <p:cNvPr id="75" name="Obdélník 74"/>
          <p:cNvSpPr/>
          <p:nvPr/>
        </p:nvSpPr>
        <p:spPr>
          <a:xfrm>
            <a:off x="6868595" y="489975"/>
            <a:ext cx="411460" cy="387561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6" name="Obdélník 75"/>
          <p:cNvSpPr/>
          <p:nvPr/>
        </p:nvSpPr>
        <p:spPr>
          <a:xfrm>
            <a:off x="7281816" y="489975"/>
            <a:ext cx="411460" cy="387561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500" b="1" dirty="0">
              <a:solidFill>
                <a:schemeClr val="bg1"/>
              </a:solidFill>
            </a:endParaRPr>
          </a:p>
        </p:txBody>
      </p:sp>
      <p:sp>
        <p:nvSpPr>
          <p:cNvPr id="77" name="Obdélník 76"/>
          <p:cNvSpPr/>
          <p:nvPr/>
        </p:nvSpPr>
        <p:spPr>
          <a:xfrm>
            <a:off x="7693276" y="489975"/>
            <a:ext cx="411460" cy="387561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9" name="Obdélník 78"/>
          <p:cNvSpPr/>
          <p:nvPr/>
        </p:nvSpPr>
        <p:spPr>
          <a:xfrm>
            <a:off x="6872687" y="877536"/>
            <a:ext cx="411460" cy="41146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0" name="Obdélník 79"/>
          <p:cNvSpPr/>
          <p:nvPr/>
        </p:nvSpPr>
        <p:spPr>
          <a:xfrm>
            <a:off x="7286924" y="877958"/>
            <a:ext cx="411460" cy="411038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1" name="Obdélník 80"/>
          <p:cNvSpPr/>
          <p:nvPr/>
        </p:nvSpPr>
        <p:spPr>
          <a:xfrm>
            <a:off x="6875464" y="1289591"/>
            <a:ext cx="411460" cy="41146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2" name="Obdélník 81"/>
          <p:cNvSpPr/>
          <p:nvPr/>
        </p:nvSpPr>
        <p:spPr>
          <a:xfrm>
            <a:off x="7286924" y="1288996"/>
            <a:ext cx="411460" cy="41146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b="1" dirty="0" smtClean="0">
                <a:solidFill>
                  <a:schemeClr val="bg1"/>
                </a:solidFill>
              </a:rPr>
              <a:t>I</a:t>
            </a:r>
            <a:endParaRPr lang="cs-CZ" sz="2500" b="1" dirty="0">
              <a:solidFill>
                <a:schemeClr val="bg1"/>
              </a:solidFill>
            </a:endParaRPr>
          </a:p>
        </p:txBody>
      </p:sp>
      <p:sp>
        <p:nvSpPr>
          <p:cNvPr id="83" name="Obdélník 82"/>
          <p:cNvSpPr/>
          <p:nvPr/>
        </p:nvSpPr>
        <p:spPr>
          <a:xfrm>
            <a:off x="7691515" y="1289591"/>
            <a:ext cx="411460" cy="41146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4" name="Obdélník 83"/>
          <p:cNvSpPr/>
          <p:nvPr/>
        </p:nvSpPr>
        <p:spPr>
          <a:xfrm>
            <a:off x="8104736" y="1289591"/>
            <a:ext cx="411460" cy="41146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5" name="Obdélník 84"/>
          <p:cNvSpPr/>
          <p:nvPr/>
        </p:nvSpPr>
        <p:spPr>
          <a:xfrm>
            <a:off x="6875464" y="1701051"/>
            <a:ext cx="411460" cy="41146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6" name="Obdélník 85"/>
          <p:cNvSpPr/>
          <p:nvPr/>
        </p:nvSpPr>
        <p:spPr>
          <a:xfrm>
            <a:off x="7284147" y="1701051"/>
            <a:ext cx="411460" cy="41146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7" name="Obdélník 86"/>
          <p:cNvSpPr/>
          <p:nvPr/>
        </p:nvSpPr>
        <p:spPr>
          <a:xfrm>
            <a:off x="7691515" y="1701051"/>
            <a:ext cx="411460" cy="41146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8" name="Obdélník 87"/>
          <p:cNvSpPr/>
          <p:nvPr/>
        </p:nvSpPr>
        <p:spPr>
          <a:xfrm>
            <a:off x="8104736" y="1700456"/>
            <a:ext cx="411460" cy="41146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b="1" dirty="0" smtClean="0">
                <a:solidFill>
                  <a:schemeClr val="bg1"/>
                </a:solidFill>
              </a:rPr>
              <a:t>U</a:t>
            </a:r>
            <a:endParaRPr lang="cs-CZ" sz="2500" b="1" dirty="0">
              <a:solidFill>
                <a:schemeClr val="bg1"/>
              </a:solidFill>
            </a:endParaRPr>
          </a:p>
        </p:txBody>
      </p:sp>
      <p:sp>
        <p:nvSpPr>
          <p:cNvPr id="89" name="Obdélník 88"/>
          <p:cNvSpPr/>
          <p:nvPr/>
        </p:nvSpPr>
        <p:spPr>
          <a:xfrm>
            <a:off x="8516196" y="1700456"/>
            <a:ext cx="411460" cy="41146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0" name="Obdélník 89"/>
          <p:cNvSpPr/>
          <p:nvPr/>
        </p:nvSpPr>
        <p:spPr>
          <a:xfrm>
            <a:off x="6868595" y="2524145"/>
            <a:ext cx="411460" cy="41146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b="1" dirty="0" smtClean="0">
                <a:solidFill>
                  <a:schemeClr val="bg1"/>
                </a:solidFill>
              </a:rPr>
              <a:t>Á</a:t>
            </a:r>
            <a:endParaRPr lang="cs-CZ" sz="2500" b="1" dirty="0">
              <a:solidFill>
                <a:schemeClr val="bg1"/>
              </a:solidFill>
            </a:endParaRPr>
          </a:p>
        </p:txBody>
      </p:sp>
      <p:sp>
        <p:nvSpPr>
          <p:cNvPr id="91" name="Obdélník 90"/>
          <p:cNvSpPr/>
          <p:nvPr/>
        </p:nvSpPr>
        <p:spPr>
          <a:xfrm>
            <a:off x="7280055" y="2524145"/>
            <a:ext cx="411460" cy="41146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2" name="Obdélník 91"/>
          <p:cNvSpPr/>
          <p:nvPr/>
        </p:nvSpPr>
        <p:spPr>
          <a:xfrm>
            <a:off x="4805400" y="489975"/>
            <a:ext cx="411460" cy="387561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b="1" dirty="0" smtClean="0">
                <a:solidFill>
                  <a:schemeClr val="bg1"/>
                </a:solidFill>
              </a:rPr>
              <a:t>N</a:t>
            </a:r>
            <a:endParaRPr lang="cs-CZ" sz="2500" b="1" dirty="0">
              <a:solidFill>
                <a:schemeClr val="bg1"/>
              </a:solidFill>
            </a:endParaRPr>
          </a:p>
        </p:txBody>
      </p:sp>
      <p:sp>
        <p:nvSpPr>
          <p:cNvPr id="93" name="Obdélník 92"/>
          <p:cNvSpPr/>
          <p:nvPr/>
        </p:nvSpPr>
        <p:spPr>
          <a:xfrm>
            <a:off x="5216860" y="489975"/>
            <a:ext cx="411460" cy="387561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500" b="1" dirty="0">
              <a:solidFill>
                <a:schemeClr val="bg1"/>
              </a:solidFill>
            </a:endParaRPr>
          </a:p>
        </p:txBody>
      </p:sp>
      <p:sp>
        <p:nvSpPr>
          <p:cNvPr id="94" name="Obdélník 93"/>
          <p:cNvSpPr/>
          <p:nvPr/>
        </p:nvSpPr>
        <p:spPr>
          <a:xfrm>
            <a:off x="5630081" y="489975"/>
            <a:ext cx="411460" cy="387561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5" name="Obdélník 94"/>
          <p:cNvSpPr/>
          <p:nvPr/>
        </p:nvSpPr>
        <p:spPr>
          <a:xfrm>
            <a:off x="6041541" y="489975"/>
            <a:ext cx="411460" cy="387561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6" name="Obdélník 95"/>
          <p:cNvSpPr/>
          <p:nvPr/>
        </p:nvSpPr>
        <p:spPr>
          <a:xfrm>
            <a:off x="4389341" y="489975"/>
            <a:ext cx="411460" cy="387561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500" b="1" dirty="0">
              <a:solidFill>
                <a:schemeClr val="bg1"/>
              </a:solidFill>
            </a:endParaRPr>
          </a:p>
        </p:txBody>
      </p:sp>
      <p:sp>
        <p:nvSpPr>
          <p:cNvPr id="97" name="Obdélník 96"/>
          <p:cNvSpPr/>
          <p:nvPr/>
        </p:nvSpPr>
        <p:spPr>
          <a:xfrm>
            <a:off x="5214836" y="881393"/>
            <a:ext cx="411460" cy="407603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8" name="Obdélník 97"/>
          <p:cNvSpPr/>
          <p:nvPr/>
        </p:nvSpPr>
        <p:spPr>
          <a:xfrm>
            <a:off x="5626296" y="881393"/>
            <a:ext cx="411460" cy="407603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b="1" dirty="0" smtClean="0">
                <a:solidFill>
                  <a:schemeClr val="bg1"/>
                </a:solidFill>
              </a:rPr>
              <a:t>R</a:t>
            </a:r>
            <a:endParaRPr lang="cs-CZ" sz="2500" b="1" dirty="0">
              <a:solidFill>
                <a:schemeClr val="bg1"/>
              </a:solidFill>
            </a:endParaRPr>
          </a:p>
        </p:txBody>
      </p:sp>
      <p:sp>
        <p:nvSpPr>
          <p:cNvPr id="99" name="Obdélník 98"/>
          <p:cNvSpPr/>
          <p:nvPr/>
        </p:nvSpPr>
        <p:spPr>
          <a:xfrm>
            <a:off x="6039517" y="881393"/>
            <a:ext cx="411460" cy="407603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0" name="Obdélník 99"/>
          <p:cNvSpPr/>
          <p:nvPr/>
        </p:nvSpPr>
        <p:spPr>
          <a:xfrm>
            <a:off x="4798777" y="881393"/>
            <a:ext cx="411460" cy="407603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1" name="Obdélník 100"/>
          <p:cNvSpPr/>
          <p:nvPr/>
        </p:nvSpPr>
        <p:spPr>
          <a:xfrm>
            <a:off x="6042202" y="1288996"/>
            <a:ext cx="411460" cy="407603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2" name="Obdélník 101"/>
          <p:cNvSpPr/>
          <p:nvPr/>
        </p:nvSpPr>
        <p:spPr>
          <a:xfrm>
            <a:off x="5630742" y="2123865"/>
            <a:ext cx="411460" cy="399511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3" name="Obdélník 102"/>
          <p:cNvSpPr/>
          <p:nvPr/>
        </p:nvSpPr>
        <p:spPr>
          <a:xfrm>
            <a:off x="6042202" y="2123865"/>
            <a:ext cx="411460" cy="399511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4" name="Obdélník 103"/>
          <p:cNvSpPr/>
          <p:nvPr/>
        </p:nvSpPr>
        <p:spPr>
          <a:xfrm>
            <a:off x="5214683" y="2123865"/>
            <a:ext cx="411460" cy="399511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b="1" dirty="0" smtClean="0">
                <a:solidFill>
                  <a:schemeClr val="bg1"/>
                </a:solidFill>
              </a:rPr>
              <a:t>Z</a:t>
            </a:r>
            <a:endParaRPr lang="cs-CZ" sz="2500" b="1" dirty="0">
              <a:solidFill>
                <a:schemeClr val="bg1"/>
              </a:solidFill>
            </a:endParaRPr>
          </a:p>
        </p:txBody>
      </p:sp>
      <p:sp>
        <p:nvSpPr>
          <p:cNvPr id="105" name="Obdélník 104"/>
          <p:cNvSpPr/>
          <p:nvPr/>
        </p:nvSpPr>
        <p:spPr>
          <a:xfrm>
            <a:off x="5634215" y="2524145"/>
            <a:ext cx="411460" cy="41146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6" name="Obdélník 105"/>
          <p:cNvSpPr/>
          <p:nvPr/>
        </p:nvSpPr>
        <p:spPr>
          <a:xfrm>
            <a:off x="6045675" y="2524145"/>
            <a:ext cx="411460" cy="41146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1" name="Obdélník 110"/>
          <p:cNvSpPr/>
          <p:nvPr/>
        </p:nvSpPr>
        <p:spPr>
          <a:xfrm>
            <a:off x="4809534" y="2944894"/>
            <a:ext cx="411460" cy="387561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2" name="Obdélník 111"/>
          <p:cNvSpPr/>
          <p:nvPr/>
        </p:nvSpPr>
        <p:spPr>
          <a:xfrm>
            <a:off x="5220994" y="2944894"/>
            <a:ext cx="411460" cy="387561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3" name="Obdélník 112"/>
          <p:cNvSpPr/>
          <p:nvPr/>
        </p:nvSpPr>
        <p:spPr>
          <a:xfrm>
            <a:off x="5634215" y="2944894"/>
            <a:ext cx="411460" cy="387561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b="1" dirty="0" smtClean="0">
                <a:solidFill>
                  <a:schemeClr val="bg1"/>
                </a:solidFill>
              </a:rPr>
              <a:t>O</a:t>
            </a:r>
            <a:endParaRPr lang="cs-CZ" sz="2500" b="1" dirty="0">
              <a:solidFill>
                <a:schemeClr val="bg1"/>
              </a:solidFill>
            </a:endParaRPr>
          </a:p>
        </p:txBody>
      </p:sp>
      <p:sp>
        <p:nvSpPr>
          <p:cNvPr id="114" name="Obdélník 113"/>
          <p:cNvSpPr/>
          <p:nvPr/>
        </p:nvSpPr>
        <p:spPr>
          <a:xfrm>
            <a:off x="6045675" y="2944894"/>
            <a:ext cx="411460" cy="387561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5" name="Obdélník 114"/>
          <p:cNvSpPr/>
          <p:nvPr/>
        </p:nvSpPr>
        <p:spPr>
          <a:xfrm>
            <a:off x="4393475" y="2944894"/>
            <a:ext cx="411460" cy="387561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6" name="Obdélník 115"/>
          <p:cNvSpPr/>
          <p:nvPr/>
        </p:nvSpPr>
        <p:spPr>
          <a:xfrm>
            <a:off x="3977881" y="2944894"/>
            <a:ext cx="411460" cy="387561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7" name="Obdélník 116"/>
          <p:cNvSpPr/>
          <p:nvPr/>
        </p:nvSpPr>
        <p:spPr>
          <a:xfrm>
            <a:off x="3561822" y="2944894"/>
            <a:ext cx="411460" cy="387561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b="1" dirty="0" smtClean="0">
                <a:solidFill>
                  <a:schemeClr val="bg1"/>
                </a:solidFill>
              </a:rPr>
              <a:t>B</a:t>
            </a:r>
            <a:endParaRPr lang="cs-CZ" sz="2500" b="1" dirty="0">
              <a:solidFill>
                <a:schemeClr val="bg1"/>
              </a:solidFill>
            </a:endParaRPr>
          </a:p>
        </p:txBody>
      </p:sp>
      <p:sp>
        <p:nvSpPr>
          <p:cNvPr id="5126" name="TextovéPole 5125"/>
          <p:cNvSpPr txBox="1"/>
          <p:nvPr/>
        </p:nvSpPr>
        <p:spPr>
          <a:xfrm>
            <a:off x="42731" y="323536"/>
            <a:ext cx="376308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>
                <a:solidFill>
                  <a:schemeClr val="bg1"/>
                </a:solidFill>
              </a:rPr>
              <a:t>Ale také… (viz. tajenka)</a:t>
            </a:r>
            <a:endParaRPr lang="cs-CZ" sz="3000" dirty="0">
              <a:solidFill>
                <a:schemeClr val="bg1"/>
              </a:solidFill>
            </a:endParaRPr>
          </a:p>
        </p:txBody>
      </p:sp>
      <p:pic>
        <p:nvPicPr>
          <p:cNvPr id="5127" name="Picture 6" descr="reading book smiley, emoticon for orkut, myspace, facebook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788" y="950876"/>
            <a:ext cx="1474316" cy="12384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8" name="TextovéPole 5127"/>
          <p:cNvSpPr txBox="1"/>
          <p:nvPr/>
        </p:nvSpPr>
        <p:spPr>
          <a:xfrm>
            <a:off x="540900" y="662908"/>
            <a:ext cx="333746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500" b="1" dirty="0" smtClean="0">
                <a:solidFill>
                  <a:schemeClr val="bg1"/>
                </a:solidFill>
              </a:rPr>
              <a:t>?</a:t>
            </a:r>
            <a:endParaRPr lang="cs-CZ" sz="2500" b="1" dirty="0">
              <a:solidFill>
                <a:schemeClr val="bg1"/>
              </a:solidFill>
            </a:endParaRPr>
          </a:p>
        </p:txBody>
      </p:sp>
      <p:sp>
        <p:nvSpPr>
          <p:cNvPr id="5129" name="Obdélník 5128"/>
          <p:cNvSpPr/>
          <p:nvPr/>
        </p:nvSpPr>
        <p:spPr>
          <a:xfrm rot="1743637">
            <a:off x="1426493" y="844738"/>
            <a:ext cx="333746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500" b="1" dirty="0" smtClean="0">
                <a:solidFill>
                  <a:schemeClr val="accent2"/>
                </a:solidFill>
              </a:rPr>
              <a:t>?</a:t>
            </a:r>
            <a:endParaRPr lang="cs-CZ" sz="2500" b="1" dirty="0">
              <a:solidFill>
                <a:schemeClr val="accent2"/>
              </a:solidFill>
            </a:endParaRPr>
          </a:p>
        </p:txBody>
      </p:sp>
      <p:sp>
        <p:nvSpPr>
          <p:cNvPr id="122" name="Obdélník 121"/>
          <p:cNvSpPr/>
          <p:nvPr/>
        </p:nvSpPr>
        <p:spPr>
          <a:xfrm rot="20790440">
            <a:off x="230034" y="780186"/>
            <a:ext cx="333746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500" b="1" dirty="0" smtClean="0">
                <a:solidFill>
                  <a:schemeClr val="accent3">
                    <a:lumMod val="75000"/>
                  </a:schemeClr>
                </a:solidFill>
              </a:rPr>
              <a:t>?</a:t>
            </a:r>
            <a:endParaRPr lang="cs-CZ" sz="25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23" name="Obdélník 122"/>
          <p:cNvSpPr/>
          <p:nvPr/>
        </p:nvSpPr>
        <p:spPr>
          <a:xfrm rot="775348">
            <a:off x="1036327" y="702442"/>
            <a:ext cx="333746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500" b="1" dirty="0" smtClean="0">
                <a:solidFill>
                  <a:srgbClr val="00B0F0"/>
                </a:solidFill>
              </a:rPr>
              <a:t>?</a:t>
            </a:r>
            <a:endParaRPr lang="cs-CZ" sz="2500" b="1" dirty="0">
              <a:solidFill>
                <a:srgbClr val="00B0F0"/>
              </a:solidFill>
            </a:endParaRPr>
          </a:p>
        </p:txBody>
      </p:sp>
      <p:sp>
        <p:nvSpPr>
          <p:cNvPr id="69" name="Obdélník 68"/>
          <p:cNvSpPr/>
          <p:nvPr/>
        </p:nvSpPr>
        <p:spPr>
          <a:xfrm>
            <a:off x="4001727" y="489973"/>
            <a:ext cx="411460" cy="387561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b="1" dirty="0" smtClean="0">
                <a:solidFill>
                  <a:schemeClr val="bg1"/>
                </a:solidFill>
              </a:rPr>
              <a:t>M</a:t>
            </a:r>
            <a:endParaRPr lang="cs-CZ" sz="2500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http://obrazky.superia.cz/nahled-velky/visn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4530" y="5772650"/>
            <a:ext cx="1171036" cy="11710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8092037" y="592585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1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6149291" y="104750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3691937" y="478242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4507848" y="901435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5736070" y="1310655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22" name="Obdélník 21"/>
          <p:cNvSpPr/>
          <p:nvPr/>
        </p:nvSpPr>
        <p:spPr>
          <a:xfrm>
            <a:off x="6100562" y="1718134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5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4908551" y="2145892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6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5324457" y="2535999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7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3260136" y="2955900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solidFill>
                  <a:schemeClr val="bg1"/>
                </a:solidFill>
              </a:rPr>
              <a:t>8</a:t>
            </a:r>
          </a:p>
        </p:txBody>
      </p:sp>
      <p:pic>
        <p:nvPicPr>
          <p:cNvPr id="1032" name="Picture 8" descr="http://leciva-kosmetika.cz/esence/mandarink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4717" y="2253281"/>
            <a:ext cx="1125869" cy="10576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ovéPole 30"/>
          <p:cNvSpPr txBox="1"/>
          <p:nvPr/>
        </p:nvSpPr>
        <p:spPr>
          <a:xfrm>
            <a:off x="2318900" y="218930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2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034" name="Picture 10" descr="http://www.dunajostrava.cz/portals/38/Sys30/fotoShort/1729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4718" y="4404879"/>
            <a:ext cx="1820036" cy="13650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Obdélník 31"/>
          <p:cNvSpPr/>
          <p:nvPr/>
        </p:nvSpPr>
        <p:spPr>
          <a:xfrm>
            <a:off x="7334942" y="4494050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solidFill>
                  <a:schemeClr val="bg1"/>
                </a:solidFill>
              </a:rPr>
              <a:t>3</a:t>
            </a:r>
          </a:p>
        </p:txBody>
      </p:sp>
      <p:pic>
        <p:nvPicPr>
          <p:cNvPr id="1040" name="Picture 16" descr="http://users.kharkiv.com/fipan/Laboratory/Images/malina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2838" y="542270"/>
            <a:ext cx="638175" cy="5715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Obdélník 32"/>
          <p:cNvSpPr/>
          <p:nvPr/>
        </p:nvSpPr>
        <p:spPr>
          <a:xfrm>
            <a:off x="8365353" y="424379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solidFill>
                  <a:schemeClr val="bg1"/>
                </a:solidFill>
              </a:rPr>
              <a:t>4</a:t>
            </a:r>
          </a:p>
        </p:txBody>
      </p:sp>
      <p:pic>
        <p:nvPicPr>
          <p:cNvPr id="1045" name="Picture 2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1688" y="4290184"/>
            <a:ext cx="1210894" cy="10853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Obdélník 33"/>
          <p:cNvSpPr/>
          <p:nvPr/>
        </p:nvSpPr>
        <p:spPr>
          <a:xfrm>
            <a:off x="5798876" y="4270550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solidFill>
                  <a:schemeClr val="bg1"/>
                </a:solidFill>
              </a:rPr>
              <a:t>5</a:t>
            </a:r>
          </a:p>
        </p:txBody>
      </p:sp>
      <p:pic>
        <p:nvPicPr>
          <p:cNvPr id="1047" name="Picture 23" descr="http://www.skutecnachut.cz/images/logos/top-page/zeli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0678" y="2697789"/>
            <a:ext cx="1200150" cy="11049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Obdélník 34"/>
          <p:cNvSpPr/>
          <p:nvPr/>
        </p:nvSpPr>
        <p:spPr>
          <a:xfrm>
            <a:off x="7863687" y="2687449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6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049" name="Picture 25" descr="http://nd01.jxs.cz/163/633/58ccc8e90b_23993155_o2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2388" y="1198125"/>
            <a:ext cx="1772683" cy="13378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Obdélník 35"/>
          <p:cNvSpPr/>
          <p:nvPr/>
        </p:nvSpPr>
        <p:spPr>
          <a:xfrm>
            <a:off x="3578575" y="1259359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solidFill>
                  <a:schemeClr val="bg1"/>
                </a:solidFill>
              </a:rPr>
              <a:t>7</a:t>
            </a:r>
          </a:p>
        </p:txBody>
      </p:sp>
      <p:pic>
        <p:nvPicPr>
          <p:cNvPr id="1051" name="Picture 27" descr="http://www.prochazkasemice.cz/img/produkty/brambory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3289" y="3583340"/>
            <a:ext cx="1123950" cy="10953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Obdélník 36"/>
          <p:cNvSpPr/>
          <p:nvPr/>
        </p:nvSpPr>
        <p:spPr>
          <a:xfrm>
            <a:off x="4412737" y="3509166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solidFill>
                  <a:schemeClr val="bg1"/>
                </a:solidFill>
              </a:rPr>
              <a:t>8</a:t>
            </a:r>
          </a:p>
        </p:txBody>
      </p:sp>
    </p:spTree>
    <p:extLst>
      <p:ext uri="{BB962C8B-B14F-4D97-AF65-F5344CB8AC3E}">
        <p14:creationId xmlns="" xmlns:p14="http://schemas.microsoft.com/office/powerpoint/2010/main" val="120022088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0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3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6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9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2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5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8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1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4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7" dur="2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0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3"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6" dur="2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9" dur="2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2" dur="2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5" dur="2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8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1" dur="2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4" dur="2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7" dur="2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0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3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6" dur="2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9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2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5" dur="2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8" dur="2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1" dur="2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4" dur="2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7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500" fill="hold"/>
                                        <p:tgtEl>
                                          <p:spTgt spid="1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1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6" fill="hold">
                      <p:stCondLst>
                        <p:cond delay="indefinite"/>
                      </p:stCondLst>
                      <p:childTnLst>
                        <p:par>
                          <p:cTn id="267" fill="hold">
                            <p:stCondLst>
                              <p:cond delay="0"/>
                            </p:stCondLst>
                            <p:childTnLst>
                              <p:par>
                                <p:cTn id="268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5" fill="hold">
                      <p:stCondLst>
                        <p:cond delay="indefinite"/>
                      </p:stCondLst>
                      <p:childTnLst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0" fill="hold">
                      <p:stCondLst>
                        <p:cond delay="indefinite"/>
                      </p:stCondLst>
                      <p:childTnLst>
                        <p:par>
                          <p:cTn id="291" fill="hold">
                            <p:stCondLst>
                              <p:cond delay="0"/>
                            </p:stCondLst>
                            <p:childTnLst>
                              <p:par>
                                <p:cTn id="29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5" fill="hold">
                      <p:stCondLst>
                        <p:cond delay="indefinite"/>
                      </p:stCondLst>
                      <p:childTnLst>
                        <p:par>
                          <p:cTn id="296" fill="hold">
                            <p:stCondLst>
                              <p:cond delay="0"/>
                            </p:stCondLst>
                            <p:childTnLst>
                              <p:par>
                                <p:cTn id="29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9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5120" grpId="0" animBg="1"/>
      <p:bldP spid="50" grpId="0" animBg="1"/>
      <p:bldP spid="51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69" grpId="0" animBg="1"/>
      <p:bldP spid="12" grpId="0"/>
      <p:bldP spid="15" grpId="0"/>
      <p:bldP spid="16" grpId="0"/>
      <p:bldP spid="19" grpId="0"/>
      <p:bldP spid="21" grpId="0"/>
      <p:bldP spid="22" grpId="0"/>
      <p:bldP spid="24" grpId="0"/>
      <p:bldP spid="26" grpId="0"/>
      <p:bldP spid="29" grpId="0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81606" y="148919"/>
            <a:ext cx="83350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Co je dobré pro zdravý život</a:t>
            </a:r>
            <a:endParaRPr lang="cs-CZ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10766" y="1064094"/>
            <a:ext cx="69109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Vyberte kliknutím co je dobré pro zdravý život!</a:t>
            </a:r>
            <a:endParaRPr lang="cs-CZ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lačítko akce: Vlastní 11">
            <a:hlinkClick r:id="rId2" action="ppaction://hlinksldjump" highlightClick="1"/>
          </p:cNvPr>
          <p:cNvSpPr/>
          <p:nvPr/>
        </p:nvSpPr>
        <p:spPr>
          <a:xfrm>
            <a:off x="576292" y="2656405"/>
            <a:ext cx="1253641" cy="603300"/>
          </a:xfrm>
          <a:prstGeom prst="actionButtonBlank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Pohyb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lačítko akce: Vlastní 9">
            <a:hlinkClick r:id="rId3" action="ppaction://hlinksldjump" highlightClick="1"/>
          </p:cNvPr>
          <p:cNvSpPr/>
          <p:nvPr/>
        </p:nvSpPr>
        <p:spPr>
          <a:xfrm>
            <a:off x="581950" y="3441792"/>
            <a:ext cx="2189850" cy="961325"/>
          </a:xfrm>
          <a:prstGeom prst="actionButtonBlank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Nedostatek spánku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lačítko akce: Vlastní 10">
            <a:hlinkClick r:id="rId4" action="ppaction://hlinksldjump" highlightClick="1"/>
          </p:cNvPr>
          <p:cNvSpPr/>
          <p:nvPr/>
        </p:nvSpPr>
        <p:spPr>
          <a:xfrm>
            <a:off x="581950" y="4553738"/>
            <a:ext cx="1477443" cy="961325"/>
          </a:xfrm>
          <a:prstGeom prst="actionButtonBlank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Vhodná strava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4" name="Tlačítko akce: Vlastní 13">
            <a:hlinkClick r:id="rId5" action="ppaction://hlinksldjump" highlightClick="1"/>
          </p:cNvPr>
          <p:cNvSpPr/>
          <p:nvPr/>
        </p:nvSpPr>
        <p:spPr>
          <a:xfrm>
            <a:off x="581076" y="5733256"/>
            <a:ext cx="2743227" cy="954977"/>
          </a:xfrm>
          <a:prstGeom prst="actionButtonBlank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Nedostatek pitného režimu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lačítko akce: Vlastní 14">
            <a:hlinkClick r:id="rId6" action="ppaction://hlinksldjump" highlightClick="1"/>
          </p:cNvPr>
          <p:cNvSpPr/>
          <p:nvPr/>
        </p:nvSpPr>
        <p:spPr>
          <a:xfrm>
            <a:off x="5471281" y="2298380"/>
            <a:ext cx="2224575" cy="961325"/>
          </a:xfrm>
          <a:prstGeom prst="actionButtonBlank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Dýchat čistý vzduch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lačítko akce: Vlastní 17">
            <a:hlinkClick r:id="rId7" action="ppaction://hlinksldjump" highlightClick="1"/>
          </p:cNvPr>
          <p:cNvSpPr/>
          <p:nvPr/>
        </p:nvSpPr>
        <p:spPr>
          <a:xfrm>
            <a:off x="5471281" y="3441791"/>
            <a:ext cx="1242346" cy="961325"/>
          </a:xfrm>
          <a:prstGeom prst="actionButtonBlank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Pitný režim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lačítko akce: Vlastní 18">
            <a:hlinkClick r:id="rId8" action="ppaction://hlinksldjump" highlightClick="1"/>
          </p:cNvPr>
          <p:cNvSpPr/>
          <p:nvPr/>
        </p:nvSpPr>
        <p:spPr>
          <a:xfrm>
            <a:off x="5471281" y="4553737"/>
            <a:ext cx="1864378" cy="961325"/>
          </a:xfrm>
          <a:prstGeom prst="actionButtonBlank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Otužování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lačítko akce: Vlastní 19">
            <a:hlinkClick r:id="rId9" action="ppaction://hlinksldjump" highlightClick="1"/>
          </p:cNvPr>
          <p:cNvSpPr/>
          <p:nvPr/>
        </p:nvSpPr>
        <p:spPr>
          <a:xfrm>
            <a:off x="5471281" y="5743996"/>
            <a:ext cx="1666922" cy="944237"/>
          </a:xfrm>
          <a:prstGeom prst="actionButtonBlank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Přejídání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-63751" y="1541230"/>
            <a:ext cx="515397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Dodržuj směr klikání!</a:t>
            </a:r>
            <a:endParaRPr lang="cs-CZ" sz="4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5" name="Šipka dolů 4"/>
          <p:cNvSpPr/>
          <p:nvPr/>
        </p:nvSpPr>
        <p:spPr>
          <a:xfrm>
            <a:off x="130746" y="2779041"/>
            <a:ext cx="360040" cy="3909191"/>
          </a:xfrm>
          <a:prstGeom prst="downArrow">
            <a:avLst/>
          </a:prstGeom>
          <a:solidFill>
            <a:schemeClr val="tx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70687" y="242268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1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Šipka dolů 6"/>
          <p:cNvSpPr/>
          <p:nvPr/>
        </p:nvSpPr>
        <p:spPr>
          <a:xfrm>
            <a:off x="5004048" y="2422684"/>
            <a:ext cx="360040" cy="4248472"/>
          </a:xfrm>
          <a:prstGeom prst="downArrow">
            <a:avLst/>
          </a:prstGeom>
          <a:solidFill>
            <a:schemeClr val="tx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5062402" y="200289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2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72689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/>
      <p:bldP spid="7" grpId="0" animBg="1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81606" y="151649"/>
            <a:ext cx="83350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Co je dobré pro zdravý život</a:t>
            </a:r>
            <a:endParaRPr lang="cs-CZ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12" name="Tlačítko akce: Vlastní 11">
            <a:hlinkClick r:id="rId2" action="ppaction://hlinksldjump" highlightClick="1"/>
          </p:cNvPr>
          <p:cNvSpPr/>
          <p:nvPr/>
        </p:nvSpPr>
        <p:spPr>
          <a:xfrm>
            <a:off x="576292" y="2656405"/>
            <a:ext cx="1253641" cy="603300"/>
          </a:xfrm>
          <a:prstGeom prst="actionButtonBlank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Pohyb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lačítko akce: Vlastní 9">
            <a:hlinkClick r:id="rId3" action="ppaction://hlinksldjump" highlightClick="1"/>
          </p:cNvPr>
          <p:cNvSpPr/>
          <p:nvPr/>
        </p:nvSpPr>
        <p:spPr>
          <a:xfrm>
            <a:off x="581950" y="3441792"/>
            <a:ext cx="2189850" cy="961325"/>
          </a:xfrm>
          <a:prstGeom prst="actionButtonBlank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Nedostatek spánku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lačítko akce: Vlastní 10">
            <a:hlinkClick r:id="rId4" action="ppaction://hlinksldjump" highlightClick="1"/>
          </p:cNvPr>
          <p:cNvSpPr/>
          <p:nvPr/>
        </p:nvSpPr>
        <p:spPr>
          <a:xfrm>
            <a:off x="581950" y="4553738"/>
            <a:ext cx="1477443" cy="961325"/>
          </a:xfrm>
          <a:prstGeom prst="actionButtonBlank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Vhodná strava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4" name="Tlačítko akce: Vlastní 13">
            <a:hlinkClick r:id="" action="ppaction://noaction" highlightClick="1"/>
          </p:cNvPr>
          <p:cNvSpPr/>
          <p:nvPr/>
        </p:nvSpPr>
        <p:spPr>
          <a:xfrm>
            <a:off x="581076" y="5733256"/>
            <a:ext cx="2743227" cy="954977"/>
          </a:xfrm>
          <a:prstGeom prst="actionButtonBlank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Nedostatek pitného režimu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lačítko akce: Vlastní 14">
            <a:hlinkClick r:id="" action="ppaction://noaction" highlightClick="1"/>
          </p:cNvPr>
          <p:cNvSpPr/>
          <p:nvPr/>
        </p:nvSpPr>
        <p:spPr>
          <a:xfrm>
            <a:off x="5471281" y="2298380"/>
            <a:ext cx="2224575" cy="961325"/>
          </a:xfrm>
          <a:prstGeom prst="actionButtonBlank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Dýchat čistý vzduch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lačítko akce: Vlastní 17">
            <a:hlinkClick r:id="" action="ppaction://noaction" highlightClick="1"/>
          </p:cNvPr>
          <p:cNvSpPr/>
          <p:nvPr/>
        </p:nvSpPr>
        <p:spPr>
          <a:xfrm>
            <a:off x="5471281" y="3441791"/>
            <a:ext cx="1242346" cy="961325"/>
          </a:xfrm>
          <a:prstGeom prst="actionButtonBlank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Pitný režim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lačítko akce: Vlastní 18">
            <a:hlinkClick r:id="rId3" action="ppaction://hlinksldjump" highlightClick="1"/>
          </p:cNvPr>
          <p:cNvSpPr/>
          <p:nvPr/>
        </p:nvSpPr>
        <p:spPr>
          <a:xfrm>
            <a:off x="5471281" y="4553737"/>
            <a:ext cx="1864378" cy="961325"/>
          </a:xfrm>
          <a:prstGeom prst="actionButtonBlank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Otužování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lačítko akce: Vlastní 19">
            <a:hlinkClick r:id="rId4" action="ppaction://hlinksldjump" highlightClick="1"/>
          </p:cNvPr>
          <p:cNvSpPr/>
          <p:nvPr/>
        </p:nvSpPr>
        <p:spPr>
          <a:xfrm>
            <a:off x="5471281" y="5743996"/>
            <a:ext cx="1666922" cy="944237"/>
          </a:xfrm>
          <a:prstGeom prst="actionButtonBlank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Přejídání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4" descr="smajla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9393" y="2511053"/>
            <a:ext cx="894002" cy="8940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4736162" y="1074979"/>
            <a:ext cx="39549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Správně		</a:t>
            </a:r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9455570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81606" y="148919"/>
            <a:ext cx="83350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Co je dobré pro zdravý život</a:t>
            </a:r>
            <a:endParaRPr lang="cs-CZ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10766" y="1064094"/>
            <a:ext cx="69109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Vyberte kliknutím co je dobré pro zdravý život!</a:t>
            </a:r>
            <a:endParaRPr lang="cs-CZ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lačítko akce: Vlastní 11">
            <a:hlinkClick r:id="rId2" action="ppaction://hlinksldjump" highlightClick="1"/>
          </p:cNvPr>
          <p:cNvSpPr/>
          <p:nvPr/>
        </p:nvSpPr>
        <p:spPr>
          <a:xfrm>
            <a:off x="576292" y="2656405"/>
            <a:ext cx="1253641" cy="603300"/>
          </a:xfrm>
          <a:prstGeom prst="actionButtonBlank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Pohyb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lačítko akce: Vlastní 9">
            <a:hlinkClick r:id="rId3" action="ppaction://hlinksldjump" highlightClick="1"/>
          </p:cNvPr>
          <p:cNvSpPr/>
          <p:nvPr/>
        </p:nvSpPr>
        <p:spPr>
          <a:xfrm>
            <a:off x="581950" y="3441792"/>
            <a:ext cx="2189850" cy="961325"/>
          </a:xfrm>
          <a:prstGeom prst="actionButtonBlank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Nedostatek spánku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lačítko akce: Vlastní 10">
            <a:hlinkClick r:id="rId4" action="ppaction://hlinksldjump" highlightClick="1"/>
          </p:cNvPr>
          <p:cNvSpPr/>
          <p:nvPr/>
        </p:nvSpPr>
        <p:spPr>
          <a:xfrm>
            <a:off x="581950" y="4553738"/>
            <a:ext cx="1477443" cy="961325"/>
          </a:xfrm>
          <a:prstGeom prst="actionButtonBlank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Vhodná strava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4" name="Tlačítko akce: Vlastní 13">
            <a:hlinkClick r:id="rId5" action="ppaction://hlinksldjump" highlightClick="1"/>
          </p:cNvPr>
          <p:cNvSpPr/>
          <p:nvPr/>
        </p:nvSpPr>
        <p:spPr>
          <a:xfrm>
            <a:off x="581076" y="5733256"/>
            <a:ext cx="2743227" cy="954977"/>
          </a:xfrm>
          <a:prstGeom prst="actionButtonBlank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Nedostatek pitného režimu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lačítko akce: Vlastní 14">
            <a:hlinkClick r:id="rId6" action="ppaction://hlinksldjump" highlightClick="1"/>
          </p:cNvPr>
          <p:cNvSpPr/>
          <p:nvPr/>
        </p:nvSpPr>
        <p:spPr>
          <a:xfrm>
            <a:off x="5471281" y="2298380"/>
            <a:ext cx="2224575" cy="961325"/>
          </a:xfrm>
          <a:prstGeom prst="actionButtonBlank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Dýchat čistý vzduch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lačítko akce: Vlastní 17">
            <a:hlinkClick r:id="rId7" action="ppaction://hlinksldjump" highlightClick="1"/>
          </p:cNvPr>
          <p:cNvSpPr/>
          <p:nvPr/>
        </p:nvSpPr>
        <p:spPr>
          <a:xfrm>
            <a:off x="5471281" y="3441791"/>
            <a:ext cx="1242346" cy="961325"/>
          </a:xfrm>
          <a:prstGeom prst="actionButtonBlank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Pitný režim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lačítko akce: Vlastní 18">
            <a:hlinkClick r:id="rId8" action="ppaction://hlinksldjump" highlightClick="1"/>
          </p:cNvPr>
          <p:cNvSpPr/>
          <p:nvPr/>
        </p:nvSpPr>
        <p:spPr>
          <a:xfrm>
            <a:off x="5471281" y="4553737"/>
            <a:ext cx="1864378" cy="961325"/>
          </a:xfrm>
          <a:prstGeom prst="actionButtonBlank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Otužování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lačítko akce: Vlastní 19">
            <a:hlinkClick r:id="rId9" action="ppaction://hlinksldjump" highlightClick="1"/>
          </p:cNvPr>
          <p:cNvSpPr/>
          <p:nvPr/>
        </p:nvSpPr>
        <p:spPr>
          <a:xfrm>
            <a:off x="5471281" y="5743996"/>
            <a:ext cx="1666922" cy="944237"/>
          </a:xfrm>
          <a:prstGeom prst="actionButtonBlank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Přejídání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70687" y="1541230"/>
            <a:ext cx="37044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Směr klikání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5" name="Šipka dolů 4"/>
          <p:cNvSpPr/>
          <p:nvPr/>
        </p:nvSpPr>
        <p:spPr>
          <a:xfrm>
            <a:off x="130746" y="2779041"/>
            <a:ext cx="360040" cy="3909191"/>
          </a:xfrm>
          <a:prstGeom prst="downArrow">
            <a:avLst/>
          </a:prstGeom>
          <a:solidFill>
            <a:schemeClr val="tx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70687" y="242268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1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Šipka dolů 6"/>
          <p:cNvSpPr/>
          <p:nvPr/>
        </p:nvSpPr>
        <p:spPr>
          <a:xfrm>
            <a:off x="5004048" y="2422684"/>
            <a:ext cx="360040" cy="4248472"/>
          </a:xfrm>
          <a:prstGeom prst="downArrow">
            <a:avLst/>
          </a:prstGeom>
          <a:solidFill>
            <a:schemeClr val="tx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5062402" y="200289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2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7573059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81606" y="151649"/>
            <a:ext cx="83350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Co je dobré pro zdravý život</a:t>
            </a:r>
            <a:endParaRPr lang="cs-CZ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12" name="Tlačítko akce: Vlastní 11">
            <a:hlinkClick r:id="rId2" action="ppaction://hlinksldjump" highlightClick="1"/>
          </p:cNvPr>
          <p:cNvSpPr/>
          <p:nvPr/>
        </p:nvSpPr>
        <p:spPr>
          <a:xfrm>
            <a:off x="576292" y="2656405"/>
            <a:ext cx="1253641" cy="603300"/>
          </a:xfrm>
          <a:prstGeom prst="actionButtonBlank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Pohyb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lačítko akce: Vlastní 9">
            <a:hlinkClick r:id="rId3" action="ppaction://hlinksldjump" highlightClick="1"/>
          </p:cNvPr>
          <p:cNvSpPr/>
          <p:nvPr/>
        </p:nvSpPr>
        <p:spPr>
          <a:xfrm>
            <a:off x="581950" y="3441792"/>
            <a:ext cx="2189850" cy="961325"/>
          </a:xfrm>
          <a:prstGeom prst="actionButtonBlank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Nedostatek spánku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lačítko akce: Vlastní 10">
            <a:hlinkClick r:id="rId4" action="ppaction://hlinksldjump" highlightClick="1"/>
          </p:cNvPr>
          <p:cNvSpPr/>
          <p:nvPr/>
        </p:nvSpPr>
        <p:spPr>
          <a:xfrm>
            <a:off x="581950" y="4553738"/>
            <a:ext cx="1477443" cy="961325"/>
          </a:xfrm>
          <a:prstGeom prst="actionButtonBlank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Vhodná strava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4" name="Tlačítko akce: Vlastní 13">
            <a:hlinkClick r:id="" action="ppaction://noaction" highlightClick="1"/>
          </p:cNvPr>
          <p:cNvSpPr/>
          <p:nvPr/>
        </p:nvSpPr>
        <p:spPr>
          <a:xfrm>
            <a:off x="581076" y="5733256"/>
            <a:ext cx="2743227" cy="954977"/>
          </a:xfrm>
          <a:prstGeom prst="actionButtonBlank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Nedostatek pitného režimu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lačítko akce: Vlastní 14">
            <a:hlinkClick r:id="" action="ppaction://noaction" highlightClick="1"/>
          </p:cNvPr>
          <p:cNvSpPr/>
          <p:nvPr/>
        </p:nvSpPr>
        <p:spPr>
          <a:xfrm>
            <a:off x="5471281" y="2298380"/>
            <a:ext cx="2224575" cy="961325"/>
          </a:xfrm>
          <a:prstGeom prst="actionButtonBlank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Dýchat čistý vzduch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lačítko akce: Vlastní 17">
            <a:hlinkClick r:id="" action="ppaction://noaction" highlightClick="1"/>
          </p:cNvPr>
          <p:cNvSpPr/>
          <p:nvPr/>
        </p:nvSpPr>
        <p:spPr>
          <a:xfrm>
            <a:off x="5471281" y="3441791"/>
            <a:ext cx="1242346" cy="961325"/>
          </a:xfrm>
          <a:prstGeom prst="actionButtonBlank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Pitný režim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lačítko akce: Vlastní 18">
            <a:hlinkClick r:id="rId3" action="ppaction://hlinksldjump" highlightClick="1"/>
          </p:cNvPr>
          <p:cNvSpPr/>
          <p:nvPr/>
        </p:nvSpPr>
        <p:spPr>
          <a:xfrm>
            <a:off x="5471281" y="4553737"/>
            <a:ext cx="1864378" cy="961325"/>
          </a:xfrm>
          <a:prstGeom prst="actionButtonBlank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Otužování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lačítko akce: Vlastní 19">
            <a:hlinkClick r:id="rId4" action="ppaction://hlinksldjump" highlightClick="1"/>
          </p:cNvPr>
          <p:cNvSpPr/>
          <p:nvPr/>
        </p:nvSpPr>
        <p:spPr>
          <a:xfrm>
            <a:off x="5471281" y="5743996"/>
            <a:ext cx="1666922" cy="944237"/>
          </a:xfrm>
          <a:prstGeom prst="actionButtonBlank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Přejídání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4" descr="smajla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4799" y="4587397"/>
            <a:ext cx="894002" cy="8940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4736162" y="1074979"/>
            <a:ext cx="39549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Správně		</a:t>
            </a:r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091933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81606" y="148919"/>
            <a:ext cx="83350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Co je dobré pro zdravý život</a:t>
            </a:r>
            <a:endParaRPr lang="cs-CZ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10766" y="1064094"/>
            <a:ext cx="69109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Vyberte kliknutím co je dobré pro zdravý život!</a:t>
            </a:r>
            <a:endParaRPr lang="cs-CZ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lačítko akce: Vlastní 11">
            <a:hlinkClick r:id="rId2" action="ppaction://hlinksldjump" highlightClick="1"/>
          </p:cNvPr>
          <p:cNvSpPr/>
          <p:nvPr/>
        </p:nvSpPr>
        <p:spPr>
          <a:xfrm>
            <a:off x="576292" y="2656405"/>
            <a:ext cx="1253641" cy="603300"/>
          </a:xfrm>
          <a:prstGeom prst="actionButtonBlank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Pohyb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lačítko akce: Vlastní 9">
            <a:hlinkClick r:id="rId3" action="ppaction://hlinksldjump" highlightClick="1"/>
          </p:cNvPr>
          <p:cNvSpPr/>
          <p:nvPr/>
        </p:nvSpPr>
        <p:spPr>
          <a:xfrm>
            <a:off x="581950" y="3441792"/>
            <a:ext cx="2189850" cy="961325"/>
          </a:xfrm>
          <a:prstGeom prst="actionButtonBlank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Nedostatek spánku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lačítko akce: Vlastní 10">
            <a:hlinkClick r:id="rId4" action="ppaction://hlinksldjump" highlightClick="1"/>
          </p:cNvPr>
          <p:cNvSpPr/>
          <p:nvPr/>
        </p:nvSpPr>
        <p:spPr>
          <a:xfrm>
            <a:off x="581950" y="4553738"/>
            <a:ext cx="1477443" cy="961325"/>
          </a:xfrm>
          <a:prstGeom prst="actionButtonBlank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Vhodná strava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4" name="Tlačítko akce: Vlastní 13">
            <a:hlinkClick r:id="rId5" action="ppaction://hlinksldjump" highlightClick="1"/>
          </p:cNvPr>
          <p:cNvSpPr/>
          <p:nvPr/>
        </p:nvSpPr>
        <p:spPr>
          <a:xfrm>
            <a:off x="581076" y="5733256"/>
            <a:ext cx="2743227" cy="954977"/>
          </a:xfrm>
          <a:prstGeom prst="actionButtonBlank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Nedostatek pitného režimu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lačítko akce: Vlastní 14">
            <a:hlinkClick r:id="rId6" action="ppaction://hlinksldjump" highlightClick="1"/>
          </p:cNvPr>
          <p:cNvSpPr/>
          <p:nvPr/>
        </p:nvSpPr>
        <p:spPr>
          <a:xfrm>
            <a:off x="5471281" y="2298380"/>
            <a:ext cx="2224575" cy="961325"/>
          </a:xfrm>
          <a:prstGeom prst="actionButtonBlank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Dýchat čistý vzduch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lačítko akce: Vlastní 17">
            <a:hlinkClick r:id="rId7" action="ppaction://hlinksldjump" highlightClick="1"/>
          </p:cNvPr>
          <p:cNvSpPr/>
          <p:nvPr/>
        </p:nvSpPr>
        <p:spPr>
          <a:xfrm>
            <a:off x="5471281" y="3441791"/>
            <a:ext cx="1242346" cy="961325"/>
          </a:xfrm>
          <a:prstGeom prst="actionButtonBlank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Pitný režim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lačítko akce: Vlastní 18">
            <a:hlinkClick r:id="rId8" action="ppaction://hlinksldjump" highlightClick="1"/>
          </p:cNvPr>
          <p:cNvSpPr/>
          <p:nvPr/>
        </p:nvSpPr>
        <p:spPr>
          <a:xfrm>
            <a:off x="5471281" y="4553737"/>
            <a:ext cx="1864378" cy="961325"/>
          </a:xfrm>
          <a:prstGeom prst="actionButtonBlank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Otužování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lačítko akce: Vlastní 19">
            <a:hlinkClick r:id="rId9" action="ppaction://hlinksldjump" highlightClick="1"/>
          </p:cNvPr>
          <p:cNvSpPr/>
          <p:nvPr/>
        </p:nvSpPr>
        <p:spPr>
          <a:xfrm>
            <a:off x="5471281" y="5743996"/>
            <a:ext cx="1666922" cy="944237"/>
          </a:xfrm>
          <a:prstGeom prst="actionButtonBlank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Přejídání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70687" y="1541230"/>
            <a:ext cx="37044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Směr klikání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5" name="Šipka dolů 4"/>
          <p:cNvSpPr/>
          <p:nvPr/>
        </p:nvSpPr>
        <p:spPr>
          <a:xfrm>
            <a:off x="130746" y="2779041"/>
            <a:ext cx="360040" cy="3909191"/>
          </a:xfrm>
          <a:prstGeom prst="downArrow">
            <a:avLst/>
          </a:prstGeom>
          <a:solidFill>
            <a:schemeClr val="tx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70687" y="242268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1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Šipka dolů 6"/>
          <p:cNvSpPr/>
          <p:nvPr/>
        </p:nvSpPr>
        <p:spPr>
          <a:xfrm>
            <a:off x="5004048" y="2422684"/>
            <a:ext cx="360040" cy="4248472"/>
          </a:xfrm>
          <a:prstGeom prst="downArrow">
            <a:avLst/>
          </a:prstGeom>
          <a:solidFill>
            <a:schemeClr val="tx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5062402" y="200289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2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1728025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81606" y="151649"/>
            <a:ext cx="83350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Co je dobré pro zdravý život</a:t>
            </a:r>
            <a:endParaRPr lang="cs-CZ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12" name="Tlačítko akce: Vlastní 11">
            <a:hlinkClick r:id="rId2" action="ppaction://hlinksldjump" highlightClick="1"/>
          </p:cNvPr>
          <p:cNvSpPr/>
          <p:nvPr/>
        </p:nvSpPr>
        <p:spPr>
          <a:xfrm>
            <a:off x="576292" y="2656405"/>
            <a:ext cx="1253641" cy="603300"/>
          </a:xfrm>
          <a:prstGeom prst="actionButtonBlank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Pohyb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lačítko akce: Vlastní 9">
            <a:hlinkClick r:id="rId3" action="ppaction://hlinksldjump" highlightClick="1"/>
          </p:cNvPr>
          <p:cNvSpPr/>
          <p:nvPr/>
        </p:nvSpPr>
        <p:spPr>
          <a:xfrm>
            <a:off x="581950" y="3441792"/>
            <a:ext cx="2189850" cy="961325"/>
          </a:xfrm>
          <a:prstGeom prst="actionButtonBlank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Nedostatek spánku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lačítko akce: Vlastní 10">
            <a:hlinkClick r:id="rId4" action="ppaction://hlinksldjump" highlightClick="1"/>
          </p:cNvPr>
          <p:cNvSpPr/>
          <p:nvPr/>
        </p:nvSpPr>
        <p:spPr>
          <a:xfrm>
            <a:off x="581950" y="4553738"/>
            <a:ext cx="1477443" cy="961325"/>
          </a:xfrm>
          <a:prstGeom prst="actionButtonBlank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Vhodná strava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4" name="Tlačítko akce: Vlastní 13">
            <a:hlinkClick r:id="" action="ppaction://noaction" highlightClick="1"/>
          </p:cNvPr>
          <p:cNvSpPr/>
          <p:nvPr/>
        </p:nvSpPr>
        <p:spPr>
          <a:xfrm>
            <a:off x="581076" y="5733256"/>
            <a:ext cx="2743227" cy="954977"/>
          </a:xfrm>
          <a:prstGeom prst="actionButtonBlank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Nedostatek pitného režimu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lačítko akce: Vlastní 14">
            <a:hlinkClick r:id="" action="ppaction://noaction" highlightClick="1"/>
          </p:cNvPr>
          <p:cNvSpPr/>
          <p:nvPr/>
        </p:nvSpPr>
        <p:spPr>
          <a:xfrm>
            <a:off x="5471281" y="2298380"/>
            <a:ext cx="2224575" cy="961325"/>
          </a:xfrm>
          <a:prstGeom prst="actionButtonBlank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Dýchat čistý vzduch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lačítko akce: Vlastní 17">
            <a:hlinkClick r:id="" action="ppaction://noaction" highlightClick="1"/>
          </p:cNvPr>
          <p:cNvSpPr/>
          <p:nvPr/>
        </p:nvSpPr>
        <p:spPr>
          <a:xfrm>
            <a:off x="5471281" y="3441791"/>
            <a:ext cx="1242346" cy="961325"/>
          </a:xfrm>
          <a:prstGeom prst="actionButtonBlank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Pitný režim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lačítko akce: Vlastní 18">
            <a:hlinkClick r:id="rId3" action="ppaction://hlinksldjump" highlightClick="1"/>
          </p:cNvPr>
          <p:cNvSpPr/>
          <p:nvPr/>
        </p:nvSpPr>
        <p:spPr>
          <a:xfrm>
            <a:off x="5471281" y="4553737"/>
            <a:ext cx="1864378" cy="961325"/>
          </a:xfrm>
          <a:prstGeom prst="actionButtonBlank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Otužování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lačítko akce: Vlastní 19">
            <a:hlinkClick r:id="rId4" action="ppaction://hlinksldjump" highlightClick="1"/>
          </p:cNvPr>
          <p:cNvSpPr/>
          <p:nvPr/>
        </p:nvSpPr>
        <p:spPr>
          <a:xfrm>
            <a:off x="5471281" y="5743996"/>
            <a:ext cx="1666922" cy="944237"/>
          </a:xfrm>
          <a:prstGeom prst="actionButtonBlank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Přejídání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4" descr="smajla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2365701"/>
            <a:ext cx="894002" cy="8940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4736162" y="1074979"/>
            <a:ext cx="39549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Správně		</a:t>
            </a:r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091933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81606" y="148919"/>
            <a:ext cx="83350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Co je dobré pro zdravý život</a:t>
            </a:r>
            <a:endParaRPr lang="cs-CZ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10766" y="1064094"/>
            <a:ext cx="69109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Vyberte kliknutím co je dobré pro zdravý život!</a:t>
            </a:r>
            <a:endParaRPr lang="cs-CZ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lačítko akce: Vlastní 11">
            <a:hlinkClick r:id="rId2" action="ppaction://hlinksldjump" highlightClick="1"/>
          </p:cNvPr>
          <p:cNvSpPr/>
          <p:nvPr/>
        </p:nvSpPr>
        <p:spPr>
          <a:xfrm>
            <a:off x="576292" y="2656405"/>
            <a:ext cx="1253641" cy="603300"/>
          </a:xfrm>
          <a:prstGeom prst="actionButtonBlank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Pohyb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lačítko akce: Vlastní 9">
            <a:hlinkClick r:id="rId3" action="ppaction://hlinksldjump" highlightClick="1"/>
          </p:cNvPr>
          <p:cNvSpPr/>
          <p:nvPr/>
        </p:nvSpPr>
        <p:spPr>
          <a:xfrm>
            <a:off x="581950" y="3441792"/>
            <a:ext cx="2189850" cy="961325"/>
          </a:xfrm>
          <a:prstGeom prst="actionButtonBlank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Nedostatek spánku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lačítko akce: Vlastní 10">
            <a:hlinkClick r:id="rId4" action="ppaction://hlinksldjump" highlightClick="1"/>
          </p:cNvPr>
          <p:cNvSpPr/>
          <p:nvPr/>
        </p:nvSpPr>
        <p:spPr>
          <a:xfrm>
            <a:off x="581950" y="4553738"/>
            <a:ext cx="1477443" cy="961325"/>
          </a:xfrm>
          <a:prstGeom prst="actionButtonBlank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Vhodná strava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4" name="Tlačítko akce: Vlastní 13">
            <a:hlinkClick r:id="rId5" action="ppaction://hlinksldjump" highlightClick="1"/>
          </p:cNvPr>
          <p:cNvSpPr/>
          <p:nvPr/>
        </p:nvSpPr>
        <p:spPr>
          <a:xfrm>
            <a:off x="581076" y="5733256"/>
            <a:ext cx="2743227" cy="954977"/>
          </a:xfrm>
          <a:prstGeom prst="actionButtonBlank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Nedostatek pitného režimu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lačítko akce: Vlastní 14">
            <a:hlinkClick r:id="rId6" action="ppaction://hlinksldjump" highlightClick="1"/>
          </p:cNvPr>
          <p:cNvSpPr/>
          <p:nvPr/>
        </p:nvSpPr>
        <p:spPr>
          <a:xfrm>
            <a:off x="5471281" y="2298380"/>
            <a:ext cx="2224575" cy="961325"/>
          </a:xfrm>
          <a:prstGeom prst="actionButtonBlank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Dýchat čistý vzduch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lačítko akce: Vlastní 17">
            <a:hlinkClick r:id="rId7" action="ppaction://hlinksldjump" highlightClick="1"/>
          </p:cNvPr>
          <p:cNvSpPr/>
          <p:nvPr/>
        </p:nvSpPr>
        <p:spPr>
          <a:xfrm>
            <a:off x="5471281" y="3441791"/>
            <a:ext cx="1242346" cy="961325"/>
          </a:xfrm>
          <a:prstGeom prst="actionButtonBlank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Pitný režim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lačítko akce: Vlastní 18">
            <a:hlinkClick r:id="rId8" action="ppaction://hlinksldjump" highlightClick="1"/>
          </p:cNvPr>
          <p:cNvSpPr/>
          <p:nvPr/>
        </p:nvSpPr>
        <p:spPr>
          <a:xfrm>
            <a:off x="5471281" y="4553737"/>
            <a:ext cx="1864378" cy="961325"/>
          </a:xfrm>
          <a:prstGeom prst="actionButtonBlank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Otužování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lačítko akce: Vlastní 19">
            <a:hlinkClick r:id="rId9" action="ppaction://hlinksldjump" highlightClick="1"/>
          </p:cNvPr>
          <p:cNvSpPr/>
          <p:nvPr/>
        </p:nvSpPr>
        <p:spPr>
          <a:xfrm>
            <a:off x="5471281" y="5743996"/>
            <a:ext cx="1666922" cy="944237"/>
          </a:xfrm>
          <a:prstGeom prst="actionButtonBlank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Přejídání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70687" y="1541230"/>
            <a:ext cx="37044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Směr klikání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5" name="Šipka dolů 4"/>
          <p:cNvSpPr/>
          <p:nvPr/>
        </p:nvSpPr>
        <p:spPr>
          <a:xfrm>
            <a:off x="130746" y="2779041"/>
            <a:ext cx="360040" cy="3909191"/>
          </a:xfrm>
          <a:prstGeom prst="downArrow">
            <a:avLst/>
          </a:prstGeom>
          <a:solidFill>
            <a:schemeClr val="tx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70687" y="242268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1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Šipka dolů 6"/>
          <p:cNvSpPr/>
          <p:nvPr/>
        </p:nvSpPr>
        <p:spPr>
          <a:xfrm>
            <a:off x="5004048" y="2422684"/>
            <a:ext cx="360040" cy="4248472"/>
          </a:xfrm>
          <a:prstGeom prst="downArrow">
            <a:avLst/>
          </a:prstGeom>
          <a:solidFill>
            <a:schemeClr val="tx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5062402" y="200289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2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092974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81606" y="151649"/>
            <a:ext cx="83350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Co je dobré pro zdravý život</a:t>
            </a:r>
            <a:endParaRPr lang="cs-CZ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12" name="Tlačítko akce: Vlastní 11">
            <a:hlinkClick r:id="rId2" action="ppaction://hlinksldjump" highlightClick="1"/>
          </p:cNvPr>
          <p:cNvSpPr/>
          <p:nvPr/>
        </p:nvSpPr>
        <p:spPr>
          <a:xfrm>
            <a:off x="576292" y="2656405"/>
            <a:ext cx="1253641" cy="603300"/>
          </a:xfrm>
          <a:prstGeom prst="actionButtonBlank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Pohyb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lačítko akce: Vlastní 9">
            <a:hlinkClick r:id="rId3" action="ppaction://hlinksldjump" highlightClick="1"/>
          </p:cNvPr>
          <p:cNvSpPr/>
          <p:nvPr/>
        </p:nvSpPr>
        <p:spPr>
          <a:xfrm>
            <a:off x="581950" y="3441792"/>
            <a:ext cx="2189850" cy="961325"/>
          </a:xfrm>
          <a:prstGeom prst="actionButtonBlank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Nedostatek spánku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lačítko akce: Vlastní 10">
            <a:hlinkClick r:id="rId4" action="ppaction://hlinksldjump" highlightClick="1"/>
          </p:cNvPr>
          <p:cNvSpPr/>
          <p:nvPr/>
        </p:nvSpPr>
        <p:spPr>
          <a:xfrm>
            <a:off x="581950" y="4553738"/>
            <a:ext cx="1477443" cy="961325"/>
          </a:xfrm>
          <a:prstGeom prst="actionButtonBlank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Vhodná strava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4" name="Tlačítko akce: Vlastní 13">
            <a:hlinkClick r:id="" action="ppaction://noaction" highlightClick="1"/>
          </p:cNvPr>
          <p:cNvSpPr/>
          <p:nvPr/>
        </p:nvSpPr>
        <p:spPr>
          <a:xfrm>
            <a:off x="581076" y="5733256"/>
            <a:ext cx="2743227" cy="954977"/>
          </a:xfrm>
          <a:prstGeom prst="actionButtonBlank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Nedostatek pitného režimu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lačítko akce: Vlastní 14">
            <a:hlinkClick r:id="" action="ppaction://noaction" highlightClick="1"/>
          </p:cNvPr>
          <p:cNvSpPr/>
          <p:nvPr/>
        </p:nvSpPr>
        <p:spPr>
          <a:xfrm>
            <a:off x="5471281" y="2298380"/>
            <a:ext cx="2224575" cy="961325"/>
          </a:xfrm>
          <a:prstGeom prst="actionButtonBlank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Dýchat čistý vzduch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lačítko akce: Vlastní 17">
            <a:hlinkClick r:id="" action="ppaction://noaction" highlightClick="1"/>
          </p:cNvPr>
          <p:cNvSpPr/>
          <p:nvPr/>
        </p:nvSpPr>
        <p:spPr>
          <a:xfrm>
            <a:off x="5471281" y="3441791"/>
            <a:ext cx="1242346" cy="961325"/>
          </a:xfrm>
          <a:prstGeom prst="actionButtonBlank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Pitný režim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lačítko akce: Vlastní 18">
            <a:hlinkClick r:id="rId3" action="ppaction://hlinksldjump" highlightClick="1"/>
          </p:cNvPr>
          <p:cNvSpPr/>
          <p:nvPr/>
        </p:nvSpPr>
        <p:spPr>
          <a:xfrm>
            <a:off x="5471281" y="4553737"/>
            <a:ext cx="1864378" cy="961325"/>
          </a:xfrm>
          <a:prstGeom prst="actionButtonBlank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Otužování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lačítko akce: Vlastní 19">
            <a:hlinkClick r:id="rId4" action="ppaction://hlinksldjump" highlightClick="1"/>
          </p:cNvPr>
          <p:cNvSpPr/>
          <p:nvPr/>
        </p:nvSpPr>
        <p:spPr>
          <a:xfrm>
            <a:off x="5471281" y="5743996"/>
            <a:ext cx="1666922" cy="944237"/>
          </a:xfrm>
          <a:prstGeom prst="actionButtonBlank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Přejídání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4" descr="smajla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3278" y="3474585"/>
            <a:ext cx="894002" cy="8940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4736162" y="1074979"/>
            <a:ext cx="39549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Správně		</a:t>
            </a:r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091933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81606" y="148919"/>
            <a:ext cx="83350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Co je dobré pro zdravý život</a:t>
            </a:r>
            <a:endParaRPr lang="cs-CZ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10766" y="1064094"/>
            <a:ext cx="69109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Vyberte kliknutím co je dobré pro zdravý život!</a:t>
            </a:r>
            <a:endParaRPr lang="cs-CZ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lačítko akce: Vlastní 11">
            <a:hlinkClick r:id="rId2" action="ppaction://hlinksldjump" highlightClick="1"/>
          </p:cNvPr>
          <p:cNvSpPr/>
          <p:nvPr/>
        </p:nvSpPr>
        <p:spPr>
          <a:xfrm>
            <a:off x="576292" y="2656405"/>
            <a:ext cx="1253641" cy="603300"/>
          </a:xfrm>
          <a:prstGeom prst="actionButtonBlank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Pohyb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lačítko akce: Vlastní 9">
            <a:hlinkClick r:id="rId3" action="ppaction://hlinksldjump" highlightClick="1"/>
          </p:cNvPr>
          <p:cNvSpPr/>
          <p:nvPr/>
        </p:nvSpPr>
        <p:spPr>
          <a:xfrm>
            <a:off x="581950" y="3441792"/>
            <a:ext cx="2189850" cy="961325"/>
          </a:xfrm>
          <a:prstGeom prst="actionButtonBlank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Nedostatek spánku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lačítko akce: Vlastní 10">
            <a:hlinkClick r:id="rId4" action="ppaction://hlinksldjump" highlightClick="1"/>
          </p:cNvPr>
          <p:cNvSpPr/>
          <p:nvPr/>
        </p:nvSpPr>
        <p:spPr>
          <a:xfrm>
            <a:off x="581950" y="4553738"/>
            <a:ext cx="1477443" cy="961325"/>
          </a:xfrm>
          <a:prstGeom prst="actionButtonBlank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Vhodná strava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4" name="Tlačítko akce: Vlastní 13">
            <a:hlinkClick r:id="rId5" action="ppaction://hlinksldjump" highlightClick="1"/>
          </p:cNvPr>
          <p:cNvSpPr/>
          <p:nvPr/>
        </p:nvSpPr>
        <p:spPr>
          <a:xfrm>
            <a:off x="581076" y="5733256"/>
            <a:ext cx="2743227" cy="954977"/>
          </a:xfrm>
          <a:prstGeom prst="actionButtonBlank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Nedostatek pitného režimu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lačítko akce: Vlastní 14">
            <a:hlinkClick r:id="rId6" action="ppaction://hlinksldjump" highlightClick="1"/>
          </p:cNvPr>
          <p:cNvSpPr/>
          <p:nvPr/>
        </p:nvSpPr>
        <p:spPr>
          <a:xfrm>
            <a:off x="5471281" y="2298380"/>
            <a:ext cx="2224575" cy="961325"/>
          </a:xfrm>
          <a:prstGeom prst="actionButtonBlank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Dýchat čistý vzduch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lačítko akce: Vlastní 17">
            <a:hlinkClick r:id="rId7" action="ppaction://hlinksldjump" highlightClick="1"/>
          </p:cNvPr>
          <p:cNvSpPr/>
          <p:nvPr/>
        </p:nvSpPr>
        <p:spPr>
          <a:xfrm>
            <a:off x="5471281" y="3441791"/>
            <a:ext cx="1242346" cy="961325"/>
          </a:xfrm>
          <a:prstGeom prst="actionButtonBlank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Pitný režim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lačítko akce: Vlastní 18">
            <a:hlinkClick r:id="rId8" action="ppaction://hlinksldjump" highlightClick="1"/>
          </p:cNvPr>
          <p:cNvSpPr/>
          <p:nvPr/>
        </p:nvSpPr>
        <p:spPr>
          <a:xfrm>
            <a:off x="5471281" y="4553737"/>
            <a:ext cx="1864378" cy="961325"/>
          </a:xfrm>
          <a:prstGeom prst="actionButtonBlank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Otužování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lačítko akce: Vlastní 19">
            <a:hlinkClick r:id="rId9" action="ppaction://hlinksldjump" highlightClick="1"/>
          </p:cNvPr>
          <p:cNvSpPr/>
          <p:nvPr/>
        </p:nvSpPr>
        <p:spPr>
          <a:xfrm>
            <a:off x="5471281" y="5743996"/>
            <a:ext cx="1666922" cy="944237"/>
          </a:xfrm>
          <a:prstGeom prst="actionButtonBlank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Přejídání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70687" y="1541230"/>
            <a:ext cx="37044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Směr klikání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5" name="Šipka dolů 4"/>
          <p:cNvSpPr/>
          <p:nvPr/>
        </p:nvSpPr>
        <p:spPr>
          <a:xfrm>
            <a:off x="130746" y="2779041"/>
            <a:ext cx="360040" cy="3909191"/>
          </a:xfrm>
          <a:prstGeom prst="downArrow">
            <a:avLst/>
          </a:prstGeom>
          <a:solidFill>
            <a:schemeClr val="tx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70687" y="242268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1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Šipka dolů 6"/>
          <p:cNvSpPr/>
          <p:nvPr/>
        </p:nvSpPr>
        <p:spPr>
          <a:xfrm>
            <a:off x="5004048" y="2422684"/>
            <a:ext cx="360040" cy="4248472"/>
          </a:xfrm>
          <a:prstGeom prst="downArrow">
            <a:avLst/>
          </a:prstGeom>
          <a:solidFill>
            <a:schemeClr val="tx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5062402" y="200289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2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5873897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81606" y="151649"/>
            <a:ext cx="83350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Co je dobré pro zdravý život</a:t>
            </a:r>
            <a:endParaRPr lang="cs-CZ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12" name="Tlačítko akce: Vlastní 11">
            <a:hlinkClick r:id="rId2" action="ppaction://hlinksldjump" highlightClick="1"/>
          </p:cNvPr>
          <p:cNvSpPr/>
          <p:nvPr/>
        </p:nvSpPr>
        <p:spPr>
          <a:xfrm>
            <a:off x="576292" y="2656405"/>
            <a:ext cx="1253641" cy="603300"/>
          </a:xfrm>
          <a:prstGeom prst="actionButtonBlank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Pohyb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lačítko akce: Vlastní 9">
            <a:hlinkClick r:id="rId3" action="ppaction://hlinksldjump" highlightClick="1"/>
          </p:cNvPr>
          <p:cNvSpPr/>
          <p:nvPr/>
        </p:nvSpPr>
        <p:spPr>
          <a:xfrm>
            <a:off x="581950" y="3441792"/>
            <a:ext cx="2189850" cy="961325"/>
          </a:xfrm>
          <a:prstGeom prst="actionButtonBlank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Nedostatek spánku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lačítko akce: Vlastní 10">
            <a:hlinkClick r:id="rId4" action="ppaction://hlinksldjump" highlightClick="1"/>
          </p:cNvPr>
          <p:cNvSpPr/>
          <p:nvPr/>
        </p:nvSpPr>
        <p:spPr>
          <a:xfrm>
            <a:off x="581950" y="4553738"/>
            <a:ext cx="1477443" cy="961325"/>
          </a:xfrm>
          <a:prstGeom prst="actionButtonBlank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Vhodná strava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4" name="Tlačítko akce: Vlastní 13">
            <a:hlinkClick r:id="" action="ppaction://noaction" highlightClick="1"/>
          </p:cNvPr>
          <p:cNvSpPr/>
          <p:nvPr/>
        </p:nvSpPr>
        <p:spPr>
          <a:xfrm>
            <a:off x="581076" y="5733256"/>
            <a:ext cx="2743227" cy="954977"/>
          </a:xfrm>
          <a:prstGeom prst="actionButtonBlank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Nedostatek pitného režimu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lačítko akce: Vlastní 14">
            <a:hlinkClick r:id="" action="ppaction://noaction" highlightClick="1"/>
          </p:cNvPr>
          <p:cNvSpPr/>
          <p:nvPr/>
        </p:nvSpPr>
        <p:spPr>
          <a:xfrm>
            <a:off x="5471281" y="2298380"/>
            <a:ext cx="2224575" cy="961325"/>
          </a:xfrm>
          <a:prstGeom prst="actionButtonBlank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Dýchat čistý vzduch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lačítko akce: Vlastní 17">
            <a:hlinkClick r:id="" action="ppaction://noaction" highlightClick="1"/>
          </p:cNvPr>
          <p:cNvSpPr/>
          <p:nvPr/>
        </p:nvSpPr>
        <p:spPr>
          <a:xfrm>
            <a:off x="5471281" y="3441791"/>
            <a:ext cx="1242346" cy="961325"/>
          </a:xfrm>
          <a:prstGeom prst="actionButtonBlank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Pitný režim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lačítko akce: Vlastní 18">
            <a:hlinkClick r:id="rId3" action="ppaction://hlinksldjump" highlightClick="1"/>
          </p:cNvPr>
          <p:cNvSpPr/>
          <p:nvPr/>
        </p:nvSpPr>
        <p:spPr>
          <a:xfrm>
            <a:off x="5471281" y="4553737"/>
            <a:ext cx="1864378" cy="961325"/>
          </a:xfrm>
          <a:prstGeom prst="actionButtonBlank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Otužování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lačítko akce: Vlastní 19">
            <a:hlinkClick r:id="rId4" action="ppaction://hlinksldjump" highlightClick="1"/>
          </p:cNvPr>
          <p:cNvSpPr/>
          <p:nvPr/>
        </p:nvSpPr>
        <p:spPr>
          <a:xfrm>
            <a:off x="5471281" y="5743996"/>
            <a:ext cx="1666922" cy="944237"/>
          </a:xfrm>
          <a:prstGeom prst="actionButtonBlank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Přejídání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4" descr="smajla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587397"/>
            <a:ext cx="894002" cy="8940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4736162" y="1074979"/>
            <a:ext cx="39549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Správně		</a:t>
            </a:r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091933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7371" y="1988840"/>
            <a:ext cx="9049273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80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Gratuluji, </a:t>
            </a:r>
            <a:r>
              <a:rPr lang="cs-CZ" sz="8000" b="1" u="sng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úspěšně</a:t>
            </a:r>
            <a:r>
              <a:rPr lang="cs-CZ" sz="80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jsi</a:t>
            </a:r>
          </a:p>
          <a:p>
            <a:pPr algn="ctr"/>
            <a:r>
              <a:rPr lang="cs-CZ" sz="80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dokončil kvíz</a:t>
            </a:r>
            <a:endParaRPr lang="cs-CZ" sz="80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27227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81606" y="151649"/>
            <a:ext cx="83350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Co je dobré pro zdravý život</a:t>
            </a:r>
            <a:endParaRPr lang="cs-CZ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12" name="Tlačítko akce: Vlastní 11">
            <a:hlinkClick r:id="rId2" action="ppaction://hlinksldjump" highlightClick="1"/>
          </p:cNvPr>
          <p:cNvSpPr/>
          <p:nvPr/>
        </p:nvSpPr>
        <p:spPr>
          <a:xfrm>
            <a:off x="576292" y="2656405"/>
            <a:ext cx="1253641" cy="603300"/>
          </a:xfrm>
          <a:prstGeom prst="actionButtonBlank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Pohyb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lačítko akce: Vlastní 9">
            <a:hlinkClick r:id="rId3" action="ppaction://hlinksldjump" highlightClick="1"/>
          </p:cNvPr>
          <p:cNvSpPr/>
          <p:nvPr/>
        </p:nvSpPr>
        <p:spPr>
          <a:xfrm>
            <a:off x="581950" y="3441792"/>
            <a:ext cx="2189850" cy="961325"/>
          </a:xfrm>
          <a:prstGeom prst="actionButtonBlank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Nedostatek spánku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lačítko akce: Vlastní 10">
            <a:hlinkClick r:id="rId4" action="ppaction://hlinksldjump" highlightClick="1"/>
          </p:cNvPr>
          <p:cNvSpPr/>
          <p:nvPr/>
        </p:nvSpPr>
        <p:spPr>
          <a:xfrm>
            <a:off x="581950" y="4553738"/>
            <a:ext cx="1477443" cy="961325"/>
          </a:xfrm>
          <a:prstGeom prst="actionButtonBlank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Vhodná strava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4" name="Tlačítko akce: Vlastní 13">
            <a:hlinkClick r:id="" action="ppaction://noaction" highlightClick="1"/>
          </p:cNvPr>
          <p:cNvSpPr/>
          <p:nvPr/>
        </p:nvSpPr>
        <p:spPr>
          <a:xfrm>
            <a:off x="581076" y="5733256"/>
            <a:ext cx="2743227" cy="954977"/>
          </a:xfrm>
          <a:prstGeom prst="actionButtonBlank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Nedostatek pitného režimu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lačítko akce: Vlastní 14">
            <a:hlinkClick r:id="" action="ppaction://noaction" highlightClick="1"/>
          </p:cNvPr>
          <p:cNvSpPr/>
          <p:nvPr/>
        </p:nvSpPr>
        <p:spPr>
          <a:xfrm>
            <a:off x="5471281" y="2298380"/>
            <a:ext cx="2224575" cy="961325"/>
          </a:xfrm>
          <a:prstGeom prst="actionButtonBlank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Dýchat čistý vzduch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lačítko akce: Vlastní 17">
            <a:hlinkClick r:id="" action="ppaction://noaction" highlightClick="1"/>
          </p:cNvPr>
          <p:cNvSpPr/>
          <p:nvPr/>
        </p:nvSpPr>
        <p:spPr>
          <a:xfrm>
            <a:off x="5471281" y="3441791"/>
            <a:ext cx="1242346" cy="961325"/>
          </a:xfrm>
          <a:prstGeom prst="actionButtonBlank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Pitný režim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lačítko akce: Vlastní 18">
            <a:hlinkClick r:id="rId3" action="ppaction://hlinksldjump" highlightClick="1"/>
          </p:cNvPr>
          <p:cNvSpPr/>
          <p:nvPr/>
        </p:nvSpPr>
        <p:spPr>
          <a:xfrm>
            <a:off x="5471281" y="4553737"/>
            <a:ext cx="1864378" cy="961325"/>
          </a:xfrm>
          <a:prstGeom prst="actionButtonBlank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Otužování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lačítko akce: Vlastní 19">
            <a:hlinkClick r:id="rId4" action="ppaction://hlinksldjump" highlightClick="1"/>
          </p:cNvPr>
          <p:cNvSpPr/>
          <p:nvPr/>
        </p:nvSpPr>
        <p:spPr>
          <a:xfrm>
            <a:off x="5471281" y="5743996"/>
            <a:ext cx="1666922" cy="944237"/>
          </a:xfrm>
          <a:prstGeom prst="actionButtonBlank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Přejídání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2" descr="smajla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7302" y="3475451"/>
            <a:ext cx="894002" cy="8940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Obdélník 15"/>
          <p:cNvSpPr/>
          <p:nvPr/>
        </p:nvSpPr>
        <p:spPr>
          <a:xfrm>
            <a:off x="5236299" y="1074979"/>
            <a:ext cx="29546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Š</a:t>
            </a:r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patně</a:t>
            </a:r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		</a:t>
            </a:r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9455570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81606" y="148919"/>
            <a:ext cx="83350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Co je dobré pro zdravý život</a:t>
            </a:r>
            <a:endParaRPr lang="cs-CZ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10766" y="1064094"/>
            <a:ext cx="69109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Vyberte kliknutím co je dobré pro zdravý život!</a:t>
            </a:r>
            <a:endParaRPr lang="cs-CZ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lačítko akce: Vlastní 11">
            <a:hlinkClick r:id="rId2" action="ppaction://hlinksldjump" highlightClick="1"/>
          </p:cNvPr>
          <p:cNvSpPr/>
          <p:nvPr/>
        </p:nvSpPr>
        <p:spPr>
          <a:xfrm>
            <a:off x="576292" y="2656405"/>
            <a:ext cx="1253641" cy="603300"/>
          </a:xfrm>
          <a:prstGeom prst="actionButtonBlank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Pohyb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lačítko akce: Vlastní 9">
            <a:hlinkClick r:id="rId3" action="ppaction://hlinksldjump" highlightClick="1"/>
          </p:cNvPr>
          <p:cNvSpPr/>
          <p:nvPr/>
        </p:nvSpPr>
        <p:spPr>
          <a:xfrm>
            <a:off x="581950" y="3441792"/>
            <a:ext cx="2189850" cy="961325"/>
          </a:xfrm>
          <a:prstGeom prst="actionButtonBlank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Nedostatek spánku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lačítko akce: Vlastní 10">
            <a:hlinkClick r:id="rId4" action="ppaction://hlinksldjump" highlightClick="1"/>
          </p:cNvPr>
          <p:cNvSpPr/>
          <p:nvPr/>
        </p:nvSpPr>
        <p:spPr>
          <a:xfrm>
            <a:off x="581950" y="4553738"/>
            <a:ext cx="1477443" cy="961325"/>
          </a:xfrm>
          <a:prstGeom prst="actionButtonBlank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Vhodná strava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4" name="Tlačítko akce: Vlastní 13">
            <a:hlinkClick r:id="rId5" action="ppaction://hlinksldjump" highlightClick="1"/>
          </p:cNvPr>
          <p:cNvSpPr/>
          <p:nvPr/>
        </p:nvSpPr>
        <p:spPr>
          <a:xfrm>
            <a:off x="581076" y="5733256"/>
            <a:ext cx="2743227" cy="954977"/>
          </a:xfrm>
          <a:prstGeom prst="actionButtonBlank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Nedostatek pitného režimu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lačítko akce: Vlastní 14">
            <a:hlinkClick r:id="rId6" action="ppaction://hlinksldjump" highlightClick="1"/>
          </p:cNvPr>
          <p:cNvSpPr/>
          <p:nvPr/>
        </p:nvSpPr>
        <p:spPr>
          <a:xfrm>
            <a:off x="5471281" y="2298380"/>
            <a:ext cx="2224575" cy="961325"/>
          </a:xfrm>
          <a:prstGeom prst="actionButtonBlank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Dýchat čistý vzduch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lačítko akce: Vlastní 17">
            <a:hlinkClick r:id="rId7" action="ppaction://hlinksldjump" highlightClick="1"/>
          </p:cNvPr>
          <p:cNvSpPr/>
          <p:nvPr/>
        </p:nvSpPr>
        <p:spPr>
          <a:xfrm>
            <a:off x="5471281" y="3441791"/>
            <a:ext cx="1242346" cy="961325"/>
          </a:xfrm>
          <a:prstGeom prst="actionButtonBlank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Pitný režim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lačítko akce: Vlastní 18">
            <a:hlinkClick r:id="rId8" action="ppaction://hlinksldjump" highlightClick="1"/>
          </p:cNvPr>
          <p:cNvSpPr/>
          <p:nvPr/>
        </p:nvSpPr>
        <p:spPr>
          <a:xfrm>
            <a:off x="5471281" y="4553737"/>
            <a:ext cx="1864378" cy="961325"/>
          </a:xfrm>
          <a:prstGeom prst="actionButtonBlank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Otužování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lačítko akce: Vlastní 19">
            <a:hlinkClick r:id="rId9" action="ppaction://hlinksldjump" highlightClick="1"/>
          </p:cNvPr>
          <p:cNvSpPr/>
          <p:nvPr/>
        </p:nvSpPr>
        <p:spPr>
          <a:xfrm>
            <a:off x="5471281" y="5743996"/>
            <a:ext cx="1666922" cy="944237"/>
          </a:xfrm>
          <a:prstGeom prst="actionButtonBlank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Přejídání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70687" y="1541230"/>
            <a:ext cx="37044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Směr klikání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5" name="Šipka dolů 4"/>
          <p:cNvSpPr/>
          <p:nvPr/>
        </p:nvSpPr>
        <p:spPr>
          <a:xfrm>
            <a:off x="130746" y="2779041"/>
            <a:ext cx="360040" cy="3909191"/>
          </a:xfrm>
          <a:prstGeom prst="downArrow">
            <a:avLst/>
          </a:prstGeom>
          <a:solidFill>
            <a:schemeClr val="tx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70687" y="242268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1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Šipka dolů 6"/>
          <p:cNvSpPr/>
          <p:nvPr/>
        </p:nvSpPr>
        <p:spPr>
          <a:xfrm>
            <a:off x="5004048" y="2422684"/>
            <a:ext cx="360040" cy="4248472"/>
          </a:xfrm>
          <a:prstGeom prst="downArrow">
            <a:avLst/>
          </a:prstGeom>
          <a:solidFill>
            <a:schemeClr val="tx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5062402" y="200289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2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1462258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81606" y="151649"/>
            <a:ext cx="83350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Co je dobré pro zdravý život</a:t>
            </a:r>
            <a:endParaRPr lang="cs-CZ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12" name="Tlačítko akce: Vlastní 11">
            <a:hlinkClick r:id="rId2" action="ppaction://hlinksldjump" highlightClick="1"/>
          </p:cNvPr>
          <p:cNvSpPr/>
          <p:nvPr/>
        </p:nvSpPr>
        <p:spPr>
          <a:xfrm>
            <a:off x="576292" y="2656405"/>
            <a:ext cx="1253641" cy="603300"/>
          </a:xfrm>
          <a:prstGeom prst="actionButtonBlank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Pohyb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lačítko akce: Vlastní 9">
            <a:hlinkClick r:id="rId3" action="ppaction://hlinksldjump" highlightClick="1"/>
          </p:cNvPr>
          <p:cNvSpPr/>
          <p:nvPr/>
        </p:nvSpPr>
        <p:spPr>
          <a:xfrm>
            <a:off x="581950" y="3441792"/>
            <a:ext cx="2189850" cy="961325"/>
          </a:xfrm>
          <a:prstGeom prst="actionButtonBlank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Nedostatek spánku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lačítko akce: Vlastní 10">
            <a:hlinkClick r:id="rId4" action="ppaction://hlinksldjump" highlightClick="1"/>
          </p:cNvPr>
          <p:cNvSpPr/>
          <p:nvPr/>
        </p:nvSpPr>
        <p:spPr>
          <a:xfrm>
            <a:off x="581950" y="4553738"/>
            <a:ext cx="1477443" cy="961325"/>
          </a:xfrm>
          <a:prstGeom prst="actionButtonBlank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Vhodná strava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4" name="Tlačítko akce: Vlastní 13">
            <a:hlinkClick r:id="" action="ppaction://noaction" highlightClick="1"/>
          </p:cNvPr>
          <p:cNvSpPr/>
          <p:nvPr/>
        </p:nvSpPr>
        <p:spPr>
          <a:xfrm>
            <a:off x="581076" y="5733256"/>
            <a:ext cx="2743227" cy="954977"/>
          </a:xfrm>
          <a:prstGeom prst="actionButtonBlank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Nedostatek pitného režimu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lačítko akce: Vlastní 14">
            <a:hlinkClick r:id="" action="ppaction://noaction" highlightClick="1"/>
          </p:cNvPr>
          <p:cNvSpPr/>
          <p:nvPr/>
        </p:nvSpPr>
        <p:spPr>
          <a:xfrm>
            <a:off x="5471281" y="2298380"/>
            <a:ext cx="2224575" cy="961325"/>
          </a:xfrm>
          <a:prstGeom prst="actionButtonBlank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Dýchat čistý vzduch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lačítko akce: Vlastní 17">
            <a:hlinkClick r:id="" action="ppaction://noaction" highlightClick="1"/>
          </p:cNvPr>
          <p:cNvSpPr/>
          <p:nvPr/>
        </p:nvSpPr>
        <p:spPr>
          <a:xfrm>
            <a:off x="5471281" y="3441791"/>
            <a:ext cx="1242346" cy="961325"/>
          </a:xfrm>
          <a:prstGeom prst="actionButtonBlank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Pitný režim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lačítko akce: Vlastní 18">
            <a:hlinkClick r:id="rId3" action="ppaction://hlinksldjump" highlightClick="1"/>
          </p:cNvPr>
          <p:cNvSpPr/>
          <p:nvPr/>
        </p:nvSpPr>
        <p:spPr>
          <a:xfrm>
            <a:off x="5471281" y="4553737"/>
            <a:ext cx="1864378" cy="961325"/>
          </a:xfrm>
          <a:prstGeom prst="actionButtonBlank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Otužování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lačítko akce: Vlastní 19">
            <a:hlinkClick r:id="rId4" action="ppaction://hlinksldjump" highlightClick="1"/>
          </p:cNvPr>
          <p:cNvSpPr/>
          <p:nvPr/>
        </p:nvSpPr>
        <p:spPr>
          <a:xfrm>
            <a:off x="5471281" y="5743996"/>
            <a:ext cx="1666922" cy="944237"/>
          </a:xfrm>
          <a:prstGeom prst="actionButtonBlank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Přejídání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2" descr="smajla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8883" y="5797825"/>
            <a:ext cx="894002" cy="8940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Obdélník 15"/>
          <p:cNvSpPr/>
          <p:nvPr/>
        </p:nvSpPr>
        <p:spPr>
          <a:xfrm>
            <a:off x="5236299" y="1074979"/>
            <a:ext cx="29546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Š</a:t>
            </a:r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patně</a:t>
            </a:r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		</a:t>
            </a:r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9964740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81606" y="148919"/>
            <a:ext cx="83350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Co je dobré pro zdravý život</a:t>
            </a:r>
            <a:endParaRPr lang="cs-CZ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10766" y="1064094"/>
            <a:ext cx="69109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Vyberte kliknutím co je dobré pro zdravý život!</a:t>
            </a:r>
            <a:endParaRPr lang="cs-CZ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lačítko akce: Vlastní 11">
            <a:hlinkClick r:id="rId2" action="ppaction://hlinksldjump" highlightClick="1"/>
          </p:cNvPr>
          <p:cNvSpPr/>
          <p:nvPr/>
        </p:nvSpPr>
        <p:spPr>
          <a:xfrm>
            <a:off x="576292" y="2656405"/>
            <a:ext cx="1253641" cy="603300"/>
          </a:xfrm>
          <a:prstGeom prst="actionButtonBlank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Pohyb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lačítko akce: Vlastní 9">
            <a:hlinkClick r:id="rId3" action="ppaction://hlinksldjump" highlightClick="1"/>
          </p:cNvPr>
          <p:cNvSpPr/>
          <p:nvPr/>
        </p:nvSpPr>
        <p:spPr>
          <a:xfrm>
            <a:off x="581950" y="3441792"/>
            <a:ext cx="2189850" cy="961325"/>
          </a:xfrm>
          <a:prstGeom prst="actionButtonBlank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Nedostatek spánku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lačítko akce: Vlastní 10">
            <a:hlinkClick r:id="rId4" action="ppaction://hlinksldjump" highlightClick="1"/>
          </p:cNvPr>
          <p:cNvSpPr/>
          <p:nvPr/>
        </p:nvSpPr>
        <p:spPr>
          <a:xfrm>
            <a:off x="581950" y="4553738"/>
            <a:ext cx="1477443" cy="961325"/>
          </a:xfrm>
          <a:prstGeom prst="actionButtonBlank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Vhodná strava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4" name="Tlačítko akce: Vlastní 13">
            <a:hlinkClick r:id="rId5" action="ppaction://hlinksldjump" highlightClick="1"/>
          </p:cNvPr>
          <p:cNvSpPr/>
          <p:nvPr/>
        </p:nvSpPr>
        <p:spPr>
          <a:xfrm>
            <a:off x="581076" y="5733256"/>
            <a:ext cx="2743227" cy="954977"/>
          </a:xfrm>
          <a:prstGeom prst="actionButtonBlank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Nedostatek pitného režimu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lačítko akce: Vlastní 14">
            <a:hlinkClick r:id="rId6" action="ppaction://hlinksldjump" highlightClick="1"/>
          </p:cNvPr>
          <p:cNvSpPr/>
          <p:nvPr/>
        </p:nvSpPr>
        <p:spPr>
          <a:xfrm>
            <a:off x="5471281" y="2298380"/>
            <a:ext cx="2224575" cy="961325"/>
          </a:xfrm>
          <a:prstGeom prst="actionButtonBlank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Dýchat čistý vzduch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lačítko akce: Vlastní 17">
            <a:hlinkClick r:id="rId7" action="ppaction://hlinksldjump" highlightClick="1"/>
          </p:cNvPr>
          <p:cNvSpPr/>
          <p:nvPr/>
        </p:nvSpPr>
        <p:spPr>
          <a:xfrm>
            <a:off x="5471281" y="3441791"/>
            <a:ext cx="1242346" cy="961325"/>
          </a:xfrm>
          <a:prstGeom prst="actionButtonBlank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Pitný režim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lačítko akce: Vlastní 18">
            <a:hlinkClick r:id="rId8" action="ppaction://hlinksldjump" highlightClick="1"/>
          </p:cNvPr>
          <p:cNvSpPr/>
          <p:nvPr/>
        </p:nvSpPr>
        <p:spPr>
          <a:xfrm>
            <a:off x="5471281" y="4553737"/>
            <a:ext cx="1864378" cy="961325"/>
          </a:xfrm>
          <a:prstGeom prst="actionButtonBlank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Otužování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lačítko akce: Vlastní 19">
            <a:hlinkClick r:id="rId9" action="ppaction://hlinksldjump" highlightClick="1"/>
          </p:cNvPr>
          <p:cNvSpPr/>
          <p:nvPr/>
        </p:nvSpPr>
        <p:spPr>
          <a:xfrm>
            <a:off x="5471281" y="5743996"/>
            <a:ext cx="1666922" cy="944237"/>
          </a:xfrm>
          <a:prstGeom prst="actionButtonBlank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Přejídání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70687" y="1541230"/>
            <a:ext cx="37044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Směr klikání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5" name="Šipka dolů 4"/>
          <p:cNvSpPr/>
          <p:nvPr/>
        </p:nvSpPr>
        <p:spPr>
          <a:xfrm>
            <a:off x="130746" y="2779041"/>
            <a:ext cx="360040" cy="3909191"/>
          </a:xfrm>
          <a:prstGeom prst="downArrow">
            <a:avLst/>
          </a:prstGeom>
          <a:solidFill>
            <a:schemeClr val="tx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70687" y="242268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1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Šipka dolů 6"/>
          <p:cNvSpPr/>
          <p:nvPr/>
        </p:nvSpPr>
        <p:spPr>
          <a:xfrm>
            <a:off x="5004048" y="2422684"/>
            <a:ext cx="360040" cy="4248472"/>
          </a:xfrm>
          <a:prstGeom prst="downArrow">
            <a:avLst/>
          </a:prstGeom>
          <a:solidFill>
            <a:schemeClr val="tx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5062402" y="200289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2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4354832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81606" y="151649"/>
            <a:ext cx="83350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Co je dobré pro zdravý život</a:t>
            </a:r>
            <a:endParaRPr lang="cs-CZ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12" name="Tlačítko akce: Vlastní 11">
            <a:hlinkClick r:id="rId2" action="ppaction://hlinksldjump" highlightClick="1"/>
          </p:cNvPr>
          <p:cNvSpPr/>
          <p:nvPr/>
        </p:nvSpPr>
        <p:spPr>
          <a:xfrm>
            <a:off x="576292" y="2656405"/>
            <a:ext cx="1253641" cy="603300"/>
          </a:xfrm>
          <a:prstGeom prst="actionButtonBlank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Pohyb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lačítko akce: Vlastní 9">
            <a:hlinkClick r:id="rId3" action="ppaction://hlinksldjump" highlightClick="1"/>
          </p:cNvPr>
          <p:cNvSpPr/>
          <p:nvPr/>
        </p:nvSpPr>
        <p:spPr>
          <a:xfrm>
            <a:off x="581950" y="3441792"/>
            <a:ext cx="2189850" cy="961325"/>
          </a:xfrm>
          <a:prstGeom prst="actionButtonBlank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Nedostatek spánku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lačítko akce: Vlastní 10">
            <a:hlinkClick r:id="rId4" action="ppaction://hlinksldjump" highlightClick="1"/>
          </p:cNvPr>
          <p:cNvSpPr/>
          <p:nvPr/>
        </p:nvSpPr>
        <p:spPr>
          <a:xfrm>
            <a:off x="581950" y="4553738"/>
            <a:ext cx="1477443" cy="961325"/>
          </a:xfrm>
          <a:prstGeom prst="actionButtonBlank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Vhodná strava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4" name="Tlačítko akce: Vlastní 13">
            <a:hlinkClick r:id="" action="ppaction://noaction" highlightClick="1"/>
          </p:cNvPr>
          <p:cNvSpPr/>
          <p:nvPr/>
        </p:nvSpPr>
        <p:spPr>
          <a:xfrm>
            <a:off x="581076" y="5733256"/>
            <a:ext cx="2743227" cy="954977"/>
          </a:xfrm>
          <a:prstGeom prst="actionButtonBlank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Nedostatek pitného režimu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lačítko akce: Vlastní 14">
            <a:hlinkClick r:id="" action="ppaction://noaction" highlightClick="1"/>
          </p:cNvPr>
          <p:cNvSpPr/>
          <p:nvPr/>
        </p:nvSpPr>
        <p:spPr>
          <a:xfrm>
            <a:off x="5471281" y="2298380"/>
            <a:ext cx="2224575" cy="961325"/>
          </a:xfrm>
          <a:prstGeom prst="actionButtonBlank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Dýchat čistý vzduch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lačítko akce: Vlastní 17">
            <a:hlinkClick r:id="" action="ppaction://noaction" highlightClick="1"/>
          </p:cNvPr>
          <p:cNvSpPr/>
          <p:nvPr/>
        </p:nvSpPr>
        <p:spPr>
          <a:xfrm>
            <a:off x="5471281" y="3441791"/>
            <a:ext cx="1242346" cy="961325"/>
          </a:xfrm>
          <a:prstGeom prst="actionButtonBlank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Pitný režim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lačítko akce: Vlastní 18">
            <a:hlinkClick r:id="rId3" action="ppaction://hlinksldjump" highlightClick="1"/>
          </p:cNvPr>
          <p:cNvSpPr/>
          <p:nvPr/>
        </p:nvSpPr>
        <p:spPr>
          <a:xfrm>
            <a:off x="5471281" y="4553737"/>
            <a:ext cx="1864378" cy="961325"/>
          </a:xfrm>
          <a:prstGeom prst="actionButtonBlank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Otužování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lačítko akce: Vlastní 19">
            <a:hlinkClick r:id="rId4" action="ppaction://hlinksldjump" highlightClick="1"/>
          </p:cNvPr>
          <p:cNvSpPr/>
          <p:nvPr/>
        </p:nvSpPr>
        <p:spPr>
          <a:xfrm>
            <a:off x="5471281" y="5743996"/>
            <a:ext cx="1666922" cy="944237"/>
          </a:xfrm>
          <a:prstGeom prst="actionButtonBlank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Přejídání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2" descr="smajla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1317" y="5794229"/>
            <a:ext cx="894002" cy="8940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Obdélník 15"/>
          <p:cNvSpPr/>
          <p:nvPr/>
        </p:nvSpPr>
        <p:spPr>
          <a:xfrm>
            <a:off x="5236299" y="1074979"/>
            <a:ext cx="29546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Š</a:t>
            </a:r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patně</a:t>
            </a:r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		</a:t>
            </a:r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9964740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81606" y="148919"/>
            <a:ext cx="83350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Co je dobré pro zdravý život</a:t>
            </a:r>
            <a:endParaRPr lang="cs-CZ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10766" y="1064094"/>
            <a:ext cx="69109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Vyberte kliknutím co je dobré pro zdravý život!</a:t>
            </a:r>
            <a:endParaRPr lang="cs-CZ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lačítko akce: Vlastní 11">
            <a:hlinkClick r:id="rId2" action="ppaction://hlinksldjump" highlightClick="1"/>
          </p:cNvPr>
          <p:cNvSpPr/>
          <p:nvPr/>
        </p:nvSpPr>
        <p:spPr>
          <a:xfrm>
            <a:off x="576292" y="2656405"/>
            <a:ext cx="1253641" cy="603300"/>
          </a:xfrm>
          <a:prstGeom prst="actionButtonBlank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Pohyb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lačítko akce: Vlastní 9">
            <a:hlinkClick r:id="rId3" action="ppaction://hlinksldjump" highlightClick="1"/>
          </p:cNvPr>
          <p:cNvSpPr/>
          <p:nvPr/>
        </p:nvSpPr>
        <p:spPr>
          <a:xfrm>
            <a:off x="581950" y="3441792"/>
            <a:ext cx="2189850" cy="961325"/>
          </a:xfrm>
          <a:prstGeom prst="actionButtonBlank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Nedostatek spánku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lačítko akce: Vlastní 10">
            <a:hlinkClick r:id="rId4" action="ppaction://hlinksldjump" highlightClick="1"/>
          </p:cNvPr>
          <p:cNvSpPr/>
          <p:nvPr/>
        </p:nvSpPr>
        <p:spPr>
          <a:xfrm>
            <a:off x="581950" y="4553738"/>
            <a:ext cx="1477443" cy="961325"/>
          </a:xfrm>
          <a:prstGeom prst="actionButtonBlank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Vhodná strava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4" name="Tlačítko akce: Vlastní 13">
            <a:hlinkClick r:id="rId5" action="ppaction://hlinksldjump" highlightClick="1"/>
          </p:cNvPr>
          <p:cNvSpPr/>
          <p:nvPr/>
        </p:nvSpPr>
        <p:spPr>
          <a:xfrm>
            <a:off x="581076" y="5733256"/>
            <a:ext cx="2743227" cy="954977"/>
          </a:xfrm>
          <a:prstGeom prst="actionButtonBlank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Nedostatek pitného režimu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lačítko akce: Vlastní 14">
            <a:hlinkClick r:id="rId6" action="ppaction://hlinksldjump" highlightClick="1"/>
          </p:cNvPr>
          <p:cNvSpPr/>
          <p:nvPr/>
        </p:nvSpPr>
        <p:spPr>
          <a:xfrm>
            <a:off x="5471281" y="2298380"/>
            <a:ext cx="2224575" cy="961325"/>
          </a:xfrm>
          <a:prstGeom prst="actionButtonBlank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Dýchat čistý vzduch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lačítko akce: Vlastní 17">
            <a:hlinkClick r:id="rId7" action="ppaction://hlinksldjump" highlightClick="1"/>
          </p:cNvPr>
          <p:cNvSpPr/>
          <p:nvPr/>
        </p:nvSpPr>
        <p:spPr>
          <a:xfrm>
            <a:off x="5471281" y="3441791"/>
            <a:ext cx="1242346" cy="961325"/>
          </a:xfrm>
          <a:prstGeom prst="actionButtonBlank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Pitný režim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lačítko akce: Vlastní 18">
            <a:hlinkClick r:id="rId8" action="ppaction://hlinksldjump" highlightClick="1"/>
          </p:cNvPr>
          <p:cNvSpPr/>
          <p:nvPr/>
        </p:nvSpPr>
        <p:spPr>
          <a:xfrm>
            <a:off x="5471281" y="4553737"/>
            <a:ext cx="1864378" cy="961325"/>
          </a:xfrm>
          <a:prstGeom prst="actionButtonBlank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Otužování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lačítko akce: Vlastní 19">
            <a:hlinkClick r:id="rId9" action="ppaction://hlinksldjump" highlightClick="1"/>
          </p:cNvPr>
          <p:cNvSpPr/>
          <p:nvPr/>
        </p:nvSpPr>
        <p:spPr>
          <a:xfrm>
            <a:off x="5471281" y="5743996"/>
            <a:ext cx="1666922" cy="944237"/>
          </a:xfrm>
          <a:prstGeom prst="actionButtonBlank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Přejídání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70687" y="1541230"/>
            <a:ext cx="37044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Směr klikání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5" name="Šipka dolů 4"/>
          <p:cNvSpPr/>
          <p:nvPr/>
        </p:nvSpPr>
        <p:spPr>
          <a:xfrm>
            <a:off x="130746" y="2779041"/>
            <a:ext cx="360040" cy="3909191"/>
          </a:xfrm>
          <a:prstGeom prst="downArrow">
            <a:avLst/>
          </a:prstGeom>
          <a:solidFill>
            <a:schemeClr val="tx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70687" y="242268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1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Šipka dolů 6"/>
          <p:cNvSpPr/>
          <p:nvPr/>
        </p:nvSpPr>
        <p:spPr>
          <a:xfrm>
            <a:off x="5004048" y="2422684"/>
            <a:ext cx="360040" cy="4248472"/>
          </a:xfrm>
          <a:prstGeom prst="downArrow">
            <a:avLst/>
          </a:prstGeom>
          <a:solidFill>
            <a:schemeClr val="tx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5062402" y="200289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2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5769020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491880" y="116632"/>
            <a:ext cx="19014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POPIS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86137" y="578297"/>
            <a:ext cx="8712968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cs-CZ" sz="1100" dirty="0">
                <a:solidFill>
                  <a:schemeClr val="bg1"/>
                </a:solidFill>
              </a:rPr>
              <a:t>2. snímek – </a:t>
            </a:r>
            <a:r>
              <a:rPr lang="cs-CZ" sz="1100" dirty="0" smtClean="0">
                <a:solidFill>
                  <a:schemeClr val="bg1"/>
                </a:solidFill>
              </a:rPr>
              <a:t>úvod</a:t>
            </a:r>
            <a:endParaRPr lang="cs-CZ" sz="1100" dirty="0">
              <a:solidFill>
                <a:schemeClr val="bg1"/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cs-CZ" sz="1100" dirty="0">
                <a:solidFill>
                  <a:schemeClr val="bg1"/>
                </a:solidFill>
              </a:rPr>
              <a:t>3. snímek </a:t>
            </a:r>
            <a:r>
              <a:rPr lang="cs-CZ" sz="1100" dirty="0" smtClean="0">
                <a:solidFill>
                  <a:schemeClr val="bg1"/>
                </a:solidFill>
              </a:rPr>
              <a:t>–</a:t>
            </a:r>
            <a:r>
              <a:rPr lang="cs-CZ" sz="1100" dirty="0">
                <a:solidFill>
                  <a:schemeClr val="bg1"/>
                </a:solidFill>
              </a:rPr>
              <a:t>slouží k </a:t>
            </a:r>
            <a:r>
              <a:rPr lang="cs-CZ" sz="1100" dirty="0" smtClean="0">
                <a:solidFill>
                  <a:schemeClr val="bg1"/>
                </a:solidFill>
              </a:rPr>
              <a:t>výkladu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1100" dirty="0" smtClean="0">
                <a:solidFill>
                  <a:schemeClr val="bg1"/>
                </a:solidFill>
              </a:rPr>
              <a:t>4</a:t>
            </a:r>
            <a:r>
              <a:rPr lang="cs-CZ" sz="1100" dirty="0">
                <a:solidFill>
                  <a:schemeClr val="bg1"/>
                </a:solidFill>
              </a:rPr>
              <a:t>. snímek </a:t>
            </a:r>
            <a:r>
              <a:rPr lang="cs-CZ" sz="1100" dirty="0" smtClean="0">
                <a:solidFill>
                  <a:schemeClr val="bg1"/>
                </a:solidFill>
              </a:rPr>
              <a:t>–</a:t>
            </a:r>
            <a:r>
              <a:rPr lang="cs-CZ" sz="1100" dirty="0">
                <a:solidFill>
                  <a:schemeClr val="bg1"/>
                </a:solidFill>
              </a:rPr>
              <a:t>slouží k </a:t>
            </a:r>
            <a:r>
              <a:rPr lang="cs-CZ" sz="1100" dirty="0" smtClean="0">
                <a:solidFill>
                  <a:schemeClr val="bg1"/>
                </a:solidFill>
              </a:rPr>
              <a:t>výkladu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1100" dirty="0" smtClean="0">
                <a:solidFill>
                  <a:schemeClr val="bg1"/>
                </a:solidFill>
              </a:rPr>
              <a:t>5</a:t>
            </a:r>
            <a:r>
              <a:rPr lang="cs-CZ" sz="1100" dirty="0">
                <a:solidFill>
                  <a:schemeClr val="bg1"/>
                </a:solidFill>
              </a:rPr>
              <a:t>. snímek – slouží k výkladu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1100" dirty="0">
                <a:solidFill>
                  <a:schemeClr val="bg1"/>
                </a:solidFill>
              </a:rPr>
              <a:t>6. snímek </a:t>
            </a:r>
            <a:r>
              <a:rPr lang="cs-CZ" sz="1100" dirty="0" smtClean="0">
                <a:solidFill>
                  <a:schemeClr val="bg1"/>
                </a:solidFill>
              </a:rPr>
              <a:t>–</a:t>
            </a:r>
            <a:r>
              <a:rPr lang="cs-CZ" sz="1100" dirty="0">
                <a:solidFill>
                  <a:schemeClr val="bg1"/>
                </a:solidFill>
              </a:rPr>
              <a:t>slouží k </a:t>
            </a:r>
            <a:r>
              <a:rPr lang="cs-CZ" sz="1100" dirty="0" smtClean="0">
                <a:solidFill>
                  <a:schemeClr val="bg1"/>
                </a:solidFill>
              </a:rPr>
              <a:t>výkladu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1100" dirty="0" smtClean="0">
                <a:solidFill>
                  <a:schemeClr val="bg1"/>
                </a:solidFill>
              </a:rPr>
              <a:t>7</a:t>
            </a:r>
            <a:r>
              <a:rPr lang="cs-CZ" sz="1100" dirty="0">
                <a:solidFill>
                  <a:schemeClr val="bg1"/>
                </a:solidFill>
              </a:rPr>
              <a:t>. snímek </a:t>
            </a:r>
            <a:r>
              <a:rPr lang="cs-CZ" sz="1100" dirty="0" smtClean="0">
                <a:solidFill>
                  <a:schemeClr val="bg1"/>
                </a:solidFill>
              </a:rPr>
              <a:t>– žáci interaktivním perem škrtnou co se nehodí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1100" dirty="0" smtClean="0">
                <a:solidFill>
                  <a:schemeClr val="bg1"/>
                </a:solidFill>
              </a:rPr>
              <a:t>8</a:t>
            </a:r>
            <a:r>
              <a:rPr lang="cs-CZ" sz="1100" dirty="0">
                <a:solidFill>
                  <a:schemeClr val="bg1"/>
                </a:solidFill>
              </a:rPr>
              <a:t>. snímek </a:t>
            </a:r>
            <a:r>
              <a:rPr lang="cs-CZ" sz="1100" dirty="0" smtClean="0">
                <a:solidFill>
                  <a:schemeClr val="bg1"/>
                </a:solidFill>
              </a:rPr>
              <a:t>–</a:t>
            </a:r>
            <a:r>
              <a:rPr lang="cs-CZ" sz="1100" dirty="0">
                <a:solidFill>
                  <a:schemeClr val="bg1"/>
                </a:solidFill>
              </a:rPr>
              <a:t>správné vypracování z předchozího </a:t>
            </a:r>
            <a:r>
              <a:rPr lang="cs-CZ" sz="1100" dirty="0" smtClean="0">
                <a:solidFill>
                  <a:schemeClr val="bg1"/>
                </a:solidFill>
              </a:rPr>
              <a:t>snímku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1100" dirty="0" smtClean="0">
                <a:solidFill>
                  <a:schemeClr val="bg1"/>
                </a:solidFill>
              </a:rPr>
              <a:t>9</a:t>
            </a:r>
            <a:r>
              <a:rPr lang="cs-CZ" sz="1100" dirty="0">
                <a:solidFill>
                  <a:schemeClr val="bg1"/>
                </a:solidFill>
              </a:rPr>
              <a:t>. snímek </a:t>
            </a:r>
            <a:r>
              <a:rPr lang="cs-CZ" sz="1100" dirty="0" smtClean="0">
                <a:solidFill>
                  <a:schemeClr val="bg1"/>
                </a:solidFill>
              </a:rPr>
              <a:t>–</a:t>
            </a:r>
            <a:r>
              <a:rPr lang="cs-CZ" sz="1100" dirty="0">
                <a:solidFill>
                  <a:schemeClr val="bg1"/>
                </a:solidFill>
              </a:rPr>
              <a:t>žáci interaktivním perem </a:t>
            </a:r>
            <a:r>
              <a:rPr lang="cs-CZ" sz="1100" dirty="0" smtClean="0">
                <a:solidFill>
                  <a:schemeClr val="bg1"/>
                </a:solidFill>
              </a:rPr>
              <a:t>zakroužkují </a:t>
            </a:r>
            <a:r>
              <a:rPr lang="cs-CZ" sz="1100" dirty="0">
                <a:solidFill>
                  <a:schemeClr val="bg1"/>
                </a:solidFill>
              </a:rPr>
              <a:t>co se nehodí</a:t>
            </a:r>
            <a:endParaRPr lang="cs-CZ" sz="1100" dirty="0" smtClean="0">
              <a:solidFill>
                <a:schemeClr val="bg1"/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cs-CZ" sz="1100" dirty="0" smtClean="0">
                <a:solidFill>
                  <a:schemeClr val="bg1"/>
                </a:solidFill>
              </a:rPr>
              <a:t>10</a:t>
            </a:r>
            <a:r>
              <a:rPr lang="cs-CZ" sz="1100" dirty="0">
                <a:solidFill>
                  <a:schemeClr val="bg1"/>
                </a:solidFill>
              </a:rPr>
              <a:t>. snímek </a:t>
            </a:r>
            <a:r>
              <a:rPr lang="cs-CZ" sz="1100" dirty="0" smtClean="0">
                <a:solidFill>
                  <a:schemeClr val="bg1"/>
                </a:solidFill>
              </a:rPr>
              <a:t>–</a:t>
            </a:r>
            <a:r>
              <a:rPr lang="cs-CZ" sz="1100" dirty="0">
                <a:solidFill>
                  <a:schemeClr val="bg1"/>
                </a:solidFill>
              </a:rPr>
              <a:t>správné vypracování z předchozího </a:t>
            </a:r>
            <a:r>
              <a:rPr lang="cs-CZ" sz="1100" dirty="0" smtClean="0">
                <a:solidFill>
                  <a:schemeClr val="bg1"/>
                </a:solidFill>
              </a:rPr>
              <a:t>snímku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1100" dirty="0" smtClean="0">
                <a:solidFill>
                  <a:schemeClr val="bg1"/>
                </a:solidFill>
              </a:rPr>
              <a:t>11</a:t>
            </a:r>
            <a:r>
              <a:rPr lang="cs-CZ" sz="1100" dirty="0">
                <a:solidFill>
                  <a:schemeClr val="bg1"/>
                </a:solidFill>
              </a:rPr>
              <a:t>. snímek </a:t>
            </a:r>
            <a:r>
              <a:rPr lang="cs-CZ" sz="1100" dirty="0" smtClean="0">
                <a:solidFill>
                  <a:schemeClr val="bg1"/>
                </a:solidFill>
              </a:rPr>
              <a:t>– žáci </a:t>
            </a:r>
            <a:r>
              <a:rPr lang="cs-CZ" sz="1100" dirty="0" smtClean="0">
                <a:solidFill>
                  <a:schemeClr val="bg1"/>
                </a:solidFill>
              </a:rPr>
              <a:t>vypíší </a:t>
            </a:r>
            <a:r>
              <a:rPr lang="cs-CZ" sz="1100" dirty="0" smtClean="0">
                <a:solidFill>
                  <a:schemeClr val="bg1"/>
                </a:solidFill>
              </a:rPr>
              <a:t>co se hodí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1100" dirty="0" smtClean="0">
                <a:solidFill>
                  <a:schemeClr val="bg1"/>
                </a:solidFill>
              </a:rPr>
              <a:t>12</a:t>
            </a:r>
            <a:r>
              <a:rPr lang="cs-CZ" sz="1100" dirty="0">
                <a:solidFill>
                  <a:schemeClr val="bg1"/>
                </a:solidFill>
              </a:rPr>
              <a:t>. snímek </a:t>
            </a:r>
            <a:r>
              <a:rPr lang="cs-CZ" sz="1100" dirty="0" smtClean="0">
                <a:solidFill>
                  <a:schemeClr val="bg1"/>
                </a:solidFill>
              </a:rPr>
              <a:t>–</a:t>
            </a:r>
            <a:r>
              <a:rPr lang="cs-CZ" sz="1100" dirty="0">
                <a:solidFill>
                  <a:schemeClr val="bg1"/>
                </a:solidFill>
              </a:rPr>
              <a:t>správné vypracování z předchozího </a:t>
            </a:r>
            <a:r>
              <a:rPr lang="cs-CZ" sz="1100" dirty="0" smtClean="0">
                <a:solidFill>
                  <a:schemeClr val="bg1"/>
                </a:solidFill>
              </a:rPr>
              <a:t>snímku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1100" dirty="0" smtClean="0">
                <a:solidFill>
                  <a:schemeClr val="bg1"/>
                </a:solidFill>
              </a:rPr>
              <a:t>13</a:t>
            </a:r>
            <a:r>
              <a:rPr lang="cs-CZ" sz="1100" dirty="0">
                <a:solidFill>
                  <a:schemeClr val="bg1"/>
                </a:solidFill>
              </a:rPr>
              <a:t>. snímek – žáci </a:t>
            </a:r>
            <a:r>
              <a:rPr lang="cs-CZ" sz="1100" dirty="0" smtClean="0">
                <a:solidFill>
                  <a:schemeClr val="bg1"/>
                </a:solidFill>
              </a:rPr>
              <a:t>interaktivním perem spojí co se hodí</a:t>
            </a:r>
            <a:endParaRPr lang="cs-CZ" sz="1100" dirty="0">
              <a:solidFill>
                <a:schemeClr val="bg1"/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cs-CZ" sz="1100" dirty="0">
                <a:solidFill>
                  <a:schemeClr val="bg1"/>
                </a:solidFill>
              </a:rPr>
              <a:t>14. snímek </a:t>
            </a:r>
            <a:r>
              <a:rPr lang="cs-CZ" sz="1100" dirty="0" smtClean="0">
                <a:solidFill>
                  <a:schemeClr val="bg1"/>
                </a:solidFill>
              </a:rPr>
              <a:t>– </a:t>
            </a:r>
            <a:r>
              <a:rPr lang="cs-CZ" sz="1100" dirty="0">
                <a:solidFill>
                  <a:schemeClr val="bg1"/>
                </a:solidFill>
              </a:rPr>
              <a:t>správné vypracování z předchozího </a:t>
            </a:r>
            <a:r>
              <a:rPr lang="cs-CZ" sz="1100" dirty="0" smtClean="0">
                <a:solidFill>
                  <a:schemeClr val="bg1"/>
                </a:solidFill>
              </a:rPr>
              <a:t>snímku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1100" dirty="0" smtClean="0">
                <a:solidFill>
                  <a:schemeClr val="bg1"/>
                </a:solidFill>
              </a:rPr>
              <a:t>15</a:t>
            </a:r>
            <a:r>
              <a:rPr lang="cs-CZ" sz="1100" dirty="0">
                <a:solidFill>
                  <a:schemeClr val="bg1"/>
                </a:solidFill>
              </a:rPr>
              <a:t>. snímek </a:t>
            </a:r>
            <a:r>
              <a:rPr lang="cs-CZ" sz="1100" dirty="0" smtClean="0">
                <a:solidFill>
                  <a:schemeClr val="bg1"/>
                </a:solidFill>
              </a:rPr>
              <a:t>– </a:t>
            </a:r>
            <a:r>
              <a:rPr lang="cs-CZ" sz="1100" dirty="0">
                <a:solidFill>
                  <a:schemeClr val="bg1"/>
                </a:solidFill>
              </a:rPr>
              <a:t>žáci interaktivním perem </a:t>
            </a:r>
            <a:r>
              <a:rPr lang="cs-CZ" sz="1100" dirty="0" smtClean="0">
                <a:solidFill>
                  <a:schemeClr val="bg1"/>
                </a:solidFill>
              </a:rPr>
              <a:t>podtrhnou </a:t>
            </a:r>
            <a:r>
              <a:rPr lang="cs-CZ" sz="1100" dirty="0">
                <a:solidFill>
                  <a:schemeClr val="bg1"/>
                </a:solidFill>
              </a:rPr>
              <a:t>co se </a:t>
            </a:r>
            <a:r>
              <a:rPr lang="cs-CZ" sz="1100" dirty="0" smtClean="0">
                <a:solidFill>
                  <a:schemeClr val="bg1"/>
                </a:solidFill>
              </a:rPr>
              <a:t>hodí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1100" dirty="0" smtClean="0">
                <a:solidFill>
                  <a:schemeClr val="bg1"/>
                </a:solidFill>
              </a:rPr>
              <a:t>16</a:t>
            </a:r>
            <a:r>
              <a:rPr lang="cs-CZ" sz="1100" dirty="0">
                <a:solidFill>
                  <a:schemeClr val="bg1"/>
                </a:solidFill>
              </a:rPr>
              <a:t>. snímek - správné vypracování z předchozího snímku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1100" dirty="0" smtClean="0">
                <a:solidFill>
                  <a:schemeClr val="bg1"/>
                </a:solidFill>
              </a:rPr>
              <a:t>17. snímek - </a:t>
            </a:r>
            <a:r>
              <a:rPr lang="cs-CZ" sz="1100" dirty="0">
                <a:solidFill>
                  <a:schemeClr val="bg1"/>
                </a:solidFill>
              </a:rPr>
              <a:t>žáci </a:t>
            </a:r>
            <a:r>
              <a:rPr lang="cs-CZ" sz="1100" dirty="0" smtClean="0">
                <a:solidFill>
                  <a:schemeClr val="bg1"/>
                </a:solidFill>
              </a:rPr>
              <a:t>seřadí např. na volný list slova</a:t>
            </a:r>
            <a:endParaRPr lang="cs-CZ" sz="1100" dirty="0" smtClean="0">
              <a:solidFill>
                <a:schemeClr val="bg1"/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cs-CZ" sz="1100" dirty="0" smtClean="0">
                <a:solidFill>
                  <a:schemeClr val="bg1"/>
                </a:solidFill>
              </a:rPr>
              <a:t>18. snímek - </a:t>
            </a:r>
            <a:r>
              <a:rPr lang="cs-CZ" sz="1100" dirty="0">
                <a:solidFill>
                  <a:schemeClr val="bg1"/>
                </a:solidFill>
              </a:rPr>
              <a:t>správné vypracování z předchozího </a:t>
            </a:r>
            <a:r>
              <a:rPr lang="cs-CZ" sz="1100" dirty="0" smtClean="0">
                <a:solidFill>
                  <a:schemeClr val="bg1"/>
                </a:solidFill>
              </a:rPr>
              <a:t>snímku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1100" dirty="0" smtClean="0">
                <a:solidFill>
                  <a:schemeClr val="bg1"/>
                </a:solidFill>
              </a:rPr>
              <a:t>19. snímek - </a:t>
            </a:r>
            <a:r>
              <a:rPr lang="cs-CZ" sz="1100" dirty="0">
                <a:solidFill>
                  <a:schemeClr val="bg1"/>
                </a:solidFill>
              </a:rPr>
              <a:t>žáci interaktivním perem </a:t>
            </a:r>
            <a:r>
              <a:rPr lang="cs-CZ" sz="1100" dirty="0" smtClean="0">
                <a:solidFill>
                  <a:schemeClr val="bg1"/>
                </a:solidFill>
              </a:rPr>
              <a:t>vyluští tajenku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1100" dirty="0" smtClean="0">
                <a:solidFill>
                  <a:schemeClr val="bg1"/>
                </a:solidFill>
              </a:rPr>
              <a:t>20. </a:t>
            </a:r>
            <a:r>
              <a:rPr lang="cs-CZ" sz="1100" dirty="0">
                <a:solidFill>
                  <a:schemeClr val="bg1"/>
                </a:solidFill>
              </a:rPr>
              <a:t>snímek </a:t>
            </a:r>
            <a:r>
              <a:rPr lang="cs-CZ" sz="1100" dirty="0" smtClean="0">
                <a:solidFill>
                  <a:schemeClr val="bg1"/>
                </a:solidFill>
              </a:rPr>
              <a:t>– 36. snímek </a:t>
            </a:r>
            <a:r>
              <a:rPr lang="cs-CZ" sz="1100" dirty="0" err="1" smtClean="0">
                <a:solidFill>
                  <a:schemeClr val="bg1"/>
                </a:solidFill>
              </a:rPr>
              <a:t>klikací</a:t>
            </a:r>
            <a:r>
              <a:rPr lang="cs-CZ" sz="1100" dirty="0" smtClean="0">
                <a:solidFill>
                  <a:schemeClr val="bg1"/>
                </a:solidFill>
              </a:rPr>
              <a:t> hra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1100" dirty="0" smtClean="0">
                <a:solidFill>
                  <a:schemeClr val="bg1"/>
                </a:solidFill>
              </a:rPr>
              <a:t>37. </a:t>
            </a:r>
            <a:r>
              <a:rPr lang="cs-CZ" sz="1100" dirty="0">
                <a:solidFill>
                  <a:schemeClr val="bg1"/>
                </a:solidFill>
              </a:rPr>
              <a:t>snímek - </a:t>
            </a:r>
            <a:r>
              <a:rPr lang="cs-CZ" sz="1100" dirty="0" smtClean="0">
                <a:solidFill>
                  <a:schemeClr val="bg1"/>
                </a:solidFill>
              </a:rPr>
              <a:t>popis</a:t>
            </a:r>
            <a:endParaRPr lang="cs-CZ" sz="1100" dirty="0">
              <a:solidFill>
                <a:schemeClr val="bg1"/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cs-CZ" sz="1100" dirty="0" smtClean="0">
                <a:solidFill>
                  <a:schemeClr val="bg1"/>
                </a:solidFill>
              </a:rPr>
              <a:t>38. </a:t>
            </a:r>
            <a:r>
              <a:rPr lang="cs-CZ" sz="1100" dirty="0">
                <a:solidFill>
                  <a:schemeClr val="bg1"/>
                </a:solidFill>
              </a:rPr>
              <a:t>snímek - </a:t>
            </a:r>
            <a:r>
              <a:rPr lang="cs-CZ" sz="1100" dirty="0" smtClean="0">
                <a:solidFill>
                  <a:schemeClr val="bg1"/>
                </a:solidFill>
              </a:rPr>
              <a:t>zdroje</a:t>
            </a:r>
            <a:endParaRPr lang="cs-CZ" sz="1100" dirty="0">
              <a:solidFill>
                <a:schemeClr val="bg1"/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endParaRPr lang="cs-CZ" sz="11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9674576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861434" y="26690"/>
            <a:ext cx="113467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Zdroje</a:t>
            </a:r>
            <a:endParaRPr lang="cs-CZ" sz="2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0816" y="404664"/>
            <a:ext cx="83276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bg1"/>
                </a:solidFill>
              </a:rPr>
              <a:t>www.microsoft.com</a:t>
            </a:r>
          </a:p>
        </p:txBody>
      </p:sp>
      <p:sp>
        <p:nvSpPr>
          <p:cNvPr id="4" name="Obdélník 3"/>
          <p:cNvSpPr/>
          <p:nvPr/>
        </p:nvSpPr>
        <p:spPr>
          <a:xfrm>
            <a:off x="107504" y="2924944"/>
            <a:ext cx="90364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000" i="1" dirty="0" smtClean="0">
                <a:solidFill>
                  <a:schemeClr val="bg1"/>
                </a:solidFill>
              </a:rPr>
              <a:t>Autorem materiálu a všech jeho částí, není-li uvedeno </a:t>
            </a:r>
          </a:p>
          <a:p>
            <a:pPr algn="ctr"/>
            <a:r>
              <a:rPr lang="cs-CZ" sz="2000" i="1" dirty="0" smtClean="0">
                <a:solidFill>
                  <a:schemeClr val="bg1"/>
                </a:solidFill>
              </a:rPr>
              <a:t>jinak, je Mgr. Hana </a:t>
            </a:r>
            <a:r>
              <a:rPr lang="cs-CZ" sz="2000" i="1" dirty="0" err="1" smtClean="0">
                <a:solidFill>
                  <a:schemeClr val="bg1"/>
                </a:solidFill>
              </a:rPr>
              <a:t>Pajkrtová</a:t>
            </a:r>
            <a:r>
              <a:rPr lang="cs-CZ" sz="2000" i="1" dirty="0" smtClean="0">
                <a:solidFill>
                  <a:schemeClr val="bg1"/>
                </a:solidFill>
              </a:rPr>
              <a:t>.</a:t>
            </a:r>
            <a:endParaRPr lang="cs-CZ" sz="2000" i="1" dirty="0">
              <a:solidFill>
                <a:schemeClr val="bg1"/>
              </a:solidFill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701" y="5428084"/>
            <a:ext cx="5796136" cy="906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20022088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930</TotalTime>
  <Words>1139</Words>
  <Application>Microsoft Office PowerPoint</Application>
  <PresentationFormat>Předvádění na obrazovce (4:3)</PresentationFormat>
  <Paragraphs>380</Paragraphs>
  <Slides>38</Slides>
  <Notes>0</Notes>
  <HiddenSlides>11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38</vt:i4>
      </vt:variant>
    </vt:vector>
  </HeadingPairs>
  <TitlesOfParts>
    <vt:vector size="39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  <vt:lpstr>Snímek 26</vt:lpstr>
      <vt:lpstr>Snímek 27</vt:lpstr>
      <vt:lpstr>Snímek 28</vt:lpstr>
      <vt:lpstr>Snímek 29</vt:lpstr>
      <vt:lpstr>Snímek 30</vt:lpstr>
      <vt:lpstr>Snímek 31</vt:lpstr>
      <vt:lpstr>Snímek 32</vt:lpstr>
      <vt:lpstr>Snímek 33</vt:lpstr>
      <vt:lpstr>Snímek 34</vt:lpstr>
      <vt:lpstr>Snímek 35</vt:lpstr>
      <vt:lpstr>Snímek 36</vt:lpstr>
      <vt:lpstr>Snímek 37</vt:lpstr>
      <vt:lpstr>Snímek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OX</dc:creator>
  <cp:lastModifiedBy>Učitel</cp:lastModifiedBy>
  <cp:revision>98</cp:revision>
  <dcterms:created xsi:type="dcterms:W3CDTF">2011-10-22T15:30:19Z</dcterms:created>
  <dcterms:modified xsi:type="dcterms:W3CDTF">2012-09-21T06:57:45Z</dcterms:modified>
</cp:coreProperties>
</file>