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9" r:id="rId4"/>
    <p:sldId id="263" r:id="rId5"/>
    <p:sldId id="258" r:id="rId6"/>
    <p:sldId id="262" r:id="rId7"/>
    <p:sldId id="261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217"/>
    <a:srgbClr val="29051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7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p:transition spd="slow">
    <p:zoom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dashVert">
          <a:fgClr>
            <a:schemeClr val="tx2">
              <a:lumMod val="60000"/>
              <a:lumOff val="40000"/>
            </a:schemeClr>
          </a:fgClr>
          <a:bgClr>
            <a:schemeClr val="tx2">
              <a:lumMod val="20000"/>
              <a:lumOff val="8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zoom dir="in"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edekerzdravia.sk/Image/4_2008/agresivita.jpg" TargetMode="External"/><Relationship Id="rId3" Type="http://schemas.openxmlformats.org/officeDocument/2006/relationships/hyperlink" Target="http://cs.wikipedia.org/wiki/%C3%9Acta" TargetMode="External"/><Relationship Id="rId7" Type="http://schemas.openxmlformats.org/officeDocument/2006/relationships/hyperlink" Target="http://mm.denik.cz/39/0a/svitavy_lacnov_doprava_nakladni_nakladak_autobus101020109_denik_clanek_solo.jpg" TargetMode="External"/><Relationship Id="rId2" Type="http://schemas.openxmlformats.org/officeDocument/2006/relationships/hyperlink" Target="http://translate.google.cz/translate?hl=cs&amp;langpair=en|cs&amp;u=http://walking.about.com/od/beginners/a/safewalkingrule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1.gstatic.com/images?q=tbn:ANd9GcTM4_nebdyf3keh03iXe1CAFsMC0IrzBHhVoRaoZf3F8d72_c2WWQ" TargetMode="External"/><Relationship Id="rId5" Type="http://schemas.openxmlformats.org/officeDocument/2006/relationships/hyperlink" Target="http://t3.gstatic.com/images?q=tbn:ANd9GcQ4MdVZ3jTQcWSwA8U1zbi8aijR2y5jC15BSjhhoEO-lk3mEbe3gdg7lnnA" TargetMode="External"/><Relationship Id="rId10" Type="http://schemas.openxmlformats.org/officeDocument/2006/relationships/hyperlink" Target="http://www.imcsport.cz/data/userfiles/image/kluk_pomoc.JPG" TargetMode="External"/><Relationship Id="rId4" Type="http://schemas.openxmlformats.org/officeDocument/2006/relationships/hyperlink" Target="http://www.novyjicin.cz/customers/novy-jicin/ftp/Image/mpolicie/kolo-popis.jpg" TargetMode="External"/><Relationship Id="rId9" Type="http://schemas.openxmlformats.org/officeDocument/2006/relationships/hyperlink" Target="http://i.idnes.cz/07/031/gal/AKR1965bf_Non_stop_EURO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2030" y="1772816"/>
            <a:ext cx="8229600" cy="2376264"/>
          </a:xfrm>
        </p:spPr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002060"/>
                </a:solidFill>
                <a:latin typeface="Algerian" pitchFamily="82" charset="0"/>
              </a:rPr>
              <a:t>Bezpečnost o prázdninách</a:t>
            </a:r>
            <a:endParaRPr lang="cs-CZ" sz="6600" dirty="0">
              <a:solidFill>
                <a:srgbClr val="002060"/>
              </a:solidFill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4149080"/>
            <a:ext cx="8640960" cy="2592288"/>
          </a:xfrm>
        </p:spPr>
        <p:txBody>
          <a:bodyPr/>
          <a:lstStyle/>
          <a:p>
            <a:pPr algn="r"/>
            <a:endParaRPr lang="cs-CZ" dirty="0" smtClean="0"/>
          </a:p>
          <a:p>
            <a:r>
              <a:rPr lang="cs-CZ" dirty="0" smtClean="0"/>
              <a:t>Člověk a zdraví</a:t>
            </a:r>
            <a:endParaRPr lang="cs-CZ" dirty="0"/>
          </a:p>
          <a:p>
            <a:pPr algn="r"/>
            <a:endParaRPr lang="cs-CZ" dirty="0" smtClean="0"/>
          </a:p>
          <a:p>
            <a:pPr algn="r"/>
            <a:endParaRPr lang="cs-CZ" dirty="0"/>
          </a:p>
          <a:p>
            <a:pPr algn="r"/>
            <a:r>
              <a:rPr lang="cs-CZ" dirty="0" smtClean="0"/>
              <a:t>Bc. Kateřina </a:t>
            </a:r>
            <a:r>
              <a:rPr lang="cs-CZ" dirty="0" err="1" smtClean="0"/>
              <a:t>Cuperová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6557607"/>
      </p:ext>
    </p:extLst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0070C0"/>
                </a:solidFill>
              </a:rPr>
              <a:t>Náplň hodiny</a:t>
            </a:r>
            <a:endParaRPr lang="cs-CZ" sz="54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568952" cy="5544616"/>
          </a:xfrm>
        </p:spPr>
        <p:txBody>
          <a:bodyPr>
            <a:normAutofit lnSpcReduction="10000"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Žáci </a:t>
            </a:r>
            <a:r>
              <a:rPr lang="cs-CZ" sz="3600" b="1" dirty="0">
                <a:solidFill>
                  <a:srgbClr val="C00000"/>
                </a:solidFill>
              </a:rPr>
              <a:t>si v kruhu sdělují své prázdninové plány, </a:t>
            </a:r>
            <a:r>
              <a:rPr lang="cs-CZ" sz="3600" b="1" dirty="0" smtClean="0">
                <a:solidFill>
                  <a:srgbClr val="C00000"/>
                </a:solidFill>
              </a:rPr>
              <a:t>kam pojedou </a:t>
            </a:r>
            <a:r>
              <a:rPr lang="cs-CZ" sz="3600" b="1" dirty="0" smtClean="0">
                <a:solidFill>
                  <a:srgbClr val="C00000"/>
                </a:solidFill>
              </a:rPr>
              <a:t>                a </a:t>
            </a:r>
            <a:r>
              <a:rPr lang="cs-CZ" sz="3600" b="1" dirty="0" smtClean="0">
                <a:solidFill>
                  <a:srgbClr val="C00000"/>
                </a:solidFill>
              </a:rPr>
              <a:t>jakým </a:t>
            </a:r>
            <a:r>
              <a:rPr lang="cs-CZ" sz="3600" b="1" dirty="0">
                <a:solidFill>
                  <a:srgbClr val="C00000"/>
                </a:solidFill>
              </a:rPr>
              <a:t>dopravním </a:t>
            </a:r>
            <a:r>
              <a:rPr lang="cs-CZ" sz="3600" b="1" dirty="0" smtClean="0">
                <a:solidFill>
                  <a:srgbClr val="C00000"/>
                </a:solidFill>
              </a:rPr>
              <a:t>prostředkem </a:t>
            </a:r>
          </a:p>
          <a:p>
            <a:r>
              <a:rPr lang="cs-CZ" sz="3600" b="1" dirty="0" smtClean="0">
                <a:solidFill>
                  <a:schemeClr val="tx2">
                    <a:lumMod val="10000"/>
                  </a:schemeClr>
                </a:solidFill>
              </a:rPr>
              <a:t>Následuje </a:t>
            </a:r>
            <a:r>
              <a:rPr lang="cs-CZ" sz="3600" b="1" dirty="0">
                <a:solidFill>
                  <a:schemeClr val="tx2">
                    <a:lumMod val="10000"/>
                  </a:schemeClr>
                </a:solidFill>
              </a:rPr>
              <a:t>debata o zásadách bezpečnosti pro chodce a </a:t>
            </a:r>
            <a:r>
              <a:rPr lang="cs-CZ" sz="3600" b="1" dirty="0" smtClean="0">
                <a:solidFill>
                  <a:schemeClr val="tx2">
                    <a:lumMod val="10000"/>
                  </a:schemeClr>
                </a:solidFill>
              </a:rPr>
              <a:t>cyklisty, </a:t>
            </a:r>
            <a:r>
              <a:rPr lang="cs-CZ" sz="3600" b="1" dirty="0" smtClean="0">
                <a:solidFill>
                  <a:schemeClr val="tx2">
                    <a:lumMod val="10000"/>
                  </a:schemeClr>
                </a:solidFill>
              </a:rPr>
              <a:t>               </a:t>
            </a:r>
            <a:r>
              <a:rPr lang="cs-CZ" sz="3600" b="1" dirty="0" smtClean="0">
                <a:solidFill>
                  <a:srgbClr val="002060"/>
                </a:solidFill>
              </a:rPr>
              <a:t>o </a:t>
            </a:r>
            <a:r>
              <a:rPr lang="cs-CZ" sz="3600" b="1" dirty="0" smtClean="0">
                <a:solidFill>
                  <a:srgbClr val="002060"/>
                </a:solidFill>
              </a:rPr>
              <a:t>ohleduplnosti </a:t>
            </a:r>
            <a:r>
              <a:rPr lang="cs-CZ" sz="3600" b="1" dirty="0">
                <a:solidFill>
                  <a:srgbClr val="002060"/>
                </a:solidFill>
              </a:rPr>
              <a:t>a </a:t>
            </a:r>
            <a:r>
              <a:rPr lang="cs-CZ" sz="3600" b="1" dirty="0" smtClean="0">
                <a:solidFill>
                  <a:srgbClr val="002060"/>
                </a:solidFill>
              </a:rPr>
              <a:t>úctě </a:t>
            </a:r>
            <a:r>
              <a:rPr lang="cs-CZ" sz="3600" b="1" dirty="0">
                <a:solidFill>
                  <a:srgbClr val="002060"/>
                </a:solidFill>
              </a:rPr>
              <a:t>při jednání </a:t>
            </a:r>
            <a:r>
              <a:rPr lang="cs-CZ" sz="3600" b="1" dirty="0" smtClean="0">
                <a:solidFill>
                  <a:srgbClr val="002060"/>
                </a:solidFill>
              </a:rPr>
              <a:t>                s </a:t>
            </a:r>
            <a:r>
              <a:rPr lang="cs-CZ" sz="3600" b="1" dirty="0">
                <a:solidFill>
                  <a:srgbClr val="002060"/>
                </a:solidFill>
              </a:rPr>
              <a:t>druhými </a:t>
            </a:r>
            <a:r>
              <a:rPr lang="cs-CZ" sz="3600" b="1" dirty="0" smtClean="0">
                <a:solidFill>
                  <a:srgbClr val="002060"/>
                </a:solidFill>
              </a:rPr>
              <a:t>lidmi, o</a:t>
            </a:r>
            <a:r>
              <a:rPr lang="cs-CZ" sz="3600" b="1" dirty="0" smtClean="0">
                <a:solidFill>
                  <a:srgbClr val="00B050"/>
                </a:solidFill>
              </a:rPr>
              <a:t> poskytnutí případné pomoci</a:t>
            </a:r>
          </a:p>
          <a:p>
            <a:r>
              <a:rPr lang="cs-CZ" sz="3600" b="1" dirty="0" smtClean="0">
                <a:solidFill>
                  <a:srgbClr val="29051D"/>
                </a:solidFill>
              </a:rPr>
              <a:t>Žáci si zazpívají písničku Prázdniny od Zdeňka Svěráka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786229142"/>
      </p:ext>
    </p:extLst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latin typeface="Algerian" pitchFamily="82" charset="0"/>
              </a:rPr>
              <a:t>Zásady pro chodce</a:t>
            </a:r>
            <a:endParaRPr lang="cs-CZ" b="1" dirty="0">
              <a:solidFill>
                <a:srgbClr val="00206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836712"/>
            <a:ext cx="4536504" cy="6480720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b="1" dirty="0">
                <a:solidFill>
                  <a:srgbClr val="FF0000"/>
                </a:solidFill>
              </a:rPr>
              <a:t>Být </a:t>
            </a:r>
            <a:r>
              <a:rPr lang="cs-CZ" b="1" dirty="0" smtClean="0">
                <a:solidFill>
                  <a:srgbClr val="FF0000"/>
                </a:solidFill>
              </a:rPr>
              <a:t>viditelní: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Používejte světlé barvy při chůzi </a:t>
            </a:r>
            <a:r>
              <a:rPr lang="cs-CZ" dirty="0" smtClean="0">
                <a:solidFill>
                  <a:srgbClr val="FF0000"/>
                </a:solidFill>
              </a:rPr>
              <a:t>                  v </a:t>
            </a:r>
            <a:r>
              <a:rPr lang="cs-CZ" dirty="0">
                <a:solidFill>
                  <a:srgbClr val="FF0000"/>
                </a:solidFill>
              </a:rPr>
              <a:t>denní době. Při chůzi </a:t>
            </a:r>
            <a:r>
              <a:rPr lang="cs-CZ" dirty="0" smtClean="0">
                <a:solidFill>
                  <a:srgbClr val="FF0000"/>
                </a:solidFill>
              </a:rPr>
              <a:t>                v noci </a:t>
            </a:r>
            <a:r>
              <a:rPr lang="cs-CZ" dirty="0" smtClean="0">
                <a:solidFill>
                  <a:srgbClr val="FF0000"/>
                </a:solidFill>
              </a:rPr>
              <a:t>noste </a:t>
            </a:r>
            <a:r>
              <a:rPr lang="cs-CZ" dirty="0">
                <a:solidFill>
                  <a:srgbClr val="FF0000"/>
                </a:solidFill>
              </a:rPr>
              <a:t>reflexní oblečení 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137160" indent="0">
              <a:buNone/>
            </a:pPr>
            <a:r>
              <a:rPr lang="cs-CZ" b="1" dirty="0" smtClean="0"/>
              <a:t>Věnujte </a:t>
            </a:r>
            <a:r>
              <a:rPr lang="cs-CZ" b="1" dirty="0"/>
              <a:t>pozornost </a:t>
            </a:r>
            <a:r>
              <a:rPr lang="cs-CZ" b="1" dirty="0" smtClean="0"/>
              <a:t>jízdním kolům </a:t>
            </a:r>
            <a:r>
              <a:rPr lang="cs-CZ" b="1" dirty="0"/>
              <a:t>a </a:t>
            </a:r>
            <a:r>
              <a:rPr lang="cs-CZ" b="1" dirty="0" smtClean="0"/>
              <a:t>běžcům:</a:t>
            </a:r>
            <a:r>
              <a:rPr lang="cs-CZ" dirty="0" smtClean="0"/>
              <a:t> Cyklisté </a:t>
            </a:r>
            <a:r>
              <a:rPr lang="cs-CZ" dirty="0"/>
              <a:t>by vás </a:t>
            </a:r>
            <a:r>
              <a:rPr lang="cs-CZ" dirty="0" smtClean="0"/>
              <a:t>měli upozornit, </a:t>
            </a:r>
            <a:r>
              <a:rPr lang="cs-CZ" dirty="0"/>
              <a:t>když se </a:t>
            </a:r>
            <a:r>
              <a:rPr lang="cs-CZ" dirty="0" smtClean="0"/>
              <a:t>k </a:t>
            </a:r>
            <a:r>
              <a:rPr lang="cs-CZ" dirty="0" smtClean="0"/>
              <a:t>vám </a:t>
            </a:r>
            <a:r>
              <a:rPr lang="cs-CZ" dirty="0" smtClean="0"/>
              <a:t>blíží </a:t>
            </a:r>
            <a:r>
              <a:rPr lang="cs-CZ" dirty="0" smtClean="0"/>
              <a:t>zezadu, </a:t>
            </a:r>
            <a:endParaRPr lang="cs-CZ" dirty="0" smtClean="0"/>
          </a:p>
          <a:p>
            <a:pPr marL="137160" indent="0">
              <a:buNone/>
            </a:pPr>
            <a:r>
              <a:rPr lang="cs-CZ" dirty="0" smtClean="0"/>
              <a:t>zvoněním </a:t>
            </a:r>
          </a:p>
          <a:p>
            <a:pPr marL="13716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764704"/>
            <a:ext cx="4495800" cy="6792328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dirty="0">
                <a:solidFill>
                  <a:srgbClr val="002060"/>
                </a:solidFill>
              </a:rPr>
              <a:t>Pokud jste na chodníku, který je oddělený od silnice nebo široké </a:t>
            </a:r>
            <a:r>
              <a:rPr lang="cs-CZ" dirty="0" smtClean="0">
                <a:solidFill>
                  <a:srgbClr val="002060"/>
                </a:solidFill>
              </a:rPr>
              <a:t>cesty </a:t>
            </a:r>
            <a:r>
              <a:rPr lang="cs-CZ" dirty="0">
                <a:solidFill>
                  <a:srgbClr val="002060"/>
                </a:solidFill>
              </a:rPr>
              <a:t>pro kola, měli byste </a:t>
            </a:r>
            <a:r>
              <a:rPr lang="cs-CZ" b="1" dirty="0">
                <a:solidFill>
                  <a:srgbClr val="002060"/>
                </a:solidFill>
              </a:rPr>
              <a:t>jít v části určené pro chodce</a:t>
            </a:r>
            <a:r>
              <a:rPr lang="cs-CZ" b="1" dirty="0" smtClean="0">
                <a:solidFill>
                  <a:srgbClr val="002060"/>
                </a:solidFill>
              </a:rPr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137160" indent="0">
              <a:buNone/>
            </a:pPr>
            <a:r>
              <a:rPr lang="cs-CZ" dirty="0">
                <a:solidFill>
                  <a:srgbClr val="C00000"/>
                </a:solidFill>
              </a:rPr>
              <a:t>Pokud vedle cesty není chodník, vyberte si tu </a:t>
            </a:r>
            <a:r>
              <a:rPr lang="cs-CZ" b="1" dirty="0">
                <a:solidFill>
                  <a:srgbClr val="C00000"/>
                </a:solidFill>
              </a:rPr>
              <a:t>stranu, kde se 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13716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díváte </a:t>
            </a:r>
            <a:r>
              <a:rPr lang="cs-CZ" b="1" dirty="0" smtClean="0">
                <a:solidFill>
                  <a:srgbClr val="C00000"/>
                </a:solidFill>
              </a:rPr>
              <a:t>                               </a:t>
            </a:r>
          </a:p>
          <a:p>
            <a:pPr marL="13716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na přijíždějící 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13716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auta</a:t>
            </a:r>
            <a:r>
              <a:rPr lang="cs-CZ" b="1" dirty="0">
                <a:solidFill>
                  <a:srgbClr val="C00000"/>
                </a:solidFill>
              </a:rPr>
              <a:t>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852936"/>
            <a:ext cx="1489821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937024">
            <a:off x="2725125" y="2653528"/>
            <a:ext cx="1937295" cy="15238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967073"/>
            <a:ext cx="1189433" cy="890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564904"/>
            <a:ext cx="2305228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387621">
            <a:off x="4951396" y="3089249"/>
            <a:ext cx="1586229" cy="1055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97626">
            <a:off x="7218401" y="5255750"/>
            <a:ext cx="1639548" cy="1234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49975447"/>
      </p:ext>
    </p:extLst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6000"/>
                            </p:stCondLst>
                            <p:childTnLst>
                              <p:par>
                                <p:cTn id="5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8000"/>
                            </p:stCondLst>
                            <p:childTnLst>
                              <p:par>
                                <p:cTn id="5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0"/>
                            </p:stCondLst>
                            <p:childTnLst>
                              <p:par>
                                <p:cTn id="6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2000"/>
                            </p:stCondLst>
                            <p:childTnLst>
                              <p:par>
                                <p:cTn id="7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4000"/>
                            </p:stCondLst>
                            <p:childTnLst>
                              <p:par>
                                <p:cTn id="7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6000"/>
                            </p:stCondLst>
                            <p:childTnLst>
                              <p:par>
                                <p:cTn id="8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8000"/>
                            </p:stCondLst>
                            <p:childTnLst>
                              <p:par>
                                <p:cTn id="8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Pokud jdete sami!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40600"/>
          </a:xfrm>
        </p:spPr>
        <p:txBody>
          <a:bodyPr/>
          <a:lstStyle/>
          <a:p>
            <a:pPr marL="137160" indent="0">
              <a:buNone/>
            </a:pPr>
            <a:r>
              <a:rPr lang="cs-CZ" dirty="0"/>
              <a:t>Vždy si raději vybírejte trasu pro </a:t>
            </a:r>
            <a:r>
              <a:rPr lang="cs-CZ" dirty="0" smtClean="0"/>
              <a:t>pěší</a:t>
            </a:r>
          </a:p>
          <a:p>
            <a:pPr marL="137160" indent="0">
              <a:buNone/>
            </a:pPr>
            <a:r>
              <a:rPr lang="cs-CZ" dirty="0" smtClean="0"/>
              <a:t>Pokud </a:t>
            </a:r>
            <a:r>
              <a:rPr lang="cs-CZ" dirty="0"/>
              <a:t>uvidíte </a:t>
            </a:r>
            <a:r>
              <a:rPr lang="cs-CZ" dirty="0" smtClean="0"/>
              <a:t>nějakého podezřelého člověka, </a:t>
            </a:r>
            <a:r>
              <a:rPr lang="cs-CZ" dirty="0"/>
              <a:t>buďte připraveni změnit svůj </a:t>
            </a:r>
            <a:r>
              <a:rPr lang="cs-CZ" dirty="0" smtClean="0"/>
              <a:t>směr.</a:t>
            </a:r>
          </a:p>
          <a:p>
            <a:pPr marL="137160" indent="0">
              <a:buNone/>
            </a:pPr>
            <a:r>
              <a:rPr lang="cs-CZ" dirty="0" smtClean="0"/>
              <a:t>Třeba jděte </a:t>
            </a:r>
            <a:r>
              <a:rPr lang="cs-CZ" dirty="0"/>
              <a:t>do </a:t>
            </a:r>
            <a:r>
              <a:rPr lang="cs-CZ" dirty="0" smtClean="0"/>
              <a:t>obchodu nebo přejděte na druhou </a:t>
            </a:r>
            <a:r>
              <a:rPr lang="cs-CZ" dirty="0" smtClean="0"/>
              <a:t>stranu </a:t>
            </a:r>
            <a:r>
              <a:rPr lang="cs-CZ" dirty="0" smtClean="0"/>
              <a:t>tak, aby jste </a:t>
            </a:r>
            <a:r>
              <a:rPr lang="cs-CZ" dirty="0"/>
              <a:t>se </a:t>
            </a:r>
            <a:r>
              <a:rPr lang="cs-CZ" dirty="0" smtClean="0"/>
              <a:t>mu mohli vyhnout</a:t>
            </a:r>
            <a:r>
              <a:rPr lang="cs-CZ" dirty="0"/>
              <a:t>. 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027797">
            <a:off x="5859943" y="4947871"/>
            <a:ext cx="3126144" cy="165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5" y="3573016"/>
            <a:ext cx="2149095" cy="1267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082" y="4437112"/>
            <a:ext cx="2750457" cy="22025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29692">
            <a:off x="3138401" y="3954027"/>
            <a:ext cx="2749133" cy="2061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26013508"/>
      </p:ext>
    </p:extLst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1000"/>
                            </p:stCondLst>
                            <p:childTnLst>
                              <p:par>
                                <p:cTn id="2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3000"/>
                            </p:stCondLst>
                            <p:childTnLst>
                              <p:par>
                                <p:cTn id="3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7000"/>
                            </p:stCondLst>
                            <p:childTnLst>
                              <p:par>
                                <p:cTn id="3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Algerian" pitchFamily="82" charset="0"/>
              </a:rPr>
              <a:t>Cyklistovy zásady 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908720"/>
            <a:ext cx="4536504" cy="57606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Kvalitní </a:t>
            </a:r>
            <a:r>
              <a:rPr lang="cs-CZ" b="1" dirty="0">
                <a:solidFill>
                  <a:srgbClr val="FF0000"/>
                </a:solidFill>
              </a:rPr>
              <a:t>a </a:t>
            </a:r>
            <a:r>
              <a:rPr lang="cs-CZ" b="1" dirty="0" smtClean="0">
                <a:solidFill>
                  <a:srgbClr val="FF0000"/>
                </a:solidFill>
              </a:rPr>
              <a:t>seřízené </a:t>
            </a:r>
            <a:r>
              <a:rPr lang="cs-CZ" b="1" dirty="0">
                <a:solidFill>
                  <a:srgbClr val="FF0000"/>
                </a:solidFill>
              </a:rPr>
              <a:t>kolo je základ – 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nejdůležitější </a:t>
            </a:r>
            <a:r>
              <a:rPr lang="cs-CZ" b="1" dirty="0">
                <a:solidFill>
                  <a:srgbClr val="FF0000"/>
                </a:solidFill>
              </a:rPr>
              <a:t>jsou </a:t>
            </a:r>
            <a:r>
              <a:rPr lang="cs-CZ" b="1" dirty="0" smtClean="0">
                <a:solidFill>
                  <a:srgbClr val="FF0000"/>
                </a:solidFill>
              </a:rPr>
              <a:t>řídítka, brzdy </a:t>
            </a:r>
            <a:r>
              <a:rPr lang="cs-CZ" b="1" dirty="0">
                <a:solidFill>
                  <a:srgbClr val="FF0000"/>
                </a:solidFill>
              </a:rPr>
              <a:t>a </a:t>
            </a:r>
            <a:r>
              <a:rPr lang="cs-CZ" b="1" dirty="0" smtClean="0">
                <a:solidFill>
                  <a:srgbClr val="FF0000"/>
                </a:solidFill>
              </a:rPr>
              <a:t>osvětlení. </a:t>
            </a:r>
            <a:r>
              <a:rPr lang="cs-CZ" b="1" dirty="0">
                <a:solidFill>
                  <a:srgbClr val="FF0000"/>
                </a:solidFill>
              </a:rPr>
              <a:t> 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/>
              <a:t> </a:t>
            </a:r>
          </a:p>
          <a:p>
            <a:pPr marL="0" indent="0">
              <a:buNone/>
            </a:pPr>
            <a:endParaRPr lang="cs-CZ" sz="2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347864" y="3573016"/>
            <a:ext cx="3744416" cy="309634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/>
              <a:t> 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sz="3000" b="1" dirty="0" smtClean="0">
                <a:solidFill>
                  <a:srgbClr val="FF0000"/>
                </a:solidFill>
              </a:rPr>
              <a:t>Nelekejte </a:t>
            </a:r>
            <a:r>
              <a:rPr lang="cs-CZ" sz="3000" b="1" dirty="0">
                <a:solidFill>
                  <a:srgbClr val="FF0000"/>
                </a:solidFill>
              </a:rPr>
              <a:t>chodce, bruslaře či jiné </a:t>
            </a:r>
            <a:r>
              <a:rPr lang="cs-CZ" sz="3000" b="1" dirty="0" smtClean="0">
                <a:solidFill>
                  <a:srgbClr val="FF0000"/>
                </a:solidFill>
              </a:rPr>
              <a:t>cyklisty. Upozorněte na sebe cinknutím </a:t>
            </a:r>
            <a:r>
              <a:rPr lang="cs-CZ" sz="3000" b="1" dirty="0" smtClean="0">
                <a:solidFill>
                  <a:srgbClr val="FF0000"/>
                </a:solidFill>
              </a:rPr>
              <a:t> na </a:t>
            </a:r>
            <a:r>
              <a:rPr lang="cs-CZ" sz="3000" b="1" dirty="0" smtClean="0">
                <a:solidFill>
                  <a:srgbClr val="FF0000"/>
                </a:solidFill>
              </a:rPr>
              <a:t>zvonek </a:t>
            </a:r>
            <a:r>
              <a:rPr lang="cs-CZ" sz="3000" b="1" dirty="0" smtClean="0">
                <a:solidFill>
                  <a:srgbClr val="FF0000"/>
                </a:solidFill>
              </a:rPr>
              <a:t>  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rgbClr val="FF0000"/>
                </a:solidFill>
              </a:rPr>
              <a:t>nebo </a:t>
            </a:r>
            <a:r>
              <a:rPr lang="cs-CZ" sz="3000" b="1" dirty="0" smtClean="0">
                <a:solidFill>
                  <a:srgbClr val="FF0000"/>
                </a:solidFill>
              </a:rPr>
              <a:t>zavoláním</a:t>
            </a:r>
            <a:endParaRPr lang="cs-CZ" sz="30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1999" y="1052736"/>
            <a:ext cx="4221435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593061">
            <a:off x="1763078" y="3165398"/>
            <a:ext cx="1417703" cy="1701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925950">
            <a:off x="321276" y="4721315"/>
            <a:ext cx="1479205" cy="1807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424622"/>
            <a:ext cx="1845171" cy="2194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16039418"/>
      </p:ext>
    </p:extLst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6000"/>
                            </p:stCondLst>
                            <p:childTnLst>
                              <p:par>
                                <p:cTn id="5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332656"/>
            <a:ext cx="4038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Sledujte</a:t>
            </a:r>
            <a:r>
              <a:rPr lang="cs-CZ" b="1" dirty="0">
                <a:solidFill>
                  <a:srgbClr val="FF0000"/>
                </a:solidFill>
              </a:rPr>
              <a:t> cestu </a:t>
            </a:r>
            <a:r>
              <a:rPr lang="cs-CZ" b="1" dirty="0" smtClean="0">
                <a:solidFill>
                  <a:srgbClr val="FF0000"/>
                </a:solidFill>
              </a:rPr>
              <a:t>( </a:t>
            </a:r>
            <a:r>
              <a:rPr lang="cs-CZ" b="1" dirty="0">
                <a:solidFill>
                  <a:srgbClr val="FF0000"/>
                </a:solidFill>
              </a:rPr>
              <a:t>koleje, </a:t>
            </a:r>
            <a:r>
              <a:rPr lang="cs-CZ" b="1" dirty="0" smtClean="0">
                <a:solidFill>
                  <a:srgbClr val="FF0000"/>
                </a:solidFill>
              </a:rPr>
              <a:t>obrubník a jiná nebezpečí</a:t>
            </a:r>
            <a:r>
              <a:rPr lang="cs-CZ" b="1" dirty="0" smtClean="0">
                <a:solidFill>
                  <a:srgbClr val="FF0000"/>
                </a:solidFill>
              </a:rPr>
              <a:t>). 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Telefonování</a:t>
            </a:r>
            <a:r>
              <a:rPr lang="cs-CZ" b="1" dirty="0">
                <a:solidFill>
                  <a:srgbClr val="FF0000"/>
                </a:solidFill>
              </a:rPr>
              <a:t>, sluchátka na uších, rozhovor </a:t>
            </a:r>
            <a:r>
              <a:rPr lang="cs-CZ" b="1" dirty="0" smtClean="0">
                <a:solidFill>
                  <a:srgbClr val="FF0000"/>
                </a:solidFill>
              </a:rPr>
              <a:t>                    s </a:t>
            </a:r>
            <a:r>
              <a:rPr lang="cs-CZ" b="1" dirty="0">
                <a:solidFill>
                  <a:srgbClr val="FF0000"/>
                </a:solidFill>
              </a:rPr>
              <a:t>dalšími cyklisty </a:t>
            </a:r>
            <a:r>
              <a:rPr lang="cs-CZ" b="1" dirty="0" smtClean="0">
                <a:solidFill>
                  <a:srgbClr val="FF0000"/>
                </a:solidFill>
              </a:rPr>
              <a:t>                       a </a:t>
            </a:r>
            <a:r>
              <a:rPr lang="cs-CZ" b="1" dirty="0">
                <a:solidFill>
                  <a:srgbClr val="FF0000"/>
                </a:solidFill>
              </a:rPr>
              <a:t>alkohol soustředění snižují!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437112"/>
            <a:ext cx="4495800" cy="22322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Ochrana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Pro bezpečnost je nutná přilba</a:t>
            </a:r>
            <a:r>
              <a:rPr lang="cs-CZ" b="1" dirty="0">
                <a:solidFill>
                  <a:srgbClr val="FF0000"/>
                </a:solidFill>
              </a:rPr>
              <a:t>, světlejší oblečení nebo reflexní </a:t>
            </a:r>
            <a:r>
              <a:rPr lang="cs-CZ" b="1" dirty="0" smtClean="0">
                <a:solidFill>
                  <a:srgbClr val="FF0000"/>
                </a:solidFill>
              </a:rPr>
              <a:t>odrazky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880247">
            <a:off x="4283968" y="732681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967207">
            <a:off x="6440037" y="2439009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018" y="4645785"/>
            <a:ext cx="2797370" cy="2004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32804" y="3843891"/>
            <a:ext cx="1814793" cy="1550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49225905"/>
      </p:ext>
    </p:extLst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Buďte ohleduplní, pomáhejte si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12608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V</a:t>
            </a:r>
            <a:r>
              <a:rPr lang="cs-CZ" b="1" dirty="0" smtClean="0">
                <a:solidFill>
                  <a:srgbClr val="C00000"/>
                </a:solidFill>
              </a:rPr>
              <a:t>ýrazem </a:t>
            </a:r>
            <a:r>
              <a:rPr lang="cs-CZ" b="1" dirty="0">
                <a:solidFill>
                  <a:srgbClr val="C00000"/>
                </a:solidFill>
              </a:rPr>
              <a:t>úcty je </a:t>
            </a:r>
            <a:r>
              <a:rPr lang="cs-CZ" b="1" dirty="0" smtClean="0">
                <a:solidFill>
                  <a:srgbClr val="C00000"/>
                </a:solidFill>
              </a:rPr>
              <a:t>pomoc, </a:t>
            </a:r>
            <a:r>
              <a:rPr lang="cs-CZ" b="1" dirty="0">
                <a:solidFill>
                  <a:srgbClr val="C00000"/>
                </a:solidFill>
              </a:rPr>
              <a:t>dávání přednosti </a:t>
            </a:r>
            <a:r>
              <a:rPr lang="cs-CZ" b="1" dirty="0" smtClean="0">
                <a:solidFill>
                  <a:srgbClr val="C00000"/>
                </a:solidFill>
              </a:rPr>
              <a:t>Podobný </a:t>
            </a:r>
            <a:r>
              <a:rPr lang="cs-CZ" b="1" dirty="0">
                <a:solidFill>
                  <a:srgbClr val="C00000"/>
                </a:solidFill>
              </a:rPr>
              <a:t>význam má slovo respekt, protikladem úcty je pohrdání, drzost, bezohlednost, </a:t>
            </a:r>
            <a:r>
              <a:rPr lang="cs-CZ" b="1" dirty="0" smtClean="0">
                <a:solidFill>
                  <a:srgbClr val="C00000"/>
                </a:solidFill>
              </a:rPr>
              <a:t>ponižování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Úcta se může projevovat </a:t>
            </a:r>
            <a:r>
              <a:rPr lang="cs-CZ" b="1" dirty="0">
                <a:solidFill>
                  <a:srgbClr val="C00000"/>
                </a:solidFill>
              </a:rPr>
              <a:t>vůči druhým lidem, zejména </a:t>
            </a:r>
            <a:r>
              <a:rPr lang="cs-CZ" b="1" dirty="0" smtClean="0">
                <a:solidFill>
                  <a:srgbClr val="C00000"/>
                </a:solidFill>
              </a:rPr>
              <a:t>rodičům, a starším</a:t>
            </a: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lidem </a:t>
            </a:r>
            <a:r>
              <a:rPr lang="cs-CZ" b="1" dirty="0" smtClean="0">
                <a:solidFill>
                  <a:srgbClr val="C00000"/>
                </a:solidFill>
              </a:rPr>
              <a:t>                                i </a:t>
            </a:r>
            <a:r>
              <a:rPr lang="cs-CZ" b="1" dirty="0" smtClean="0">
                <a:solidFill>
                  <a:srgbClr val="C00000"/>
                </a:solidFill>
              </a:rPr>
              <a:t>ke kamarádům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53343">
            <a:off x="6289318" y="4292219"/>
            <a:ext cx="2606527" cy="2098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91557">
            <a:off x="259850" y="4551453"/>
            <a:ext cx="2696182" cy="1799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909837">
            <a:off x="3288310" y="4363850"/>
            <a:ext cx="2558717" cy="2041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88790770"/>
      </p:ext>
    </p:extLst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0"/>
                            </p:stCondLst>
                            <p:childTnLst>
                              <p:par>
                                <p:cTn id="3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Použitý materiál: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bg2">
              <a:lumMod val="25000"/>
            </a:schemeClr>
          </a:solidFill>
        </p:spPr>
        <p:txBody>
          <a:bodyPr>
            <a:normAutofit fontScale="62500" lnSpcReduction="20000"/>
          </a:bodyPr>
          <a:lstStyle/>
          <a:p>
            <a:r>
              <a:rPr lang="cs-CZ" dirty="0">
                <a:solidFill>
                  <a:schemeClr val="bg2">
                    <a:lumMod val="10000"/>
                  </a:schemeClr>
                </a:solidFill>
                <a:hlinkClick r:id="rId2"/>
              </a:rPr>
              <a:t>http://doprava.praha-mesto.cz/%28rn0b0w55qoyvlq45wjavuuz4%29/zdroj.aspx?typ=2&amp;Id=71138&amp;sh=-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hlinkClick r:id="rId2"/>
              </a:rPr>
              <a:t>1412359208</a:t>
            </a:r>
            <a:endParaRPr lang="cs-CZ" dirty="0">
              <a:solidFill>
                <a:schemeClr val="bg2">
                  <a:lumMod val="10000"/>
                </a:schemeClr>
              </a:solidFill>
              <a:hlinkClick r:id="rId2"/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  <a:hlinkClick r:id="rId2"/>
              </a:rPr>
              <a:t>http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hlinkClick r:id="rId2"/>
              </a:rPr>
              <a:t>://translate.google.cz/translate?hl=cs&amp;langpair=en%7Ccs&amp;u=http://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hlinkClick r:id="rId2"/>
              </a:rPr>
              <a:t>walking.about.com/od/beginners/a/safewalkingrule.htm</a:t>
            </a: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>
                <a:solidFill>
                  <a:schemeClr val="bg2">
                    <a:lumMod val="10000"/>
                  </a:schemeClr>
                </a:solidFill>
                <a:hlinkClick r:id="rId3"/>
              </a:rPr>
              <a:t>http://cs.wikipedia.org/wiki/%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hlinkClick r:id="rId3"/>
              </a:rPr>
              <a:t>C3%9Acta</a:t>
            </a: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>
                <a:solidFill>
                  <a:schemeClr val="bg2">
                    <a:lumMod val="10000"/>
                  </a:schemeClr>
                </a:solidFill>
                <a:hlinkClick r:id="rId4"/>
              </a:rPr>
              <a:t>http://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hlinkClick r:id="rId4"/>
              </a:rPr>
              <a:t>www.novyjicin.cz/customers/novy-jicin/ftp/Image/mpolicie/kolo-popis.jpg</a:t>
            </a: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>
                <a:solidFill>
                  <a:schemeClr val="bg2">
                    <a:lumMod val="10000"/>
                  </a:schemeClr>
                </a:solidFill>
                <a:hlinkClick r:id="rId5"/>
              </a:rPr>
              <a:t>http://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hlinkClick r:id="rId5"/>
              </a:rPr>
              <a:t>t3.gstatic.com/images?q=tbn:ANd9GcQ4MdVZ3jTQcWSwA8U1zbi8aijR2y5jC15BSjhhoEO-lk3mEbe3gdg7lnnA</a:t>
            </a: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>
                <a:solidFill>
                  <a:schemeClr val="bg2">
                    <a:lumMod val="10000"/>
                  </a:schemeClr>
                </a:solidFill>
                <a:hlinkClick r:id="rId6"/>
              </a:rPr>
              <a:t>http://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hlinkClick r:id="rId6"/>
              </a:rPr>
              <a:t>t1.gstatic.com/images?q=tbn:ANd9GcTM4_nebdyf3keh03iXe1CAFsMC0IrzBHhVoRaoZf3F8d72_c2WWQ</a:t>
            </a: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>
                <a:solidFill>
                  <a:schemeClr val="bg2">
                    <a:lumMod val="10000"/>
                  </a:schemeClr>
                </a:solidFill>
                <a:hlinkClick r:id="rId7"/>
              </a:rPr>
              <a:t>http://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hlinkClick r:id="rId7"/>
              </a:rPr>
              <a:t>mm.denik.cz/39/0a/svitavy_lacnov_doprava_nakladni_nakladak_autobus101020109_denik_clanek_solo.jpg</a:t>
            </a: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>
                <a:solidFill>
                  <a:schemeClr val="bg2">
                    <a:lumMod val="10000"/>
                  </a:schemeClr>
                </a:solidFill>
                <a:hlinkClick r:id="rId8"/>
              </a:rPr>
              <a:t>http://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hlinkClick r:id="rId8"/>
              </a:rPr>
              <a:t>www.bedekerzdravia.sk/Image/4_2008/agresivita.jpg</a:t>
            </a: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>
                <a:solidFill>
                  <a:schemeClr val="bg2">
                    <a:lumMod val="10000"/>
                  </a:schemeClr>
                </a:solidFill>
                <a:hlinkClick r:id="rId9"/>
              </a:rPr>
              <a:t>http://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hlinkClick r:id="rId9"/>
              </a:rPr>
              <a:t>i.idnes.cz/07/031/gal/AKR1965bf_Non_stop_EURO2.jpg</a:t>
            </a: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>
                <a:solidFill>
                  <a:schemeClr val="bg2">
                    <a:lumMod val="10000"/>
                  </a:schemeClr>
                </a:solidFill>
                <a:hlinkClick r:id="rId10"/>
              </a:rPr>
              <a:t>http://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hlinkClick r:id="rId10"/>
              </a:rPr>
              <a:t>www.imcsport.cz/data/userfiles/image/kluk_pomoc.JPG</a:t>
            </a: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56191281"/>
      </p:ext>
    </p:extLst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129</TotalTime>
  <Words>303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Bezpečnost o prázdninách</vt:lpstr>
      <vt:lpstr>Náplň hodiny</vt:lpstr>
      <vt:lpstr>Zásady pro chodce</vt:lpstr>
      <vt:lpstr>Pokud jdete sami!</vt:lpstr>
      <vt:lpstr>Cyklistovy zásady  </vt:lpstr>
      <vt:lpstr>Snímek 6</vt:lpstr>
      <vt:lpstr>Buďte ohleduplní, pomáhejte si</vt:lpstr>
      <vt:lpstr>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18</cp:revision>
  <dcterms:created xsi:type="dcterms:W3CDTF">2012-06-14T19:55:54Z</dcterms:created>
  <dcterms:modified xsi:type="dcterms:W3CDTF">2012-09-21T16:04:14Z</dcterms:modified>
</cp:coreProperties>
</file>