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B438EA-379C-44DB-B88F-B1F712989834}" type="datetimeFigureOut">
              <a:rPr lang="cs-CZ" smtClean="0"/>
              <a:t>27.6.2011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C464DC0-188F-419A-B33D-5AB14578E6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smtClean="0">
                <a:cs typeface="Arial" charset="0"/>
              </a:rPr>
              <a:t>VY_32_Inovace_49_if-clauses 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844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Podmínkové věty typu I</a:t>
            </a:r>
          </a:p>
          <a:p>
            <a:r>
              <a:rPr lang="cs-CZ" b="1" dirty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eálná podmínka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IF - CLAUSES</a:t>
            </a:r>
            <a:br>
              <a:rPr lang="cs-CZ" dirty="0" smtClean="0"/>
            </a:br>
            <a:r>
              <a:rPr lang="cs-CZ" dirty="0" smtClean="0"/>
              <a:t>CONDITIONAL CLAUSES I</a:t>
            </a:r>
            <a:br>
              <a:rPr lang="cs-CZ" dirty="0" smtClean="0"/>
            </a:br>
            <a:r>
              <a:rPr lang="cs-CZ" dirty="0" err="1" smtClean="0"/>
              <a:t>real</a:t>
            </a:r>
            <a:r>
              <a:rPr lang="cs-CZ" dirty="0" smtClean="0"/>
              <a:t> </a:t>
            </a:r>
            <a:r>
              <a:rPr lang="cs-CZ" dirty="0" err="1" smtClean="0"/>
              <a:t>condition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98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Podmínkové věty  </a:t>
            </a:r>
            <a:r>
              <a:rPr lang="cs-CZ" b="1" dirty="0" err="1" smtClean="0">
                <a:solidFill>
                  <a:srgbClr val="00B050"/>
                </a:solidFill>
              </a:rPr>
              <a:t>I.typu</a:t>
            </a:r>
            <a:r>
              <a:rPr lang="cs-CZ" b="1" dirty="0" smtClean="0">
                <a:solidFill>
                  <a:srgbClr val="00B050"/>
                </a:solidFill>
              </a:rPr>
              <a:t> – </a:t>
            </a:r>
            <a:r>
              <a:rPr lang="cs-CZ" b="1" dirty="0" err="1" smtClean="0">
                <a:solidFill>
                  <a:srgbClr val="00B050"/>
                </a:solidFill>
              </a:rPr>
              <a:t>if-clauses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784976" cy="4572000"/>
          </a:xfrm>
        </p:spPr>
        <p:txBody>
          <a:bodyPr/>
          <a:lstStyle/>
          <a:p>
            <a:endParaRPr lang="cs-CZ" b="1" dirty="0" smtClean="0"/>
          </a:p>
          <a:p>
            <a:r>
              <a:rPr lang="cs-CZ" b="1" dirty="0" smtClean="0"/>
              <a:t>používáme</a:t>
            </a:r>
            <a:r>
              <a:rPr lang="cs-CZ" dirty="0" smtClean="0"/>
              <a:t> tehdy, chceme-li vyjádřit, že </a:t>
            </a:r>
            <a:r>
              <a:rPr lang="cs-CZ" b="1" dirty="0" smtClean="0"/>
              <a:t>něco s pravděpodobností </a:t>
            </a:r>
            <a:r>
              <a:rPr lang="cs-CZ" dirty="0" smtClean="0"/>
              <a:t>nastane za určitých podmínek</a:t>
            </a:r>
          </a:p>
          <a:p>
            <a:r>
              <a:rPr lang="cs-CZ" dirty="0" smtClean="0"/>
              <a:t> že je </a:t>
            </a:r>
            <a:r>
              <a:rPr lang="cs-CZ" b="1" dirty="0" smtClean="0"/>
              <a:t>podmínka skutečná</a:t>
            </a:r>
          </a:p>
          <a:p>
            <a:endParaRPr lang="cs-CZ" b="1" dirty="0"/>
          </a:p>
          <a:p>
            <a:r>
              <a:rPr lang="cs-CZ" dirty="0" smtClean="0"/>
              <a:t>skládá se z </a:t>
            </a:r>
            <a:r>
              <a:rPr lang="cs-CZ" b="1" dirty="0" smtClean="0"/>
              <a:t>věty hlavní</a:t>
            </a:r>
            <a:r>
              <a:rPr lang="cs-CZ" dirty="0" smtClean="0"/>
              <a:t>, jejíž výsledek závisí na tom, zda se splní podmínka vyjádřená ve větě vedlejší</a:t>
            </a:r>
          </a:p>
          <a:p>
            <a:r>
              <a:rPr lang="cs-CZ" dirty="0"/>
              <a:t> </a:t>
            </a:r>
            <a:r>
              <a:rPr lang="cs-CZ" dirty="0" smtClean="0"/>
              <a:t>              z </a:t>
            </a:r>
            <a:r>
              <a:rPr lang="cs-CZ" b="1" dirty="0" smtClean="0"/>
              <a:t>věty vedlejší </a:t>
            </a:r>
            <a:r>
              <a:rPr lang="cs-CZ" b="1" dirty="0" smtClean="0">
                <a:solidFill>
                  <a:srgbClr val="FF0000"/>
                </a:solidFill>
              </a:rPr>
              <a:t>začínající </a:t>
            </a:r>
            <a:r>
              <a:rPr lang="cs-CZ" b="1" dirty="0" err="1" smtClean="0">
                <a:solidFill>
                  <a:srgbClr val="FF0000"/>
                </a:solidFill>
              </a:rPr>
              <a:t>if</a:t>
            </a:r>
            <a:r>
              <a:rPr lang="cs-CZ" dirty="0" smtClean="0"/>
              <a:t>, která vyjadřuje podmínku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739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Tvoření souvětí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784976" cy="5149552"/>
          </a:xfrm>
        </p:spPr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b="1" dirty="0" smtClean="0"/>
              <a:t>hlavní větě</a:t>
            </a:r>
            <a:r>
              <a:rPr lang="cs-CZ" dirty="0" smtClean="0"/>
              <a:t> stojí sloveso ve </a:t>
            </a:r>
            <a:r>
              <a:rPr lang="cs-CZ" b="1" dirty="0" err="1" smtClean="0">
                <a:solidFill>
                  <a:srgbClr val="FF0000"/>
                </a:solidFill>
              </a:rPr>
              <a:t>will-future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/>
              <a:t>- </a:t>
            </a:r>
            <a:r>
              <a:rPr lang="cs-CZ" dirty="0" smtClean="0"/>
              <a:t>budoucím tvaru s </a:t>
            </a:r>
            <a:r>
              <a:rPr lang="cs-CZ" dirty="0" err="1" smtClean="0"/>
              <a:t>will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e </a:t>
            </a:r>
            <a:r>
              <a:rPr lang="cs-CZ" b="1" dirty="0" smtClean="0"/>
              <a:t>vedlejší –</a:t>
            </a:r>
            <a:r>
              <a:rPr lang="cs-CZ" b="1" dirty="0" err="1" smtClean="0"/>
              <a:t>if</a:t>
            </a:r>
            <a:r>
              <a:rPr lang="cs-CZ" b="1" dirty="0" smtClean="0"/>
              <a:t> větě </a:t>
            </a:r>
            <a:r>
              <a:rPr lang="cs-CZ" dirty="0" smtClean="0"/>
              <a:t>stojí sloveso v </a:t>
            </a:r>
            <a:r>
              <a:rPr lang="cs-CZ" b="1" dirty="0" err="1" smtClean="0">
                <a:solidFill>
                  <a:srgbClr val="FF0000"/>
                </a:solidFill>
              </a:rPr>
              <a:t>simple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present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přítomném tvaru prostém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6931308"/>
              </p:ext>
            </p:extLst>
          </p:nvPr>
        </p:nvGraphicFramePr>
        <p:xfrm>
          <a:off x="107505" y="3140969"/>
          <a:ext cx="4320480" cy="1717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0160"/>
                <a:gridCol w="1440160"/>
                <a:gridCol w="1440160"/>
              </a:tblGrid>
              <a:tr h="40179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vedlejší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02193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if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podmět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sloveso </a:t>
                      </a:r>
                    </a:p>
                    <a:p>
                      <a:r>
                        <a:rPr lang="cs-CZ" dirty="0" smtClean="0"/>
                        <a:t>v přítomném</a:t>
                      </a:r>
                      <a:r>
                        <a:rPr lang="cs-CZ" baseline="0" dirty="0" smtClean="0"/>
                        <a:t> čase prostém</a:t>
                      </a:r>
                      <a:endParaRPr lang="cs-CZ" dirty="0"/>
                    </a:p>
                  </a:txBody>
                  <a:tcPr/>
                </a:tc>
              </a:tr>
              <a:tr h="401795"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If</a:t>
                      </a:r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    I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2060"/>
                          </a:solidFill>
                        </a:rPr>
                        <a:t>        </a:t>
                      </a:r>
                      <a:r>
                        <a:rPr lang="cs-CZ" dirty="0" err="1" smtClean="0">
                          <a:solidFill>
                            <a:srgbClr val="002060"/>
                          </a:solidFill>
                        </a:rPr>
                        <a:t>win</a:t>
                      </a:r>
                      <a:endParaRPr lang="cs-CZ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2427135"/>
              </p:ext>
            </p:extLst>
          </p:nvPr>
        </p:nvGraphicFramePr>
        <p:xfrm>
          <a:off x="4499991" y="3140969"/>
          <a:ext cx="4536504" cy="1669522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512168"/>
                <a:gridCol w="1800201"/>
                <a:gridCol w="1224135"/>
              </a:tblGrid>
              <a:tr h="3413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Věta hlavní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5343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podmět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+ </a:t>
                      </a:r>
                    </a:p>
                    <a:p>
                      <a:r>
                        <a:rPr lang="cs-CZ" b="1" dirty="0" smtClean="0"/>
                        <a:t>infinitiv slovesa </a:t>
                      </a:r>
                    </a:p>
                    <a:p>
                      <a:r>
                        <a:rPr lang="cs-CZ" b="1" dirty="0" smtClean="0"/>
                        <a:t>bez to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893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will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get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medal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5885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Interpunkce v souvětí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>
            <a:normAutofit/>
          </a:bodyPr>
          <a:lstStyle/>
          <a:p>
            <a:r>
              <a:rPr lang="cs-CZ" b="1" dirty="0"/>
              <a:t>Význam souvětí se nezmění</a:t>
            </a:r>
            <a:r>
              <a:rPr lang="cs-CZ" dirty="0"/>
              <a:t>, pokud změníme pořadí věty hlavní a vedlejší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Pokud souvětí </a:t>
            </a:r>
            <a:r>
              <a:rPr lang="cs-CZ" b="1" dirty="0" smtClean="0"/>
              <a:t>začíná </a:t>
            </a:r>
            <a:r>
              <a:rPr lang="cs-CZ" dirty="0" smtClean="0"/>
              <a:t>vedlejší větou </a:t>
            </a:r>
            <a:r>
              <a:rPr lang="cs-CZ" b="1" dirty="0" smtClean="0"/>
              <a:t>s </a:t>
            </a:r>
            <a:r>
              <a:rPr lang="cs-CZ" b="1" dirty="0" err="1" smtClean="0"/>
              <a:t>if</a:t>
            </a:r>
            <a:r>
              <a:rPr lang="cs-CZ" b="1" dirty="0" smtClean="0"/>
              <a:t>, </a:t>
            </a:r>
            <a:r>
              <a:rPr lang="cs-CZ" dirty="0" smtClean="0"/>
              <a:t>věty </a:t>
            </a:r>
            <a:r>
              <a:rPr lang="cs-CZ" b="1" dirty="0" smtClean="0">
                <a:solidFill>
                  <a:srgbClr val="FF0000"/>
                </a:solidFill>
              </a:rPr>
              <a:t>oddělujeme čárkou.</a:t>
            </a:r>
          </a:p>
          <a:p>
            <a:r>
              <a:rPr lang="cs-CZ" dirty="0" smtClean="0"/>
              <a:t>Pokud souvětí </a:t>
            </a:r>
            <a:r>
              <a:rPr lang="cs-CZ" b="1" dirty="0" smtClean="0"/>
              <a:t>začneme větou hlavní</a:t>
            </a:r>
            <a:r>
              <a:rPr lang="cs-CZ" dirty="0" smtClean="0"/>
              <a:t>, před </a:t>
            </a:r>
            <a:r>
              <a:rPr lang="cs-CZ" dirty="0" err="1" smtClean="0"/>
              <a:t>if</a:t>
            </a:r>
            <a:r>
              <a:rPr lang="cs-CZ" dirty="0" smtClean="0"/>
              <a:t> se uprostřed souvětí </a:t>
            </a:r>
            <a:r>
              <a:rPr lang="cs-CZ" b="1" dirty="0" smtClean="0">
                <a:solidFill>
                  <a:srgbClr val="FF0000"/>
                </a:solidFill>
              </a:rPr>
              <a:t>čárka nepíše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err="1">
                <a:solidFill>
                  <a:srgbClr val="002060"/>
                </a:solidFill>
              </a:rPr>
              <a:t>If</a:t>
            </a:r>
            <a:r>
              <a:rPr lang="cs-CZ" b="1" dirty="0">
                <a:solidFill>
                  <a:srgbClr val="002060"/>
                </a:solidFill>
              </a:rPr>
              <a:t> I </a:t>
            </a:r>
            <a:r>
              <a:rPr lang="cs-CZ" b="1" dirty="0" err="1">
                <a:solidFill>
                  <a:srgbClr val="002060"/>
                </a:solidFill>
              </a:rPr>
              <a:t>win</a:t>
            </a:r>
            <a:r>
              <a:rPr lang="cs-CZ" b="1" dirty="0">
                <a:solidFill>
                  <a:srgbClr val="002060"/>
                </a:solidFill>
              </a:rPr>
              <a:t>,  </a:t>
            </a:r>
            <a:r>
              <a:rPr lang="cs-CZ" dirty="0"/>
              <a:t>I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a </a:t>
            </a:r>
            <a:r>
              <a:rPr lang="cs-CZ" dirty="0" err="1"/>
              <a:t>medal</a:t>
            </a:r>
            <a:r>
              <a:rPr lang="cs-CZ" dirty="0"/>
              <a:t>. - I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a </a:t>
            </a:r>
            <a:r>
              <a:rPr lang="cs-CZ" dirty="0" err="1"/>
              <a:t>medal</a:t>
            </a:r>
            <a:r>
              <a:rPr lang="cs-CZ" dirty="0"/>
              <a:t> </a:t>
            </a:r>
            <a:r>
              <a:rPr lang="cs-CZ" b="1" dirty="0" err="1">
                <a:solidFill>
                  <a:srgbClr val="0070C0"/>
                </a:solidFill>
              </a:rPr>
              <a:t>if</a:t>
            </a:r>
            <a:r>
              <a:rPr lang="cs-CZ" b="1" dirty="0">
                <a:solidFill>
                  <a:srgbClr val="0070C0"/>
                </a:solidFill>
              </a:rPr>
              <a:t> I </a:t>
            </a:r>
            <a:r>
              <a:rPr lang="cs-CZ" b="1" dirty="0" err="1">
                <a:solidFill>
                  <a:srgbClr val="0070C0"/>
                </a:solidFill>
              </a:rPr>
              <a:t>win</a:t>
            </a:r>
            <a:r>
              <a:rPr lang="cs-CZ" dirty="0"/>
              <a:t>.</a:t>
            </a:r>
          </a:p>
          <a:p>
            <a:r>
              <a:rPr lang="cs-CZ" b="1" dirty="0" err="1" smtClean="0">
                <a:solidFill>
                  <a:srgbClr val="002060"/>
                </a:solidFill>
              </a:rPr>
              <a:t>If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it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rains</a:t>
            </a:r>
            <a:r>
              <a:rPr lang="cs-CZ" b="1" dirty="0" smtClean="0">
                <a:solidFill>
                  <a:srgbClr val="002060"/>
                </a:solidFill>
              </a:rPr>
              <a:t>, </a:t>
            </a:r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–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if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it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rains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  <a:endParaRPr lang="cs-CZ" b="1" dirty="0">
              <a:solidFill>
                <a:srgbClr val="0070C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78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Zápor v podmínkovém souvětí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Hlavní i vedlejší věta mohou být kladné i záporné.</a:t>
            </a:r>
          </a:p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, 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/>
              <a:t>If</a:t>
            </a:r>
            <a:r>
              <a:rPr lang="cs-CZ" dirty="0"/>
              <a:t>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win</a:t>
            </a:r>
            <a:r>
              <a:rPr lang="cs-CZ" dirty="0"/>
              <a:t>,  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/>
              <a:t>get</a:t>
            </a:r>
            <a:r>
              <a:rPr lang="cs-CZ" dirty="0"/>
              <a:t> a </a:t>
            </a:r>
            <a:r>
              <a:rPr lang="cs-CZ" dirty="0" err="1"/>
              <a:t>medal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110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Otázka v podmínkovém souvětí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435280" cy="4572000"/>
          </a:xfrm>
        </p:spPr>
        <p:txBody>
          <a:bodyPr/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Otázky se tvoří prostřednictvím hlavní věty, která musí stát na začátku.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Věta </a:t>
            </a:r>
            <a:r>
              <a:rPr lang="cs-CZ" dirty="0">
                <a:solidFill>
                  <a:srgbClr val="FF0000"/>
                </a:solidFill>
              </a:rPr>
              <a:t>s </a:t>
            </a:r>
            <a:r>
              <a:rPr lang="cs-CZ" dirty="0" err="1">
                <a:solidFill>
                  <a:srgbClr val="FF0000"/>
                </a:solidFill>
              </a:rPr>
              <a:t>if</a:t>
            </a:r>
            <a:r>
              <a:rPr lang="cs-CZ" dirty="0">
                <a:solidFill>
                  <a:srgbClr val="FF0000"/>
                </a:solidFill>
              </a:rPr>
              <a:t> může vyjadřovat podmínku i v případě, že hlavní věta je věta tázací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stay</a:t>
            </a:r>
            <a:r>
              <a:rPr lang="cs-CZ" dirty="0"/>
              <a:t> </a:t>
            </a:r>
            <a:r>
              <a:rPr lang="cs-CZ" dirty="0" err="1"/>
              <a:t>at</a:t>
            </a:r>
            <a:r>
              <a:rPr lang="cs-CZ" dirty="0"/>
              <a:t> </a:t>
            </a:r>
            <a:r>
              <a:rPr lang="cs-CZ" dirty="0" err="1"/>
              <a:t>home</a:t>
            </a:r>
            <a:r>
              <a:rPr lang="cs-CZ" dirty="0"/>
              <a:t>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/>
              <a:t>rains</a:t>
            </a:r>
            <a:r>
              <a:rPr lang="cs-CZ" dirty="0"/>
              <a:t>?</a:t>
            </a:r>
          </a:p>
          <a:p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get</a:t>
            </a:r>
            <a:r>
              <a:rPr lang="cs-CZ" dirty="0"/>
              <a:t> a </a:t>
            </a:r>
            <a:r>
              <a:rPr lang="cs-CZ" dirty="0" err="1"/>
              <a:t>medal</a:t>
            </a:r>
            <a:r>
              <a:rPr lang="cs-CZ" dirty="0"/>
              <a:t> </a:t>
            </a:r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dirty="0" err="1"/>
              <a:t>win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838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7724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Překlad podmínkových souvětí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14955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Anglická vedlejší věta v </a:t>
            </a:r>
            <a:r>
              <a:rPr lang="cs-CZ" b="1" dirty="0" smtClean="0">
                <a:solidFill>
                  <a:srgbClr val="FF0000"/>
                </a:solidFill>
              </a:rPr>
              <a:t>přítomném čase </a:t>
            </a:r>
            <a:r>
              <a:rPr lang="cs-CZ" dirty="0" smtClean="0"/>
              <a:t>se do češtiny překládá  </a:t>
            </a:r>
            <a:r>
              <a:rPr lang="cs-CZ" b="1" dirty="0" smtClean="0">
                <a:solidFill>
                  <a:srgbClr val="FF0000"/>
                </a:solidFill>
              </a:rPr>
              <a:t>časem budoucím!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help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Pomůžu ti, </a:t>
            </a:r>
            <a:r>
              <a:rPr lang="cs-CZ" dirty="0" smtClean="0">
                <a:solidFill>
                  <a:srgbClr val="FF0000"/>
                </a:solidFill>
              </a:rPr>
              <a:t>když mi pomůžeš.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flowers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rains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Nebude zalévat květiny, </a:t>
            </a:r>
            <a:r>
              <a:rPr lang="cs-CZ" dirty="0" smtClean="0">
                <a:solidFill>
                  <a:srgbClr val="FF0000"/>
                </a:solidFill>
              </a:rPr>
              <a:t>jestliže bude pršet.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b e </a:t>
            </a:r>
            <a:r>
              <a:rPr lang="cs-CZ" dirty="0" err="1" smtClean="0"/>
              <a:t>late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if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don´t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hurry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dirty="0" smtClean="0"/>
              <a:t>Opozdíme se, </a:t>
            </a:r>
            <a:r>
              <a:rPr lang="cs-CZ" dirty="0" err="1" smtClean="0">
                <a:solidFill>
                  <a:srgbClr val="FF0000"/>
                </a:solidFill>
              </a:rPr>
              <a:t>jesliže</a:t>
            </a:r>
            <a:r>
              <a:rPr lang="cs-CZ" dirty="0" smtClean="0">
                <a:solidFill>
                  <a:srgbClr val="FF0000"/>
                </a:solidFill>
              </a:rPr>
              <a:t> nebudeme spěchat</a:t>
            </a:r>
            <a:r>
              <a:rPr lang="cs-CZ" b="1" dirty="0" smtClean="0">
                <a:solidFill>
                  <a:srgbClr val="FF0000"/>
                </a:solidFill>
              </a:rPr>
              <a:t>.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262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Podmínkové spojky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818691780"/>
              </p:ext>
            </p:extLst>
          </p:nvPr>
        </p:nvGraphicFramePr>
        <p:xfrm>
          <a:off x="914400" y="1628799"/>
          <a:ext cx="7772400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86200"/>
                <a:gridCol w="3886200"/>
              </a:tblGrid>
              <a:tr h="184760">
                <a:tc>
                  <a:txBody>
                    <a:bodyPr/>
                    <a:lstStyle/>
                    <a:p>
                      <a:r>
                        <a:rPr lang="cs-CZ" dirty="0" smtClean="0"/>
                        <a:t>IF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JESTLIŽE, </a:t>
                      </a:r>
                      <a:r>
                        <a:rPr lang="cs-CZ" baseline="0" dirty="0" smtClean="0"/>
                        <a:t> -LI,  KDYBY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UNLESS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JESTLIŽE</a:t>
                      </a:r>
                      <a:r>
                        <a:rPr lang="cs-CZ" baseline="0" dirty="0" smtClean="0"/>
                        <a:t> NE,  POKUD NE,  KDYBY NE, LEDAŽE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PROVIDED THAT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 PŘEDPOKLADU,</a:t>
                      </a:r>
                      <a:r>
                        <a:rPr lang="cs-CZ" baseline="0" dirty="0" smtClean="0"/>
                        <a:t> 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PROVIDING THAT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 PŘEDPOKLADU,</a:t>
                      </a:r>
                      <a:r>
                        <a:rPr lang="cs-CZ" baseline="0" dirty="0" smtClean="0"/>
                        <a:t> 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SUPPOSING THAT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 PŘEDPOKLADU,</a:t>
                      </a:r>
                      <a:r>
                        <a:rPr lang="cs-CZ" baseline="0" dirty="0" smtClean="0"/>
                        <a:t> 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ON CONDITION THAT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 PODMÍNKOU, 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r>
                        <a:rPr lang="cs-CZ" dirty="0" smtClean="0"/>
                        <a:t>IN CASE THAT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 PŘÍPAD, ŽE</a:t>
                      </a:r>
                      <a:endParaRPr lang="cs-CZ" dirty="0"/>
                    </a:p>
                  </a:txBody>
                  <a:tcPr/>
                </a:tc>
              </a:tr>
              <a:tr h="34666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227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Smsangličtina</a:t>
            </a:r>
            <a:r>
              <a:rPr lang="cs-CZ" dirty="0" smtClean="0"/>
              <a:t>, Nathalie </a:t>
            </a:r>
            <a:r>
              <a:rPr lang="cs-CZ" dirty="0" err="1" smtClean="0"/>
              <a:t>Birko-Flemming</a:t>
            </a:r>
            <a:r>
              <a:rPr lang="cs-CZ" dirty="0" smtClean="0"/>
              <a:t>, KMČ, Albatros </a:t>
            </a:r>
            <a:r>
              <a:rPr lang="cs-CZ" dirty="0" err="1" smtClean="0"/>
              <a:t>nakladatelství,a.s</a:t>
            </a:r>
            <a:r>
              <a:rPr lang="cs-CZ" dirty="0" smtClean="0"/>
              <a:t>., Praha 2007</a:t>
            </a:r>
          </a:p>
          <a:p>
            <a:r>
              <a:rPr lang="cs-CZ" dirty="0" err="1" smtClean="0"/>
              <a:t>H.Puchta</a:t>
            </a:r>
            <a:r>
              <a:rPr lang="cs-CZ" dirty="0" smtClean="0"/>
              <a:t>, </a:t>
            </a:r>
            <a:r>
              <a:rPr lang="cs-CZ" dirty="0" err="1" smtClean="0"/>
              <a:t>J.Stranks</a:t>
            </a:r>
            <a:r>
              <a:rPr lang="cs-CZ" dirty="0" smtClean="0"/>
              <a:t>, More 2, Cambridge University </a:t>
            </a:r>
            <a:r>
              <a:rPr lang="cs-CZ" dirty="0" err="1" smtClean="0"/>
              <a:t>Press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454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151</TotalTime>
  <Words>446</Words>
  <Application>Microsoft Office PowerPoint</Application>
  <PresentationFormat>Předvádění na obrazovce (4:3)</PresentationFormat>
  <Paragraphs>87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Choustník, okres Tábor</vt:lpstr>
      <vt:lpstr>IF - CLAUSES CONDITIONAL CLAUSES I real condition</vt:lpstr>
      <vt:lpstr>Podmínkové věty  I.typu – if-clauses</vt:lpstr>
      <vt:lpstr>Tvoření souvětí</vt:lpstr>
      <vt:lpstr>Interpunkce v souvětí</vt:lpstr>
      <vt:lpstr>Zápor v podmínkovém souvětí</vt:lpstr>
      <vt:lpstr>Otázka v podmínkovém souvětí</vt:lpstr>
      <vt:lpstr>Překlad podmínkových souvětí</vt:lpstr>
      <vt:lpstr>Podmínkové spojky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Choustník, okres Tábor</dc:title>
  <dc:creator>Krejzova</dc:creator>
  <cp:lastModifiedBy>Krejzova</cp:lastModifiedBy>
  <cp:revision>17</cp:revision>
  <dcterms:created xsi:type="dcterms:W3CDTF">2011-06-19T11:09:30Z</dcterms:created>
  <dcterms:modified xsi:type="dcterms:W3CDTF">2011-06-27T16:48:30Z</dcterms:modified>
</cp:coreProperties>
</file>