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Jaroslava Pilná 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</a:t>
          </a:r>
          <a:r>
            <a:rPr lang="cs-CZ" smtClean="0"/>
            <a:t>: VY_32_INOVACE_33_POMĚR</a:t>
          </a:r>
          <a:endParaRPr lang="cs-CZ" dirty="0" smtClean="0"/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POMĚR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poměr 7-9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 custLinFactNeighborX="27" custLinFactNeighborY="-389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F2F1E0-7CE1-4913-A050-C5DE3B1B90AE}" type="presOf" srcId="{636D6FD4-7B81-456C-BB0A-6B22D7D839F7}" destId="{86684E08-8F22-47B2-93A7-57E4ACCEB38A}" srcOrd="0" destOrd="0" presId="urn:microsoft.com/office/officeart/2005/8/layout/target3"/>
    <dgm:cxn modelId="{42D927B3-9C6D-46D4-B046-456A4538C1A3}" type="presOf" srcId="{4CA27FBE-7CE2-40CD-9BB1-B5C9DCC52179}" destId="{340D035F-E78F-43E2-84BB-D9AB11E21D4E}" srcOrd="1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C0B18CA2-7A78-47FD-893B-413BC1101C13}" type="presOf" srcId="{DD48610B-FBB8-49B6-8F7D-E36F279ABC71}" destId="{73693454-8058-4E8E-952A-B88822F2A142}" srcOrd="0" destOrd="0" presId="urn:microsoft.com/office/officeart/2005/8/layout/target3"/>
    <dgm:cxn modelId="{0FA24261-75F3-4EC6-89B6-CB8B99A22C08}" type="presOf" srcId="{F6740C84-FFC4-4C19-9149-5F5774B54BA0}" destId="{03FB03DB-DA77-4481-999E-0E03B05B4F8F}" srcOrd="0" destOrd="0" presId="urn:microsoft.com/office/officeart/2005/8/layout/target3"/>
    <dgm:cxn modelId="{E1E73612-4A4F-4BE2-8EF7-12711250D59F}" type="presOf" srcId="{A40345AC-7407-4C21-8FE2-9AD60A96D678}" destId="{0B76B16A-56D6-4661-8F68-011A1DEE0FDA}" srcOrd="1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A8714BE5-D7E1-4CD0-B062-172DF5AABFC6}" type="presOf" srcId="{EF45A855-7ABA-44C3-970E-46FD5C4C1EC6}" destId="{C0D2742E-AB8A-4BB6-952B-09786D4BDDDC}" srcOrd="1" destOrd="0" presId="urn:microsoft.com/office/officeart/2005/8/layout/target3"/>
    <dgm:cxn modelId="{F0C581E1-A73C-4287-8F56-01C9409B1B86}" type="presOf" srcId="{636D6FD4-7B81-456C-BB0A-6B22D7D839F7}" destId="{B95C7013-0FC0-4A4D-AACE-66F282C8C602}" srcOrd="1" destOrd="0" presId="urn:microsoft.com/office/officeart/2005/8/layout/target3"/>
    <dgm:cxn modelId="{35AC7BBD-4095-45B4-A5E5-6530E4366ADE}" type="presOf" srcId="{EF45A855-7ABA-44C3-970E-46FD5C4C1EC6}" destId="{CB3DE5E4-7609-400C-BBC8-9952C8CC1E3E}" srcOrd="0" destOrd="0" presId="urn:microsoft.com/office/officeart/2005/8/layout/target3"/>
    <dgm:cxn modelId="{86B21B1E-C3D6-4A53-B2D2-BB91BC2D54BE}" type="presOf" srcId="{D3EB95BA-B715-4FC6-AF94-BEC7ED97A356}" destId="{9D34CC72-C1C0-4526-91D2-325327C2CFBD}" srcOrd="0" destOrd="0" presId="urn:microsoft.com/office/officeart/2005/8/layout/target3"/>
    <dgm:cxn modelId="{D7EF1940-62BC-4683-8803-0AA71EA11D0E}" type="presOf" srcId="{F6740C84-FFC4-4C19-9149-5F5774B54BA0}" destId="{1B7D852F-774D-4F69-BFCD-232D96B8007E}" srcOrd="1" destOrd="0" presId="urn:microsoft.com/office/officeart/2005/8/layout/target3"/>
    <dgm:cxn modelId="{5E643BD8-C92C-42F7-806D-F72407FFF5AF}" type="presOf" srcId="{D3EB95BA-B715-4FC6-AF94-BEC7ED97A356}" destId="{B3BB53C1-EEA1-4606-89FE-999C077A8F8E}" srcOrd="1" destOrd="0" presId="urn:microsoft.com/office/officeart/2005/8/layout/target3"/>
    <dgm:cxn modelId="{CE9D2145-BE93-4852-B77D-44EC64F5AE67}" type="presOf" srcId="{A40345AC-7407-4C21-8FE2-9AD60A96D678}" destId="{96EED6E8-1276-4307-B5FC-F59FBE36C9CD}" srcOrd="0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C4559972-A829-4FB1-91C5-52C9772BEB1F}" type="presOf" srcId="{4CA27FBE-7CE2-40CD-9BB1-B5C9DCC52179}" destId="{B2D71379-9F57-4D44-BE87-4F351A17252F}" srcOrd="0" destOrd="0" presId="urn:microsoft.com/office/officeart/2005/8/layout/target3"/>
    <dgm:cxn modelId="{2A7135D6-7851-4437-A30C-134338314878}" type="presParOf" srcId="{73693454-8058-4E8E-952A-B88822F2A142}" destId="{34CAB995-59D2-43AF-8A7D-B2F2C0560BCC}" srcOrd="0" destOrd="0" presId="urn:microsoft.com/office/officeart/2005/8/layout/target3"/>
    <dgm:cxn modelId="{22B27F4B-CD95-455D-8AB6-7537B819AF76}" type="presParOf" srcId="{73693454-8058-4E8E-952A-B88822F2A142}" destId="{B4F1CAD5-CB39-42CC-8C06-20916F758FBD}" srcOrd="1" destOrd="0" presId="urn:microsoft.com/office/officeart/2005/8/layout/target3"/>
    <dgm:cxn modelId="{FF26CBBE-753C-4591-982E-BCBF295081EA}" type="presParOf" srcId="{73693454-8058-4E8E-952A-B88822F2A142}" destId="{CB3DE5E4-7609-400C-BBC8-9952C8CC1E3E}" srcOrd="2" destOrd="0" presId="urn:microsoft.com/office/officeart/2005/8/layout/target3"/>
    <dgm:cxn modelId="{A59B45BD-A355-426E-B164-F30EF5C00F2F}" type="presParOf" srcId="{73693454-8058-4E8E-952A-B88822F2A142}" destId="{81A4BF60-A0BA-4C96-894C-FACEE081CF03}" srcOrd="3" destOrd="0" presId="urn:microsoft.com/office/officeart/2005/8/layout/target3"/>
    <dgm:cxn modelId="{13CD955F-AE05-4D21-9B6B-7F4A3DB3731C}" type="presParOf" srcId="{73693454-8058-4E8E-952A-B88822F2A142}" destId="{79C88A93-B465-462D-A26B-AE3BCF72BDE1}" srcOrd="4" destOrd="0" presId="urn:microsoft.com/office/officeart/2005/8/layout/target3"/>
    <dgm:cxn modelId="{1706B348-8B0A-4143-A0C9-FF8B7D3F4B97}" type="presParOf" srcId="{73693454-8058-4E8E-952A-B88822F2A142}" destId="{9D34CC72-C1C0-4526-91D2-325327C2CFBD}" srcOrd="5" destOrd="0" presId="urn:microsoft.com/office/officeart/2005/8/layout/target3"/>
    <dgm:cxn modelId="{FF1900CA-BFF7-41EC-90E6-8136E79692DC}" type="presParOf" srcId="{73693454-8058-4E8E-952A-B88822F2A142}" destId="{8CA429DB-99A4-4AB8-A765-C8DA02ABAAD9}" srcOrd="6" destOrd="0" presId="urn:microsoft.com/office/officeart/2005/8/layout/target3"/>
    <dgm:cxn modelId="{87F84896-2603-431D-9C80-46904807AA24}" type="presParOf" srcId="{73693454-8058-4E8E-952A-B88822F2A142}" destId="{CA280024-621D-4529-AB43-EE734988E1A3}" srcOrd="7" destOrd="0" presId="urn:microsoft.com/office/officeart/2005/8/layout/target3"/>
    <dgm:cxn modelId="{C29DB3B0-3D63-47B0-A172-2EBD9EF1B7B8}" type="presParOf" srcId="{73693454-8058-4E8E-952A-B88822F2A142}" destId="{B2D71379-9F57-4D44-BE87-4F351A17252F}" srcOrd="8" destOrd="0" presId="urn:microsoft.com/office/officeart/2005/8/layout/target3"/>
    <dgm:cxn modelId="{81B2BAA9-3699-4372-BEF1-F06AE5EC001C}" type="presParOf" srcId="{73693454-8058-4E8E-952A-B88822F2A142}" destId="{A4A1090E-B019-471D-9E5A-158EC02D7A1E}" srcOrd="9" destOrd="0" presId="urn:microsoft.com/office/officeart/2005/8/layout/target3"/>
    <dgm:cxn modelId="{1D104231-DF4C-43B7-8547-4DDE7702A062}" type="presParOf" srcId="{73693454-8058-4E8E-952A-B88822F2A142}" destId="{84CC51AF-A275-4291-A63C-FCF07732325B}" srcOrd="10" destOrd="0" presId="urn:microsoft.com/office/officeart/2005/8/layout/target3"/>
    <dgm:cxn modelId="{9BF3BBE9-9A5F-4B36-B00B-5F95AE92E096}" type="presParOf" srcId="{73693454-8058-4E8E-952A-B88822F2A142}" destId="{03FB03DB-DA77-4481-999E-0E03B05B4F8F}" srcOrd="11" destOrd="0" presId="urn:microsoft.com/office/officeart/2005/8/layout/target3"/>
    <dgm:cxn modelId="{1C0652C7-393A-4BBA-B3BE-AA34949284CF}" type="presParOf" srcId="{73693454-8058-4E8E-952A-B88822F2A142}" destId="{BD05F658-82DE-406A-893C-D409DC215805}" srcOrd="12" destOrd="0" presId="urn:microsoft.com/office/officeart/2005/8/layout/target3"/>
    <dgm:cxn modelId="{6AFE3A86-0831-49C7-9AC9-9A7BC18F91C5}" type="presParOf" srcId="{73693454-8058-4E8E-952A-B88822F2A142}" destId="{95FD97C5-7823-4D5F-AC54-D2EF4A7865FC}" srcOrd="13" destOrd="0" presId="urn:microsoft.com/office/officeart/2005/8/layout/target3"/>
    <dgm:cxn modelId="{6DC88129-F2CF-4873-B5AB-D1E26AD8BCEB}" type="presParOf" srcId="{73693454-8058-4E8E-952A-B88822F2A142}" destId="{96EED6E8-1276-4307-B5FC-F59FBE36C9CD}" srcOrd="14" destOrd="0" presId="urn:microsoft.com/office/officeart/2005/8/layout/target3"/>
    <dgm:cxn modelId="{2542D2B9-1FA3-42B1-9635-9964F74BCD62}" type="presParOf" srcId="{73693454-8058-4E8E-952A-B88822F2A142}" destId="{5C42406F-2045-4CEA-9677-E2C92F5D3D28}" srcOrd="15" destOrd="0" presId="urn:microsoft.com/office/officeart/2005/8/layout/target3"/>
    <dgm:cxn modelId="{1E87FA3F-53EB-47EC-94AE-12F6509695A7}" type="presParOf" srcId="{73693454-8058-4E8E-952A-B88822F2A142}" destId="{7CE1D833-06E6-464E-99A6-29965ADDA3AA}" srcOrd="16" destOrd="0" presId="urn:microsoft.com/office/officeart/2005/8/layout/target3"/>
    <dgm:cxn modelId="{7B385081-3F43-4360-9687-DEA292B788D1}" type="presParOf" srcId="{73693454-8058-4E8E-952A-B88822F2A142}" destId="{86684E08-8F22-47B2-93A7-57E4ACCEB38A}" srcOrd="17" destOrd="0" presId="urn:microsoft.com/office/officeart/2005/8/layout/target3"/>
    <dgm:cxn modelId="{80ECAEC9-86FE-401E-A1D2-6EBAFD7D1561}" type="presParOf" srcId="{73693454-8058-4E8E-952A-B88822F2A142}" destId="{C0D2742E-AB8A-4BB6-952B-09786D4BDDDC}" srcOrd="18" destOrd="0" presId="urn:microsoft.com/office/officeart/2005/8/layout/target3"/>
    <dgm:cxn modelId="{C828205E-84B3-4927-AEC8-8D5C3DF8815C}" type="presParOf" srcId="{73693454-8058-4E8E-952A-B88822F2A142}" destId="{B3BB53C1-EEA1-4606-89FE-999C077A8F8E}" srcOrd="19" destOrd="0" presId="urn:microsoft.com/office/officeart/2005/8/layout/target3"/>
    <dgm:cxn modelId="{F90D8377-7D27-4323-AE4C-02B464A2D6B0}" type="presParOf" srcId="{73693454-8058-4E8E-952A-B88822F2A142}" destId="{340D035F-E78F-43E2-84BB-D9AB11E21D4E}" srcOrd="20" destOrd="0" presId="urn:microsoft.com/office/officeart/2005/8/layout/target3"/>
    <dgm:cxn modelId="{B16A0F7D-4940-40EB-AFD9-A6118FAB48C6}" type="presParOf" srcId="{73693454-8058-4E8E-952A-B88822F2A142}" destId="{1B7D852F-774D-4F69-BFCD-232D96B8007E}" srcOrd="21" destOrd="0" presId="urn:microsoft.com/office/officeart/2005/8/layout/target3"/>
    <dgm:cxn modelId="{5A88CDA8-2E3E-429F-B22E-5C015A916CC8}" type="presParOf" srcId="{73693454-8058-4E8E-952A-B88822F2A142}" destId="{0B76B16A-56D6-4661-8F68-011A1DEE0FDA}" srcOrd="22" destOrd="0" presId="urn:microsoft.com/office/officeart/2005/8/layout/target3"/>
    <dgm:cxn modelId="{109343A5-2604-4ADA-AF80-931979D0B5C6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93042"/>
          <a:ext cx="5017963" cy="50179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508981" y="112512"/>
          <a:ext cx="5854290" cy="50179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Název školy: ZŠ a MŠ Březno</a:t>
          </a:r>
          <a:endParaRPr lang="cs-CZ" sz="2100" kern="1200" dirty="0"/>
        </a:p>
      </dsp:txBody>
      <dsp:txXfrm>
        <a:off x="2508981" y="112512"/>
        <a:ext cx="5854290" cy="627246"/>
      </dsp:txXfrm>
    </dsp:sp>
    <dsp:sp modelId="{79C88A93-B465-462D-A26B-AE3BCF72BDE1}">
      <dsp:nvSpPr>
        <dsp:cNvPr id="0" name=""/>
        <dsp:cNvSpPr/>
      </dsp:nvSpPr>
      <dsp:spPr>
        <a:xfrm>
          <a:off x="439072" y="720289"/>
          <a:ext cx="4139818" cy="413981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508981" y="720289"/>
          <a:ext cx="5854290" cy="41398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Autor: Jaroslava Pilná </a:t>
          </a:r>
          <a:endParaRPr lang="cs-CZ" sz="2100" kern="1200" dirty="0"/>
        </a:p>
      </dsp:txBody>
      <dsp:txXfrm>
        <a:off x="2508981" y="720289"/>
        <a:ext cx="5854290" cy="627247"/>
      </dsp:txXfrm>
    </dsp:sp>
    <dsp:sp modelId="{CA280024-621D-4529-AB43-EE734988E1A3}">
      <dsp:nvSpPr>
        <dsp:cNvPr id="0" name=""/>
        <dsp:cNvSpPr/>
      </dsp:nvSpPr>
      <dsp:spPr>
        <a:xfrm>
          <a:off x="878145" y="1347536"/>
          <a:ext cx="3261672" cy="326167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508981" y="1347536"/>
          <a:ext cx="5854290" cy="32616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Název</a:t>
          </a:r>
          <a:r>
            <a:rPr lang="cs-CZ" sz="2100" kern="1200" smtClean="0"/>
            <a:t>: VY_32_INOVACE_33_POMĚR</a:t>
          </a:r>
          <a:endParaRPr lang="cs-CZ" sz="2100" kern="1200" dirty="0" smtClean="0"/>
        </a:p>
      </dsp:txBody>
      <dsp:txXfrm>
        <a:off x="2508981" y="1347536"/>
        <a:ext cx="5854290" cy="627242"/>
      </dsp:txXfrm>
    </dsp:sp>
    <dsp:sp modelId="{84CC51AF-A275-4291-A63C-FCF07732325B}">
      <dsp:nvSpPr>
        <dsp:cNvPr id="0" name=""/>
        <dsp:cNvSpPr/>
      </dsp:nvSpPr>
      <dsp:spPr>
        <a:xfrm>
          <a:off x="1317215" y="1974778"/>
          <a:ext cx="2383532" cy="23835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508981" y="1965506"/>
          <a:ext cx="5854290" cy="23835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Téma: POMĚR</a:t>
          </a:r>
        </a:p>
      </dsp:txBody>
      <dsp:txXfrm>
        <a:off x="2508981" y="1965506"/>
        <a:ext cx="5854290" cy="627246"/>
      </dsp:txXfrm>
    </dsp:sp>
    <dsp:sp modelId="{95FD97C5-7823-4D5F-AC54-D2EF4A7865FC}">
      <dsp:nvSpPr>
        <dsp:cNvPr id="0" name=""/>
        <dsp:cNvSpPr/>
      </dsp:nvSpPr>
      <dsp:spPr>
        <a:xfrm>
          <a:off x="1756287" y="2602025"/>
          <a:ext cx="1505387" cy="150538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508981" y="2602025"/>
          <a:ext cx="5854290" cy="15053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projektu: CZ.1.07/1.4.00/21.0360</a:t>
          </a:r>
        </a:p>
      </dsp:txBody>
      <dsp:txXfrm>
        <a:off x="2508981" y="2602025"/>
        <a:ext cx="5854290" cy="627247"/>
      </dsp:txXfrm>
    </dsp:sp>
    <dsp:sp modelId="{7CE1D833-06E6-464E-99A6-29965ADDA3AA}">
      <dsp:nvSpPr>
        <dsp:cNvPr id="0" name=""/>
        <dsp:cNvSpPr/>
      </dsp:nvSpPr>
      <dsp:spPr>
        <a:xfrm>
          <a:off x="2195360" y="3229272"/>
          <a:ext cx="627242" cy="62724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508981" y="3229272"/>
          <a:ext cx="5854290" cy="62724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Anotace: Materiál k interaktivní tabuli – poměr 7-9</a:t>
          </a:r>
        </a:p>
      </dsp:txBody>
      <dsp:txXfrm>
        <a:off x="2508981" y="3229272"/>
        <a:ext cx="5854290" cy="6272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A27-B464-4701-8E5C-23C36CB1F4D4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BC1DF-DFB6-4ACD-BB75-9E3E0D3F3D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A27-B464-4701-8E5C-23C36CB1F4D4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BC1DF-DFB6-4ACD-BB75-9E3E0D3F3D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A27-B464-4701-8E5C-23C36CB1F4D4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BC1DF-DFB6-4ACD-BB75-9E3E0D3F3D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A27-B464-4701-8E5C-23C36CB1F4D4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BC1DF-DFB6-4ACD-BB75-9E3E0D3F3D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A27-B464-4701-8E5C-23C36CB1F4D4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BC1DF-DFB6-4ACD-BB75-9E3E0D3F3D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A27-B464-4701-8E5C-23C36CB1F4D4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BC1DF-DFB6-4ACD-BB75-9E3E0D3F3D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A27-B464-4701-8E5C-23C36CB1F4D4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BC1DF-DFB6-4ACD-BB75-9E3E0D3F3D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A27-B464-4701-8E5C-23C36CB1F4D4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BC1DF-DFB6-4ACD-BB75-9E3E0D3F3D4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6C9EA27-B464-4701-8E5C-23C36CB1F4D4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4F1BC1DF-DFB6-4ACD-BB75-9E3E0D3F3D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A27-B464-4701-8E5C-23C36CB1F4D4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BC1DF-DFB6-4ACD-BB75-9E3E0D3F3D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9EA27-B464-4701-8E5C-23C36CB1F4D4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BC1DF-DFB6-4ACD-BB75-9E3E0D3F3D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6C9EA27-B464-4701-8E5C-23C36CB1F4D4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F1BC1DF-DFB6-4ACD-BB75-9E3E0D3F3D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5080323"/>
              </p:ext>
            </p:extLst>
          </p:nvPr>
        </p:nvGraphicFramePr>
        <p:xfrm>
          <a:off x="323528" y="1196753"/>
          <a:ext cx="8363272" cy="5204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6672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6067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Poměr M 7-9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51713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Poměr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Poměr dvou a více  čísel vyjadřujeme v  základním tvaru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t.zn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nesoudělných číslech)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 Dělníci pracují na společné zakázce různý počet dní.</a:t>
            </a:r>
          </a:p>
          <a:p>
            <a:pPr marL="118872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…………4</a:t>
            </a:r>
          </a:p>
          <a:p>
            <a:pPr marL="118872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 …………5       a v tomto poměru 4 : 5 : 7 si                                                       C….………7       rozdělili odměnu 14 400,-Kč.</a:t>
            </a:r>
          </a:p>
          <a:p>
            <a:pPr marL="118872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Kolik každý z nich dostane?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Pravá složená závorka 3"/>
          <p:cNvSpPr/>
          <p:nvPr/>
        </p:nvSpPr>
        <p:spPr>
          <a:xfrm>
            <a:off x="2748669" y="3876227"/>
            <a:ext cx="360040" cy="144016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499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dílů na rozdělení : 4+5+7 = 16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Hodnota jednoho dílu 14 400:16= 900,- Kč</a:t>
            </a:r>
          </a:p>
          <a:p>
            <a:pPr marL="118872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Dělník      A- 4 díly = 4*900 = 3 600,-Kč</a:t>
            </a:r>
          </a:p>
          <a:p>
            <a:pPr marL="118872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B- 5 dílů = 5*900 = 4 500,-Kč</a:t>
            </a:r>
          </a:p>
          <a:p>
            <a:pPr marL="118872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C- 7 dílů = 7*900 =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6 300,-Kč</a:t>
            </a:r>
          </a:p>
          <a:p>
            <a:pPr marL="118872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celkem                14400,-Kč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55710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Příklady s řešením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8686800" cy="4625609"/>
          </a:xfrm>
        </p:spPr>
        <p:txBody>
          <a:bodyPr/>
          <a:lstStyle/>
          <a:p>
            <a:pPr marL="118872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Rozděl v poměru 7 : 8    2 400g </a:t>
            </a:r>
          </a:p>
          <a:p>
            <a:pPr marL="118872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2 400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: (7+8)=118</a:t>
            </a:r>
          </a:p>
          <a:p>
            <a:pPr marL="118872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                                          160*7 : 160*8</a:t>
            </a:r>
          </a:p>
          <a:p>
            <a:pPr marL="118872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                                          1120: 1280</a:t>
            </a:r>
          </a:p>
          <a:p>
            <a:pPr marL="118872" indent="0">
              <a:buNone/>
            </a:pPr>
            <a:r>
              <a:rPr lang="cs-CZ" u="sng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                                          1120 + 12 80= 2 400</a:t>
            </a:r>
          </a:p>
          <a:p>
            <a:pPr marL="118872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Rozděl v poměru 4 : 9 : 6     760 l (litrů)</a:t>
            </a:r>
          </a:p>
          <a:p>
            <a:pPr marL="118872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                                           760:(4+9+6)=40</a:t>
            </a:r>
          </a:p>
          <a:p>
            <a:pPr marL="118872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                                            4*40+9*400+6*40</a:t>
            </a:r>
          </a:p>
          <a:p>
            <a:pPr marL="118872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                                                  160+360+240= 760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3817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Poměr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u="sng" dirty="0"/>
              <a:t>V daném poměru lze číslo:</a:t>
            </a:r>
          </a:p>
          <a:p>
            <a:pPr algn="ctr">
              <a:buNone/>
            </a:pPr>
            <a:endParaRPr lang="cs-CZ" u="sng" dirty="0"/>
          </a:p>
          <a:p>
            <a:pPr>
              <a:buNone/>
            </a:pPr>
            <a:r>
              <a:rPr lang="cs-CZ" dirty="0"/>
              <a:t>                zvětšit          zmenšit           rozdělit</a:t>
            </a:r>
          </a:p>
          <a:p>
            <a:pPr>
              <a:buNone/>
            </a:pPr>
            <a:r>
              <a:rPr lang="cs-CZ" dirty="0"/>
              <a:t>                   </a:t>
            </a:r>
            <a:r>
              <a:rPr lang="cs-CZ" dirty="0" smtClean="0"/>
              <a:t>2 :1                 1:2                   </a:t>
            </a:r>
            <a:r>
              <a:rPr lang="cs-CZ" dirty="0"/>
              <a:t>3:2:1</a:t>
            </a:r>
          </a:p>
          <a:p>
            <a:pPr>
              <a:buNone/>
            </a:pPr>
            <a:r>
              <a:rPr lang="cs-CZ" dirty="0"/>
              <a:t>              </a:t>
            </a:r>
            <a:r>
              <a:rPr lang="cs-CZ" dirty="0" smtClean="0"/>
              <a:t>x:18= 2:1      x:18= 1:2         </a:t>
            </a:r>
            <a:r>
              <a:rPr lang="cs-CZ" dirty="0"/>
              <a:t>18:(3+2+1)</a:t>
            </a:r>
          </a:p>
          <a:p>
            <a:pPr>
              <a:buNone/>
            </a:pPr>
            <a:r>
              <a:rPr lang="cs-CZ" dirty="0"/>
              <a:t>                   36                   9                     9:6:3</a:t>
            </a:r>
          </a:p>
          <a:p>
            <a:pPr marL="118872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5868144" y="2348880"/>
            <a:ext cx="64807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427984" y="2348880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555776" y="2348880"/>
            <a:ext cx="36004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6304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Testík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 algn="ctr">
              <a:buNone/>
            </a:pPr>
            <a:r>
              <a:rPr lang="cs-CZ" dirty="0" smtClean="0"/>
              <a:t>Jakou šířku má vlajka, jeli poměr  k délce 2 : 3 a délka je 120 cm?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>
                <a:hlinkClick r:id="rId2" action="ppaction://hlinksldjump"/>
              </a:rPr>
              <a:t>A- 60 cm</a:t>
            </a:r>
            <a:endParaRPr lang="cs-CZ" dirty="0" smtClean="0"/>
          </a:p>
          <a:p>
            <a:pPr marL="118872" indent="0">
              <a:buNone/>
            </a:pPr>
            <a:r>
              <a:rPr lang="cs-CZ" dirty="0" smtClean="0">
                <a:hlinkClick r:id="rId2" action="ppaction://hlinksldjump"/>
              </a:rPr>
              <a:t>B- 75 cm</a:t>
            </a:r>
            <a:endParaRPr lang="cs-CZ" dirty="0" smtClean="0"/>
          </a:p>
          <a:p>
            <a:pPr marL="118872" indent="0">
              <a:buNone/>
            </a:pPr>
            <a:r>
              <a:rPr lang="cs-CZ" dirty="0" smtClean="0">
                <a:hlinkClick r:id="rId3" action="ppaction://hlinksldjump"/>
              </a:rPr>
              <a:t>C- 80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24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                                         dobře </a:t>
            </a:r>
            <a:endParaRPr lang="cs-CZ" dirty="0"/>
          </a:p>
        </p:txBody>
      </p:sp>
      <p:pic>
        <p:nvPicPr>
          <p:cNvPr id="1026" name="Picture 2" descr="C:\Users\Pilna\AppData\Local\Microsoft\Windows\Temporary Internet Files\Content.IE5\C07VP8WV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348880"/>
            <a:ext cx="2786151" cy="229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1951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dirty="0" smtClean="0"/>
              <a:t>                         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špatně </a:t>
            </a:r>
            <a:endParaRPr lang="cs-CZ" dirty="0"/>
          </a:p>
        </p:txBody>
      </p:sp>
      <p:pic>
        <p:nvPicPr>
          <p:cNvPr id="2050" name="Picture 2" descr="C:\Users\Pilna\AppData\Local\Microsoft\Windows\Temporary Internet Files\Content.IE5\38WXVR3N\MC9004380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745262"/>
            <a:ext cx="3050595" cy="2073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64088" y="3933914"/>
            <a:ext cx="252028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304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Správná odpověď je za C</a:t>
            </a:r>
          </a:p>
          <a:p>
            <a:endParaRPr lang="cs-CZ" dirty="0"/>
          </a:p>
          <a:p>
            <a:r>
              <a:rPr lang="cs-CZ" dirty="0" smtClean="0"/>
              <a:t>(120:3)*2= 40*2 = 80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153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51</TotalTime>
  <Words>287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Modul</vt:lpstr>
      <vt:lpstr>Prezentace aplikace PowerPoint</vt:lpstr>
      <vt:lpstr> anotace </vt:lpstr>
      <vt:lpstr>Poměr </vt:lpstr>
      <vt:lpstr>Prezentace aplikace PowerPoint</vt:lpstr>
      <vt:lpstr>Příklady s řešením</vt:lpstr>
      <vt:lpstr>Poměr  </vt:lpstr>
      <vt:lpstr>Testík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Jaruška Pilná</dc:creator>
  <cp:lastModifiedBy>Marketka</cp:lastModifiedBy>
  <cp:revision>7</cp:revision>
  <dcterms:created xsi:type="dcterms:W3CDTF">2012-06-01T05:49:33Z</dcterms:created>
  <dcterms:modified xsi:type="dcterms:W3CDTF">2012-08-25T10:02:41Z</dcterms:modified>
</cp:coreProperties>
</file>