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2" r:id="rId5"/>
    <p:sldId id="259" r:id="rId6"/>
    <p:sldId id="260" r:id="rId7"/>
    <p:sldId id="268" r:id="rId8"/>
    <p:sldId id="261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vList3#1" loCatId="list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EF45A855-7ABA-44C3-970E-46FD5C4C1EC6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2"/>
              </a:solidFill>
            </a:rPr>
            <a:t>Název školy: </a:t>
          </a:r>
          <a:r>
            <a:rPr lang="cs-CZ" sz="2400" dirty="0" smtClean="0">
              <a:solidFill>
                <a:schemeClr val="tx2"/>
              </a:solidFill>
            </a:rPr>
            <a:t>ZŠ a MŠ Březno</a:t>
          </a:r>
          <a:endParaRPr lang="cs-CZ" sz="2400" dirty="0">
            <a:solidFill>
              <a:schemeClr val="tx2"/>
            </a:solidFill>
          </a:endParaRPr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2"/>
              </a:solidFill>
            </a:rPr>
            <a:t>Autor:</a:t>
          </a:r>
          <a:r>
            <a:rPr lang="cs-CZ" sz="2400" dirty="0" smtClean="0">
              <a:solidFill>
                <a:schemeClr val="tx2"/>
              </a:solidFill>
            </a:rPr>
            <a:t> Jaroslava Pilná</a:t>
          </a:r>
          <a:endParaRPr lang="cs-CZ" sz="2400" dirty="0">
            <a:solidFill>
              <a:schemeClr val="tx2"/>
            </a:solidFill>
          </a:endParaRPr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</a:rPr>
            <a:t>Název</a:t>
          </a:r>
          <a:r>
            <a:rPr lang="cs-CZ" sz="2000" b="1" smtClean="0">
              <a:solidFill>
                <a:schemeClr val="tx2"/>
              </a:solidFill>
            </a:rPr>
            <a:t>:</a:t>
          </a:r>
          <a:r>
            <a:rPr lang="cs-CZ" sz="2000" smtClean="0">
              <a:solidFill>
                <a:schemeClr val="tx2"/>
              </a:solidFill>
            </a:rPr>
            <a:t> VY_32_INOVACE_34_Pythagorova </a:t>
          </a:r>
          <a:r>
            <a:rPr lang="cs-CZ" sz="2000" dirty="0" smtClean="0">
              <a:solidFill>
                <a:schemeClr val="tx2"/>
              </a:solidFill>
            </a:rPr>
            <a:t>věta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2"/>
              </a:solidFill>
            </a:rPr>
            <a:t>Číslo projektu: </a:t>
          </a:r>
          <a:r>
            <a:rPr lang="cs-CZ" sz="2400" dirty="0" smtClean="0">
              <a:solidFill>
                <a:schemeClr val="tx2"/>
              </a:solidFill>
            </a:rPr>
            <a:t>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2"/>
              </a:solidFill>
            </a:rPr>
            <a:t>Téma:</a:t>
          </a:r>
          <a:r>
            <a:rPr lang="cs-CZ" sz="2400" dirty="0" smtClean="0">
              <a:solidFill>
                <a:schemeClr val="tx2"/>
              </a:solidFill>
            </a:rPr>
            <a:t> Pythagorova věta M 8.-9.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2"/>
              </a:solidFill>
            </a:rPr>
            <a:t>Anotace:</a:t>
          </a:r>
          <a:r>
            <a:rPr lang="cs-CZ" sz="2400" dirty="0" smtClean="0">
              <a:solidFill>
                <a:schemeClr val="tx2"/>
              </a:solidFill>
            </a:rPr>
            <a:t> Materiál k interaktivní tabuli –Pythagorova věta M 8-9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C809C06A-8F29-40AF-B30B-C6E24B9BF5DB}" type="pres">
      <dgm:prSet presAssocID="{DD48610B-FBB8-49B6-8F7D-E36F279ABC71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5CACE9-1108-4D3F-BB86-4780C38120A3}" type="pres">
      <dgm:prSet presAssocID="{EF45A855-7ABA-44C3-970E-46FD5C4C1EC6}" presName="composite" presStyleCnt="0"/>
      <dgm:spPr/>
      <dgm:t>
        <a:bodyPr/>
        <a:lstStyle/>
        <a:p>
          <a:endParaRPr lang="cs-CZ"/>
        </a:p>
      </dgm:t>
    </dgm:pt>
    <dgm:pt modelId="{22F32E13-4630-490D-84D2-864F56D1B173}" type="pres">
      <dgm:prSet presAssocID="{EF45A855-7ABA-44C3-970E-46FD5C4C1EC6}" presName="imgShp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21FE3C7-F38E-40E4-8A95-F32078AF94BB}" type="pres">
      <dgm:prSet presAssocID="{EF45A855-7ABA-44C3-970E-46FD5C4C1EC6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E5EB2-6C68-4033-8923-A385776650E5}" type="pres">
      <dgm:prSet presAssocID="{16D5A15F-966A-4582-AA9E-810B63B7E7A9}" presName="spacing" presStyleCnt="0"/>
      <dgm:spPr/>
      <dgm:t>
        <a:bodyPr/>
        <a:lstStyle/>
        <a:p>
          <a:endParaRPr lang="cs-CZ"/>
        </a:p>
      </dgm:t>
    </dgm:pt>
    <dgm:pt modelId="{75B328B3-EE06-467A-8E4C-28841CD9922A}" type="pres">
      <dgm:prSet presAssocID="{D3EB95BA-B715-4FC6-AF94-BEC7ED97A356}" presName="composite" presStyleCnt="0"/>
      <dgm:spPr/>
      <dgm:t>
        <a:bodyPr/>
        <a:lstStyle/>
        <a:p>
          <a:endParaRPr lang="cs-CZ"/>
        </a:p>
      </dgm:t>
    </dgm:pt>
    <dgm:pt modelId="{C02A7813-5A54-437F-BE74-FCDAB9EE248C}" type="pres">
      <dgm:prSet presAssocID="{D3EB95BA-B715-4FC6-AF94-BEC7ED97A356}" presName="imgShp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B3E1F4-834D-4FA0-85E0-927A012F5302}" type="pres">
      <dgm:prSet presAssocID="{D3EB95BA-B715-4FC6-AF94-BEC7ED97A356}" presName="txShp" presStyleLbl="node1" presStyleIdx="1" presStyleCnt="6" custLinFactNeighborX="-1125" custLinFactNeighborY="83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6936C-70CA-4E25-812A-DB548D71D960}" type="pres">
      <dgm:prSet presAssocID="{0E0192EA-7524-4D9E-948A-9ED461B836C0}" presName="spacing" presStyleCnt="0"/>
      <dgm:spPr/>
      <dgm:t>
        <a:bodyPr/>
        <a:lstStyle/>
        <a:p>
          <a:endParaRPr lang="cs-CZ"/>
        </a:p>
      </dgm:t>
    </dgm:pt>
    <dgm:pt modelId="{0718A4E9-4AB7-4A16-94FE-6E5792AE72C4}" type="pres">
      <dgm:prSet presAssocID="{4CA27FBE-7CE2-40CD-9BB1-B5C9DCC52179}" presName="composite" presStyleCnt="0"/>
      <dgm:spPr/>
      <dgm:t>
        <a:bodyPr/>
        <a:lstStyle/>
        <a:p>
          <a:endParaRPr lang="cs-CZ"/>
        </a:p>
      </dgm:t>
    </dgm:pt>
    <dgm:pt modelId="{519C6CB5-FA2E-481C-B463-153FF3327641}" type="pres">
      <dgm:prSet presAssocID="{4CA27FBE-7CE2-40CD-9BB1-B5C9DCC52179}" presName="imgShp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B08F14-32F8-4C23-A87D-BC3C3C470926}" type="pres">
      <dgm:prSet presAssocID="{4CA27FBE-7CE2-40CD-9BB1-B5C9DCC52179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D7504-569D-4700-A74D-F1C3B3DDB3C5}" type="pres">
      <dgm:prSet presAssocID="{CD2D3A66-047A-4DC1-91FD-C1A44C9664B8}" presName="spacing" presStyleCnt="0"/>
      <dgm:spPr/>
      <dgm:t>
        <a:bodyPr/>
        <a:lstStyle/>
        <a:p>
          <a:endParaRPr lang="cs-CZ"/>
        </a:p>
      </dgm:t>
    </dgm:pt>
    <dgm:pt modelId="{923DF3D3-7F1C-42D3-A9CF-3CD08C595956}" type="pres">
      <dgm:prSet presAssocID="{F6740C84-FFC4-4C19-9149-5F5774B54BA0}" presName="composite" presStyleCnt="0"/>
      <dgm:spPr/>
      <dgm:t>
        <a:bodyPr/>
        <a:lstStyle/>
        <a:p>
          <a:endParaRPr lang="cs-CZ"/>
        </a:p>
      </dgm:t>
    </dgm:pt>
    <dgm:pt modelId="{F4C92679-81A2-4248-8517-49706A66B188}" type="pres">
      <dgm:prSet presAssocID="{F6740C84-FFC4-4C19-9149-5F5774B54BA0}" presName="imgShp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E20617-383A-4381-B5C3-A71170B450D6}" type="pres">
      <dgm:prSet presAssocID="{F6740C84-FFC4-4C19-9149-5F5774B54BA0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7C5D7-60CC-445E-A2C3-7A019DE7E6ED}" type="pres">
      <dgm:prSet presAssocID="{A5D30DBC-9E6E-481C-9670-2B5046C8CA07}" presName="spacing" presStyleCnt="0"/>
      <dgm:spPr/>
      <dgm:t>
        <a:bodyPr/>
        <a:lstStyle/>
        <a:p>
          <a:endParaRPr lang="cs-CZ"/>
        </a:p>
      </dgm:t>
    </dgm:pt>
    <dgm:pt modelId="{AC692165-3855-421A-96A8-156C6D50F9E7}" type="pres">
      <dgm:prSet presAssocID="{A40345AC-7407-4C21-8FE2-9AD60A96D678}" presName="composite" presStyleCnt="0"/>
      <dgm:spPr/>
      <dgm:t>
        <a:bodyPr/>
        <a:lstStyle/>
        <a:p>
          <a:endParaRPr lang="cs-CZ"/>
        </a:p>
      </dgm:t>
    </dgm:pt>
    <dgm:pt modelId="{D031FD0D-BF27-460A-85C6-D1036D1BC36C}" type="pres">
      <dgm:prSet presAssocID="{A40345AC-7407-4C21-8FE2-9AD60A96D678}" presName="imgShp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F72475B-10F3-4028-831B-90C3D4A2E874}" type="pres">
      <dgm:prSet presAssocID="{A40345AC-7407-4C21-8FE2-9AD60A96D678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BBB32-74EE-4BE4-8B22-7EF67E95C3EB}" type="pres">
      <dgm:prSet presAssocID="{13CA3B7E-383B-43BE-B68D-9ED4F6013E8E}" presName="spacing" presStyleCnt="0"/>
      <dgm:spPr/>
      <dgm:t>
        <a:bodyPr/>
        <a:lstStyle/>
        <a:p>
          <a:endParaRPr lang="cs-CZ"/>
        </a:p>
      </dgm:t>
    </dgm:pt>
    <dgm:pt modelId="{07D3AACC-0220-43E1-A168-13750CADD49D}" type="pres">
      <dgm:prSet presAssocID="{636D6FD4-7B81-456C-BB0A-6B22D7D839F7}" presName="composite" presStyleCnt="0"/>
      <dgm:spPr/>
      <dgm:t>
        <a:bodyPr/>
        <a:lstStyle/>
        <a:p>
          <a:endParaRPr lang="cs-CZ"/>
        </a:p>
      </dgm:t>
    </dgm:pt>
    <dgm:pt modelId="{73B4A665-C6B5-463B-9985-AD2BA4411288}" type="pres">
      <dgm:prSet presAssocID="{636D6FD4-7B81-456C-BB0A-6B22D7D839F7}" presName="imgShp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D3B4F45-1E49-4A50-A42C-7EA076A42CEF}" type="pres">
      <dgm:prSet presAssocID="{636D6FD4-7B81-456C-BB0A-6B22D7D839F7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BF3A75A6-1A50-4FB4-B5BC-CE33B9C17181}" type="presOf" srcId="{DD48610B-FBB8-49B6-8F7D-E36F279ABC71}" destId="{C809C06A-8F29-40AF-B30B-C6E24B9BF5DB}" srcOrd="0" destOrd="0" presId="urn:microsoft.com/office/officeart/2005/8/layout/vList3#1"/>
    <dgm:cxn modelId="{2B018918-C546-428B-95B8-A63FCFF5960F}" type="presOf" srcId="{4CA27FBE-7CE2-40CD-9BB1-B5C9DCC52179}" destId="{48B08F14-32F8-4C23-A87D-BC3C3C470926}" srcOrd="0" destOrd="0" presId="urn:microsoft.com/office/officeart/2005/8/layout/vList3#1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4719F92E-2FAC-4256-A034-D0EAAA764061}" type="presOf" srcId="{F6740C84-FFC4-4C19-9149-5F5774B54BA0}" destId="{B2E20617-383A-4381-B5C3-A71170B450D6}" srcOrd="0" destOrd="0" presId="urn:microsoft.com/office/officeart/2005/8/layout/vList3#1"/>
    <dgm:cxn modelId="{D5429E14-BC6B-4073-A166-596CD72F8485}" type="presOf" srcId="{A40345AC-7407-4C21-8FE2-9AD60A96D678}" destId="{AF72475B-10F3-4028-831B-90C3D4A2E874}" srcOrd="0" destOrd="0" presId="urn:microsoft.com/office/officeart/2005/8/layout/vList3#1"/>
    <dgm:cxn modelId="{0B60D74C-29E3-4B4F-959C-9F12F51DD47B}" type="presOf" srcId="{EF45A855-7ABA-44C3-970E-46FD5C4C1EC6}" destId="{721FE3C7-F38E-40E4-8A95-F32078AF94BB}" srcOrd="0" destOrd="0" presId="urn:microsoft.com/office/officeart/2005/8/layout/vList3#1"/>
    <dgm:cxn modelId="{C7E722A7-F47E-414E-8C92-78B1D8F3D7C4}" type="presOf" srcId="{636D6FD4-7B81-456C-BB0A-6B22D7D839F7}" destId="{3D3B4F45-1E49-4A50-A42C-7EA076A42CEF}" srcOrd="0" destOrd="0" presId="urn:microsoft.com/office/officeart/2005/8/layout/vList3#1"/>
    <dgm:cxn modelId="{99C37BD4-1DA6-4541-93E2-2B255E49AAC4}" type="presOf" srcId="{D3EB95BA-B715-4FC6-AF94-BEC7ED97A356}" destId="{B0B3E1F4-834D-4FA0-85E0-927A012F5302}" srcOrd="0" destOrd="0" presId="urn:microsoft.com/office/officeart/2005/8/layout/vList3#1"/>
    <dgm:cxn modelId="{3D702767-581E-4708-AC4C-6946FA3FD03B}" type="presParOf" srcId="{C809C06A-8F29-40AF-B30B-C6E24B9BF5DB}" destId="{085CACE9-1108-4D3F-BB86-4780C38120A3}" srcOrd="0" destOrd="0" presId="urn:microsoft.com/office/officeart/2005/8/layout/vList3#1"/>
    <dgm:cxn modelId="{51DB8E39-F118-4C82-B462-B66EAF8106AD}" type="presParOf" srcId="{085CACE9-1108-4D3F-BB86-4780C38120A3}" destId="{22F32E13-4630-490D-84D2-864F56D1B173}" srcOrd="0" destOrd="0" presId="urn:microsoft.com/office/officeart/2005/8/layout/vList3#1"/>
    <dgm:cxn modelId="{14828312-076F-4091-80B6-0844626B11C0}" type="presParOf" srcId="{085CACE9-1108-4D3F-BB86-4780C38120A3}" destId="{721FE3C7-F38E-40E4-8A95-F32078AF94BB}" srcOrd="1" destOrd="0" presId="urn:microsoft.com/office/officeart/2005/8/layout/vList3#1"/>
    <dgm:cxn modelId="{879A8179-1A3A-44AA-8B49-838AA285A7C9}" type="presParOf" srcId="{C809C06A-8F29-40AF-B30B-C6E24B9BF5DB}" destId="{688E5EB2-6C68-4033-8923-A385776650E5}" srcOrd="1" destOrd="0" presId="urn:microsoft.com/office/officeart/2005/8/layout/vList3#1"/>
    <dgm:cxn modelId="{FFB2D261-7E07-4CF9-958A-81CA49282DBB}" type="presParOf" srcId="{C809C06A-8F29-40AF-B30B-C6E24B9BF5DB}" destId="{75B328B3-EE06-467A-8E4C-28841CD9922A}" srcOrd="2" destOrd="0" presId="urn:microsoft.com/office/officeart/2005/8/layout/vList3#1"/>
    <dgm:cxn modelId="{BCE6B63F-AC08-4573-9F32-2B479210418D}" type="presParOf" srcId="{75B328B3-EE06-467A-8E4C-28841CD9922A}" destId="{C02A7813-5A54-437F-BE74-FCDAB9EE248C}" srcOrd="0" destOrd="0" presId="urn:microsoft.com/office/officeart/2005/8/layout/vList3#1"/>
    <dgm:cxn modelId="{C0AB038F-8B06-4ECE-94DE-0713352888F2}" type="presParOf" srcId="{75B328B3-EE06-467A-8E4C-28841CD9922A}" destId="{B0B3E1F4-834D-4FA0-85E0-927A012F5302}" srcOrd="1" destOrd="0" presId="urn:microsoft.com/office/officeart/2005/8/layout/vList3#1"/>
    <dgm:cxn modelId="{7A750439-9F25-4F09-B650-EBCB6869F39A}" type="presParOf" srcId="{C809C06A-8F29-40AF-B30B-C6E24B9BF5DB}" destId="{8E56936C-70CA-4E25-812A-DB548D71D960}" srcOrd="3" destOrd="0" presId="urn:microsoft.com/office/officeart/2005/8/layout/vList3#1"/>
    <dgm:cxn modelId="{540F2411-47CB-4F14-A522-331B4CC4C44E}" type="presParOf" srcId="{C809C06A-8F29-40AF-B30B-C6E24B9BF5DB}" destId="{0718A4E9-4AB7-4A16-94FE-6E5792AE72C4}" srcOrd="4" destOrd="0" presId="urn:microsoft.com/office/officeart/2005/8/layout/vList3#1"/>
    <dgm:cxn modelId="{BC2E05AE-D315-49E5-9025-4DB4256D7D5A}" type="presParOf" srcId="{0718A4E9-4AB7-4A16-94FE-6E5792AE72C4}" destId="{519C6CB5-FA2E-481C-B463-153FF3327641}" srcOrd="0" destOrd="0" presId="urn:microsoft.com/office/officeart/2005/8/layout/vList3#1"/>
    <dgm:cxn modelId="{DBAF160A-7374-4488-8554-C6E0D3C8BEDE}" type="presParOf" srcId="{0718A4E9-4AB7-4A16-94FE-6E5792AE72C4}" destId="{48B08F14-32F8-4C23-A87D-BC3C3C470926}" srcOrd="1" destOrd="0" presId="urn:microsoft.com/office/officeart/2005/8/layout/vList3#1"/>
    <dgm:cxn modelId="{10951FD2-9B64-4DCA-9B51-A729E1C25FF6}" type="presParOf" srcId="{C809C06A-8F29-40AF-B30B-C6E24B9BF5DB}" destId="{1FFD7504-569D-4700-A74D-F1C3B3DDB3C5}" srcOrd="5" destOrd="0" presId="urn:microsoft.com/office/officeart/2005/8/layout/vList3#1"/>
    <dgm:cxn modelId="{0042FF00-4BEC-45EC-AEBD-25E9665FDED3}" type="presParOf" srcId="{C809C06A-8F29-40AF-B30B-C6E24B9BF5DB}" destId="{923DF3D3-7F1C-42D3-A9CF-3CD08C595956}" srcOrd="6" destOrd="0" presId="urn:microsoft.com/office/officeart/2005/8/layout/vList3#1"/>
    <dgm:cxn modelId="{02AC35CA-872D-410F-AA5B-2E322A837C4B}" type="presParOf" srcId="{923DF3D3-7F1C-42D3-A9CF-3CD08C595956}" destId="{F4C92679-81A2-4248-8517-49706A66B188}" srcOrd="0" destOrd="0" presId="urn:microsoft.com/office/officeart/2005/8/layout/vList3#1"/>
    <dgm:cxn modelId="{993CA02C-5C00-43EF-9EA6-8FDDD389BE3F}" type="presParOf" srcId="{923DF3D3-7F1C-42D3-A9CF-3CD08C595956}" destId="{B2E20617-383A-4381-B5C3-A71170B450D6}" srcOrd="1" destOrd="0" presId="urn:microsoft.com/office/officeart/2005/8/layout/vList3#1"/>
    <dgm:cxn modelId="{372CC817-C394-4EED-8C88-1F67C6527C09}" type="presParOf" srcId="{C809C06A-8F29-40AF-B30B-C6E24B9BF5DB}" destId="{8D77C5D7-60CC-445E-A2C3-7A019DE7E6ED}" srcOrd="7" destOrd="0" presId="urn:microsoft.com/office/officeart/2005/8/layout/vList3#1"/>
    <dgm:cxn modelId="{80B2F0F0-C1F3-4BB0-BC29-3CF261073308}" type="presParOf" srcId="{C809C06A-8F29-40AF-B30B-C6E24B9BF5DB}" destId="{AC692165-3855-421A-96A8-156C6D50F9E7}" srcOrd="8" destOrd="0" presId="urn:microsoft.com/office/officeart/2005/8/layout/vList3#1"/>
    <dgm:cxn modelId="{8B49578F-3EA3-4832-9E9A-9B4DE893E8F6}" type="presParOf" srcId="{AC692165-3855-421A-96A8-156C6D50F9E7}" destId="{D031FD0D-BF27-460A-85C6-D1036D1BC36C}" srcOrd="0" destOrd="0" presId="urn:microsoft.com/office/officeart/2005/8/layout/vList3#1"/>
    <dgm:cxn modelId="{BD046D07-D41B-4B7D-B455-D137C63D32F8}" type="presParOf" srcId="{AC692165-3855-421A-96A8-156C6D50F9E7}" destId="{AF72475B-10F3-4028-831B-90C3D4A2E874}" srcOrd="1" destOrd="0" presId="urn:microsoft.com/office/officeart/2005/8/layout/vList3#1"/>
    <dgm:cxn modelId="{CFDF40FA-CDFE-4411-9030-BFEB8FDC8438}" type="presParOf" srcId="{C809C06A-8F29-40AF-B30B-C6E24B9BF5DB}" destId="{D3DBBB32-74EE-4BE4-8B22-7EF67E95C3EB}" srcOrd="9" destOrd="0" presId="urn:microsoft.com/office/officeart/2005/8/layout/vList3#1"/>
    <dgm:cxn modelId="{54A805CC-BD73-4DE1-9C06-2427DB236323}" type="presParOf" srcId="{C809C06A-8F29-40AF-B30B-C6E24B9BF5DB}" destId="{07D3AACC-0220-43E1-A168-13750CADD49D}" srcOrd="10" destOrd="0" presId="urn:microsoft.com/office/officeart/2005/8/layout/vList3#1"/>
    <dgm:cxn modelId="{F474CAA3-88BA-4874-8D1E-84EFA931BB47}" type="presParOf" srcId="{07D3AACC-0220-43E1-A168-13750CADD49D}" destId="{73B4A665-C6B5-463B-9985-AD2BA4411288}" srcOrd="0" destOrd="0" presId="urn:microsoft.com/office/officeart/2005/8/layout/vList3#1"/>
    <dgm:cxn modelId="{BCEBC083-609F-4E45-896B-B48667E6DBBE}" type="presParOf" srcId="{07D3AACC-0220-43E1-A168-13750CADD49D}" destId="{3D3B4F45-1E49-4A50-A42C-7EA076A42CEF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1FE3C7-F38E-40E4-8A95-F32078AF94BB}">
      <dsp:nvSpPr>
        <dsp:cNvPr id="0" name=""/>
        <dsp:cNvSpPr/>
      </dsp:nvSpPr>
      <dsp:spPr>
        <a:xfrm rot="10800000">
          <a:off x="1760091" y="5335"/>
          <a:ext cx="6080760" cy="913886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2"/>
              </a:solidFill>
            </a:rPr>
            <a:t>Název školy: </a:t>
          </a:r>
          <a:r>
            <a:rPr lang="cs-CZ" sz="2400" kern="1200" dirty="0" smtClean="0">
              <a:solidFill>
                <a:schemeClr val="tx2"/>
              </a:solidFill>
            </a:rPr>
            <a:t>ZŠ a MŠ Březno</a:t>
          </a:r>
          <a:endParaRPr lang="cs-CZ" sz="2400" kern="1200" dirty="0">
            <a:solidFill>
              <a:schemeClr val="tx2"/>
            </a:solidFill>
          </a:endParaRPr>
        </a:p>
      </dsp:txBody>
      <dsp:txXfrm rot="10800000">
        <a:off x="1988562" y="5335"/>
        <a:ext cx="5852289" cy="913886"/>
      </dsp:txXfrm>
    </dsp:sp>
    <dsp:sp modelId="{22F32E13-4630-490D-84D2-864F56D1B173}">
      <dsp:nvSpPr>
        <dsp:cNvPr id="0" name=""/>
        <dsp:cNvSpPr/>
      </dsp:nvSpPr>
      <dsp:spPr>
        <a:xfrm>
          <a:off x="1303148" y="5335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0B3E1F4-834D-4FA0-85E0-927A012F5302}">
      <dsp:nvSpPr>
        <dsp:cNvPr id="0" name=""/>
        <dsp:cNvSpPr/>
      </dsp:nvSpPr>
      <dsp:spPr>
        <a:xfrm rot="10800000">
          <a:off x="1691683" y="1268763"/>
          <a:ext cx="6080760" cy="913886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2"/>
              </a:solidFill>
            </a:rPr>
            <a:t>Autor:</a:t>
          </a:r>
          <a:r>
            <a:rPr lang="cs-CZ" sz="2400" kern="1200" dirty="0" smtClean="0">
              <a:solidFill>
                <a:schemeClr val="tx2"/>
              </a:solidFill>
            </a:rPr>
            <a:t> Jaroslava Pilná</a:t>
          </a:r>
          <a:endParaRPr lang="cs-CZ" sz="2400" kern="1200" dirty="0">
            <a:solidFill>
              <a:schemeClr val="tx2"/>
            </a:solidFill>
          </a:endParaRPr>
        </a:p>
      </dsp:txBody>
      <dsp:txXfrm rot="10800000">
        <a:off x="1920154" y="1268763"/>
        <a:ext cx="5852289" cy="913886"/>
      </dsp:txXfrm>
    </dsp:sp>
    <dsp:sp modelId="{C02A7813-5A54-437F-BE74-FCDAB9EE248C}">
      <dsp:nvSpPr>
        <dsp:cNvPr id="0" name=""/>
        <dsp:cNvSpPr/>
      </dsp:nvSpPr>
      <dsp:spPr>
        <a:xfrm>
          <a:off x="1303148" y="1192023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8B08F14-32F8-4C23-A87D-BC3C3C470926}">
      <dsp:nvSpPr>
        <dsp:cNvPr id="0" name=""/>
        <dsp:cNvSpPr/>
      </dsp:nvSpPr>
      <dsp:spPr>
        <a:xfrm rot="10800000">
          <a:off x="1760091" y="2378712"/>
          <a:ext cx="6080760" cy="913886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</a:rPr>
            <a:t>Název</a:t>
          </a:r>
          <a:r>
            <a:rPr lang="cs-CZ" sz="2000" b="1" kern="1200" smtClean="0">
              <a:solidFill>
                <a:schemeClr val="tx2"/>
              </a:solidFill>
            </a:rPr>
            <a:t>:</a:t>
          </a:r>
          <a:r>
            <a:rPr lang="cs-CZ" sz="2000" kern="1200" smtClean="0">
              <a:solidFill>
                <a:schemeClr val="tx2"/>
              </a:solidFill>
            </a:rPr>
            <a:t> VY_32_INOVACE_34_Pythagorova </a:t>
          </a:r>
          <a:r>
            <a:rPr lang="cs-CZ" sz="2000" kern="1200" dirty="0" smtClean="0">
              <a:solidFill>
                <a:schemeClr val="tx2"/>
              </a:solidFill>
            </a:rPr>
            <a:t>věta</a:t>
          </a:r>
        </a:p>
      </dsp:txBody>
      <dsp:txXfrm rot="10800000">
        <a:off x="1988562" y="2378712"/>
        <a:ext cx="5852289" cy="913886"/>
      </dsp:txXfrm>
    </dsp:sp>
    <dsp:sp modelId="{519C6CB5-FA2E-481C-B463-153FF3327641}">
      <dsp:nvSpPr>
        <dsp:cNvPr id="0" name=""/>
        <dsp:cNvSpPr/>
      </dsp:nvSpPr>
      <dsp:spPr>
        <a:xfrm>
          <a:off x="1303148" y="2378712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2E20617-383A-4381-B5C3-A71170B450D6}">
      <dsp:nvSpPr>
        <dsp:cNvPr id="0" name=""/>
        <dsp:cNvSpPr/>
      </dsp:nvSpPr>
      <dsp:spPr>
        <a:xfrm rot="10800000">
          <a:off x="1760091" y="3565400"/>
          <a:ext cx="6080760" cy="91388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2"/>
              </a:solidFill>
            </a:rPr>
            <a:t>Téma:</a:t>
          </a:r>
          <a:r>
            <a:rPr lang="cs-CZ" sz="2400" kern="1200" dirty="0" smtClean="0">
              <a:solidFill>
                <a:schemeClr val="tx2"/>
              </a:solidFill>
            </a:rPr>
            <a:t> Pythagorova věta M 8.-9.</a:t>
          </a:r>
        </a:p>
      </dsp:txBody>
      <dsp:txXfrm rot="10800000">
        <a:off x="1988562" y="3565400"/>
        <a:ext cx="5852289" cy="913886"/>
      </dsp:txXfrm>
    </dsp:sp>
    <dsp:sp modelId="{F4C92679-81A2-4248-8517-49706A66B188}">
      <dsp:nvSpPr>
        <dsp:cNvPr id="0" name=""/>
        <dsp:cNvSpPr/>
      </dsp:nvSpPr>
      <dsp:spPr>
        <a:xfrm>
          <a:off x="1303148" y="3565400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F72475B-10F3-4028-831B-90C3D4A2E874}">
      <dsp:nvSpPr>
        <dsp:cNvPr id="0" name=""/>
        <dsp:cNvSpPr/>
      </dsp:nvSpPr>
      <dsp:spPr>
        <a:xfrm rot="10800000">
          <a:off x="1760091" y="4752089"/>
          <a:ext cx="6080760" cy="913886"/>
        </a:xfrm>
        <a:prstGeom prst="homePlat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2"/>
              </a:solidFill>
            </a:rPr>
            <a:t>Číslo projektu: </a:t>
          </a:r>
          <a:r>
            <a:rPr lang="cs-CZ" sz="2400" kern="1200" dirty="0" smtClean="0">
              <a:solidFill>
                <a:schemeClr val="tx2"/>
              </a:solidFill>
            </a:rPr>
            <a:t>CZ.1.07/1.4.00/21.0360</a:t>
          </a:r>
        </a:p>
      </dsp:txBody>
      <dsp:txXfrm rot="10800000">
        <a:off x="1988562" y="4752089"/>
        <a:ext cx="5852289" cy="913886"/>
      </dsp:txXfrm>
    </dsp:sp>
    <dsp:sp modelId="{D031FD0D-BF27-460A-85C6-D1036D1BC36C}">
      <dsp:nvSpPr>
        <dsp:cNvPr id="0" name=""/>
        <dsp:cNvSpPr/>
      </dsp:nvSpPr>
      <dsp:spPr>
        <a:xfrm>
          <a:off x="1303148" y="4752089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D3B4F45-1E49-4A50-A42C-7EA076A42CEF}">
      <dsp:nvSpPr>
        <dsp:cNvPr id="0" name=""/>
        <dsp:cNvSpPr/>
      </dsp:nvSpPr>
      <dsp:spPr>
        <a:xfrm rot="10800000">
          <a:off x="1760091" y="5938777"/>
          <a:ext cx="6080760" cy="913886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2"/>
              </a:solidFill>
            </a:rPr>
            <a:t>Anotace:</a:t>
          </a:r>
          <a:r>
            <a:rPr lang="cs-CZ" sz="2400" kern="1200" dirty="0" smtClean="0">
              <a:solidFill>
                <a:schemeClr val="tx2"/>
              </a:solidFill>
            </a:rPr>
            <a:t> Materiál k interaktivní tabuli –Pythagorova věta M 8-9</a:t>
          </a:r>
        </a:p>
      </dsp:txBody>
      <dsp:txXfrm rot="10800000">
        <a:off x="1988562" y="5938777"/>
        <a:ext cx="5852289" cy="913886"/>
      </dsp:txXfrm>
    </dsp:sp>
    <dsp:sp modelId="{73B4A665-C6B5-463B-9985-AD2BA4411288}">
      <dsp:nvSpPr>
        <dsp:cNvPr id="0" name=""/>
        <dsp:cNvSpPr/>
      </dsp:nvSpPr>
      <dsp:spPr>
        <a:xfrm>
          <a:off x="1303148" y="5938777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35" name="Picture 11" descr="scifair_fron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-4763"/>
            <a:ext cx="9163050" cy="686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05000" y="685800"/>
            <a:ext cx="6477000" cy="1752600"/>
          </a:xfrm>
        </p:spPr>
        <p:txBody>
          <a:bodyPr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76400" y="2133600"/>
            <a:ext cx="6477000" cy="1981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1400" i="1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7086600" y="6248400"/>
            <a:ext cx="1524000" cy="457200"/>
          </a:xfrm>
        </p:spPr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810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2209800" y="6248400"/>
            <a:ext cx="1219200" cy="457200"/>
          </a:xfrm>
        </p:spPr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772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594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667000"/>
            <a:ext cx="4419600" cy="335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2667000"/>
            <a:ext cx="4419600" cy="3352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922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265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690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610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490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548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225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838200"/>
            <a:ext cx="2286000" cy="5181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0" y="838200"/>
            <a:ext cx="6705600" cy="5181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214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13" name="Picture 13" descr="scifair_INSIDE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-4763"/>
            <a:ext cx="9163050" cy="686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838200"/>
            <a:ext cx="91440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0" y="2667000"/>
            <a:ext cx="899160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6294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070AA28D-B7E2-4638-B3A0-9CB6FC9DEAE1}" type="datetimeFigureOut">
              <a:rPr lang="cs-CZ" smtClean="0"/>
              <a:pPr/>
              <a:t>25.8.2012</a:t>
            </a:fld>
            <a:endParaRPr lang="cs-CZ" dirty="0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cs-CZ" dirty="0"/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524000" y="62484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fld id="{116D98C2-C607-48BD-ADCF-D7BF65CC8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5615" name="Rectangle 15"/>
          <p:cNvSpPr>
            <a:spLocks noChangeArrowheads="1"/>
          </p:cNvSpPr>
          <p:nvPr/>
        </p:nvSpPr>
        <p:spPr bwMode="auto">
          <a:xfrm>
            <a:off x="1114425" y="1609725"/>
            <a:ext cx="6934200" cy="19050"/>
          </a:xfrm>
          <a:prstGeom prst="rect">
            <a:avLst/>
          </a:prstGeom>
          <a:solidFill>
            <a:srgbClr val="8080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Verdana" pitchFamily="34" charset="0"/>
        </a:defRPr>
      </a:lvl9pPr>
    </p:titleStyle>
    <p:bodyStyle>
      <a:lvl1pPr marL="342900" indent="-3429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700">
          <a:solidFill>
            <a:schemeClr val="tx2"/>
          </a:solidFill>
          <a:latin typeface="+mn-lt"/>
        </a:defRPr>
      </a:lvl2pPr>
      <a:lvl3pPr marL="1143000" indent="-2286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600">
          <a:solidFill>
            <a:schemeClr val="tx2"/>
          </a:solidFill>
          <a:latin typeface="+mn-lt"/>
        </a:defRPr>
      </a:lvl3pPr>
      <a:lvl4pPr marL="1600200" indent="-2286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500">
          <a:solidFill>
            <a:schemeClr val="tx2"/>
          </a:solidFill>
          <a:latin typeface="+mn-lt"/>
        </a:defRPr>
      </a:lvl4pPr>
      <a:lvl5pPr marL="2057400" indent="-2286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400">
          <a:solidFill>
            <a:schemeClr val="tx2"/>
          </a:solidFill>
          <a:latin typeface="+mn-lt"/>
        </a:defRPr>
      </a:lvl5pPr>
      <a:lvl6pPr marL="2514600" indent="-2286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400">
          <a:solidFill>
            <a:schemeClr val="tx2"/>
          </a:solidFill>
          <a:latin typeface="+mn-lt"/>
        </a:defRPr>
      </a:lvl6pPr>
      <a:lvl7pPr marL="2971800" indent="-2286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400">
          <a:solidFill>
            <a:schemeClr val="tx2"/>
          </a:solidFill>
          <a:latin typeface="+mn-lt"/>
        </a:defRPr>
      </a:lvl7pPr>
      <a:lvl8pPr marL="3429000" indent="-2286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400">
          <a:solidFill>
            <a:schemeClr val="tx2"/>
          </a:solidFill>
          <a:latin typeface="+mn-lt"/>
        </a:defRPr>
      </a:lvl8pPr>
      <a:lvl9pPr marL="3886200" indent="-228600" algn="ctr" rtl="0" eaLnBrk="1" fontAlgn="base" hangingPunct="1">
        <a:spcBef>
          <a:spcPct val="20000"/>
        </a:spcBef>
        <a:spcAft>
          <a:spcPct val="0"/>
        </a:spcAft>
        <a:buClr>
          <a:srgbClr val="5F5F5F"/>
        </a:buClr>
        <a:buFont typeface="Wingdings" pitchFamily="2" charset="2"/>
        <a:buChar char="§"/>
        <a:defRPr sz="14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818181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6" y="191683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9600" dirty="0" smtClean="0"/>
              <a:t>Anotace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2204864"/>
            <a:ext cx="6477000" cy="1981200"/>
          </a:xfrm>
        </p:spPr>
        <p:txBody>
          <a:bodyPr/>
          <a:lstStyle/>
          <a:p>
            <a:r>
              <a:rPr lang="cs-CZ" sz="6000" dirty="0" smtClean="0"/>
              <a:t>Pythagorova věta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auto">
          <a:xfrm rot="2461266">
            <a:off x="4210726" y="3240289"/>
            <a:ext cx="1752543" cy="1529554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  <a:cs typeface="Times New Roman" pitchFamily="18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Arial" charset="0"/>
                <a:cs typeface="Times New Roman" pitchFamily="18" charset="0"/>
              </a:rPr>
              <a:t>C</a:t>
            </a:r>
            <a:r>
              <a:rPr lang="cs-CZ" dirty="0" smtClean="0">
                <a:latin typeface="Arial"/>
                <a:cs typeface="Arial"/>
              </a:rPr>
              <a:t>²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8991600" cy="1368152"/>
          </a:xfrm>
        </p:spPr>
        <p:txBody>
          <a:bodyPr/>
          <a:lstStyle/>
          <a:p>
            <a:pPr>
              <a:buNone/>
            </a:pPr>
            <a:r>
              <a:rPr lang="cs-CZ" sz="3200" dirty="0" smtClean="0"/>
              <a:t>Pythagoras zjistil, že čtverec nad přeponou pravoúhlého trojúhelníka se rovná součtu  čtverců nad oběma odvěsnami.</a:t>
            </a:r>
            <a:endParaRPr lang="cs-CZ" sz="3200" dirty="0"/>
          </a:p>
        </p:txBody>
      </p:sp>
      <p:sp>
        <p:nvSpPr>
          <p:cNvPr id="4" name="Pravoúhlý trojúhelník 3"/>
          <p:cNvSpPr/>
          <p:nvPr/>
        </p:nvSpPr>
        <p:spPr bwMode="auto">
          <a:xfrm>
            <a:off x="3923928" y="4005064"/>
            <a:ext cx="1368152" cy="1152128"/>
          </a:xfrm>
          <a:prstGeom prst="rtTriangle">
            <a:avLst/>
          </a:prstGeom>
          <a:solidFill>
            <a:schemeClr val="accent5">
              <a:lumMod val="25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3923928" y="5157192"/>
            <a:ext cx="1368152" cy="108012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Arial" charset="0"/>
                <a:cs typeface="Times New Roman" pitchFamily="18" charset="0"/>
              </a:rPr>
              <a:t>b</a:t>
            </a:r>
            <a:r>
              <a:rPr lang="cs-CZ" dirty="0" smtClean="0">
                <a:latin typeface="Arial"/>
                <a:cs typeface="Arial"/>
              </a:rPr>
              <a:t>²</a:t>
            </a:r>
            <a:endParaRPr lang="cs-CZ" dirty="0">
              <a:latin typeface="Arial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2915816" y="4005064"/>
            <a:ext cx="1008112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Arial" charset="0"/>
                <a:cs typeface="Times New Roman" pitchFamily="18" charset="0"/>
              </a:rPr>
              <a:t>a</a:t>
            </a:r>
            <a:r>
              <a:rPr lang="cs-CZ" dirty="0" smtClean="0">
                <a:latin typeface="Arial"/>
                <a:cs typeface="Arial"/>
              </a:rPr>
              <a:t>²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 bwMode="auto">
          <a:xfrm>
            <a:off x="4139952" y="4149080"/>
            <a:ext cx="360040" cy="288032"/>
          </a:xfrm>
          <a:prstGeom prst="round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Times New Roman" pitchFamily="18" charset="0"/>
              </a:rPr>
              <a:t>c</a:t>
            </a:r>
          </a:p>
        </p:txBody>
      </p:sp>
      <p:sp>
        <p:nvSpPr>
          <p:cNvPr id="9" name="Zaoblený obdélník 8"/>
          <p:cNvSpPr/>
          <p:nvPr/>
        </p:nvSpPr>
        <p:spPr bwMode="auto">
          <a:xfrm>
            <a:off x="4211960" y="5085184"/>
            <a:ext cx="360040" cy="288032"/>
          </a:xfrm>
          <a:prstGeom prst="round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Times New Roman" pitchFamily="18" charset="0"/>
              </a:rPr>
              <a:t>b</a:t>
            </a:r>
          </a:p>
        </p:txBody>
      </p:sp>
      <p:sp>
        <p:nvSpPr>
          <p:cNvPr id="10" name="Zaoblený obdélník 9"/>
          <p:cNvSpPr/>
          <p:nvPr/>
        </p:nvSpPr>
        <p:spPr bwMode="auto">
          <a:xfrm>
            <a:off x="3851920" y="4581128"/>
            <a:ext cx="360040" cy="360040"/>
          </a:xfrm>
          <a:prstGeom prst="round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Times New Roman" pitchFamily="18" charset="0"/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Vzorce pro výpočet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424936" cy="4248472"/>
          </a:xfrm>
        </p:spPr>
        <p:txBody>
          <a:bodyPr/>
          <a:lstStyle/>
          <a:p>
            <a:pPr algn="l">
              <a:buNone/>
            </a:pPr>
            <a:r>
              <a:rPr lang="cs-CZ" sz="4000" dirty="0" smtClean="0"/>
              <a:t>c</a:t>
            </a:r>
            <a:r>
              <a:rPr lang="cs-CZ" sz="4000" dirty="0" smtClean="0">
                <a:latin typeface="Arial"/>
                <a:cs typeface="Arial"/>
              </a:rPr>
              <a:t>² = a² + b²</a:t>
            </a:r>
          </a:p>
          <a:p>
            <a:pPr algn="l">
              <a:buNone/>
            </a:pPr>
            <a:r>
              <a:rPr lang="cs-CZ" sz="4000" dirty="0" smtClean="0">
                <a:latin typeface="Arial"/>
                <a:cs typeface="Arial"/>
              </a:rPr>
              <a:t>c = √a² + b²</a:t>
            </a:r>
          </a:p>
          <a:p>
            <a:pPr>
              <a:buNone/>
            </a:pPr>
            <a:r>
              <a:rPr lang="cs-CZ" sz="4000" dirty="0" smtClean="0">
                <a:latin typeface="Arial"/>
                <a:cs typeface="Arial"/>
              </a:rPr>
              <a:t>a² = c² – b²</a:t>
            </a:r>
          </a:p>
          <a:p>
            <a:pPr>
              <a:buNone/>
            </a:pPr>
            <a:r>
              <a:rPr lang="cs-CZ" sz="4000" dirty="0" smtClean="0">
                <a:latin typeface="Arial"/>
                <a:cs typeface="Arial"/>
              </a:rPr>
              <a:t>a = √c² -  b² </a:t>
            </a:r>
          </a:p>
          <a:p>
            <a:pPr algn="r">
              <a:buNone/>
            </a:pPr>
            <a:r>
              <a:rPr lang="cs-CZ" sz="4000" dirty="0" smtClean="0">
                <a:latin typeface="Arial"/>
                <a:cs typeface="Arial"/>
              </a:rPr>
              <a:t>b² = c² – a²</a:t>
            </a:r>
          </a:p>
          <a:p>
            <a:pPr algn="r">
              <a:buNone/>
            </a:pPr>
            <a:r>
              <a:rPr lang="cs-CZ" sz="4000" dirty="0" smtClean="0">
                <a:latin typeface="Arial"/>
                <a:cs typeface="Arial"/>
              </a:rPr>
              <a:t>b = √c² - a²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 řešením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8991600" cy="4174976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Jak vysoko nad zemí je drak upoutaný na 60 m provázku, je-li vzdálenost od místa pouštění od místa pouštění od létajícího draka 30 m ?</a:t>
            </a:r>
          </a:p>
          <a:p>
            <a:pPr>
              <a:buNone/>
            </a:pPr>
            <a:r>
              <a:rPr lang="cs-CZ" sz="2800" dirty="0" smtClean="0"/>
              <a:t>x = </a:t>
            </a:r>
            <a:r>
              <a:rPr lang="cs-CZ" sz="2800" dirty="0" smtClean="0">
                <a:latin typeface="Arial"/>
                <a:cs typeface="Arial"/>
              </a:rPr>
              <a:t>√c² - x² = √60² - 30² = √3 600 – 900 = √2 700 = 52</a:t>
            </a:r>
          </a:p>
          <a:p>
            <a:pPr>
              <a:buNone/>
            </a:pPr>
            <a:endParaRPr lang="cs-CZ" sz="280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cs-CZ" sz="2800" dirty="0" smtClean="0">
                <a:latin typeface="Arial"/>
                <a:cs typeface="Arial"/>
              </a:rPr>
              <a:t>Drak je 52 m vysoko.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1026" name="Picture 2" descr="C:\Users\sitina\Desktop\5337501-chlapec-s-drakem--vektorova-ilustra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89040"/>
            <a:ext cx="1656184" cy="275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vypočítej přeponu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l">
              <a:buNone/>
            </a:pPr>
            <a:r>
              <a:rPr lang="cs-CZ" dirty="0" smtClean="0"/>
              <a:t>k = 8,2 cm               l =6,3</a:t>
            </a:r>
          </a:p>
          <a:p>
            <a:pPr algn="l">
              <a:buNone/>
            </a:pPr>
            <a:r>
              <a:rPr lang="cs-CZ" dirty="0" smtClean="0"/>
              <a:t>r = 1,25 dm             s = 0,78 dm</a:t>
            </a:r>
          </a:p>
          <a:p>
            <a:pPr algn="l">
              <a:buNone/>
            </a:pPr>
            <a:r>
              <a:rPr lang="cs-CZ" dirty="0" smtClean="0"/>
              <a:t>x = 58 mm              y = 9,4cm</a:t>
            </a:r>
          </a:p>
          <a:p>
            <a:pPr algn="l">
              <a:buNone/>
            </a:pPr>
            <a:r>
              <a:rPr lang="cs-CZ" dirty="0" smtClean="0"/>
              <a:t>c = 6,4 m                d = 48 dm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572000" y="3212976"/>
            <a:ext cx="4041775" cy="639762"/>
          </a:xfrm>
        </p:spPr>
        <p:txBody>
          <a:bodyPr/>
          <a:lstStyle/>
          <a:p>
            <a:r>
              <a:rPr lang="cs-CZ" dirty="0" smtClean="0"/>
              <a:t>Vypočítej odvěsnu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644008" y="3933056"/>
            <a:ext cx="4041775" cy="2636912"/>
          </a:xfrm>
        </p:spPr>
        <p:txBody>
          <a:bodyPr/>
          <a:lstStyle/>
          <a:p>
            <a:pPr algn="l">
              <a:buNone/>
            </a:pPr>
            <a:r>
              <a:rPr lang="cs-CZ" dirty="0" smtClean="0"/>
              <a:t>m = 4,5 cm           k = 3,6</a:t>
            </a:r>
          </a:p>
          <a:p>
            <a:pPr algn="l">
              <a:buNone/>
            </a:pPr>
            <a:r>
              <a:rPr lang="cs-CZ" dirty="0" smtClean="0"/>
              <a:t>t = 91 mm             s = 78mm</a:t>
            </a:r>
          </a:p>
          <a:p>
            <a:pPr algn="l">
              <a:buNone/>
            </a:pPr>
            <a:r>
              <a:rPr lang="cs-CZ" dirty="0" smtClean="0"/>
              <a:t>z = 22 dm              x = 1,08 m</a:t>
            </a:r>
          </a:p>
          <a:p>
            <a:pPr algn="l">
              <a:buNone/>
            </a:pPr>
            <a:r>
              <a:rPr lang="cs-CZ" dirty="0" smtClean="0"/>
              <a:t>c = 9,15 cm         d = 4,07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772815"/>
            <a:ext cx="4040188" cy="402059"/>
          </a:xfrm>
        </p:spPr>
        <p:txBody>
          <a:bodyPr/>
          <a:lstStyle/>
          <a:p>
            <a:r>
              <a:rPr lang="cs-CZ" sz="2800" dirty="0" smtClean="0"/>
              <a:t>Vypočítej přeponu 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l">
              <a:buNone/>
            </a:pPr>
            <a:r>
              <a:rPr lang="cs-CZ" dirty="0" smtClean="0"/>
              <a:t>k </a:t>
            </a:r>
            <a:r>
              <a:rPr lang="cs-CZ" dirty="0"/>
              <a:t>= 8,2 cm               l =</a:t>
            </a:r>
            <a:r>
              <a:rPr lang="cs-CZ" dirty="0" smtClean="0"/>
              <a:t>6,3cm      m= 10,3cm              </a:t>
            </a:r>
            <a:endParaRPr lang="cs-CZ" dirty="0"/>
          </a:p>
          <a:p>
            <a:pPr algn="l">
              <a:buNone/>
            </a:pPr>
            <a:r>
              <a:rPr lang="cs-CZ" dirty="0"/>
              <a:t>r = 1,25 dm             s = </a:t>
            </a:r>
            <a:r>
              <a:rPr lang="cs-CZ" dirty="0" smtClean="0"/>
              <a:t>0,78dm  t= 1,475dm</a:t>
            </a:r>
            <a:endParaRPr lang="cs-CZ" dirty="0"/>
          </a:p>
          <a:p>
            <a:pPr algn="l">
              <a:buNone/>
            </a:pPr>
            <a:r>
              <a:rPr lang="cs-CZ" dirty="0"/>
              <a:t>x = 58 mm              y = </a:t>
            </a:r>
            <a:r>
              <a:rPr lang="cs-CZ" dirty="0" smtClean="0"/>
              <a:t>94mm    z= 11,08mm</a:t>
            </a:r>
            <a:endParaRPr lang="cs-CZ" dirty="0"/>
          </a:p>
          <a:p>
            <a:pPr algn="l">
              <a:buNone/>
            </a:pPr>
            <a:r>
              <a:rPr lang="cs-CZ" dirty="0"/>
              <a:t>c = 6,4 m                d = </a:t>
            </a:r>
            <a:r>
              <a:rPr lang="cs-CZ" dirty="0" smtClean="0"/>
              <a:t>4,8m          e= 8m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dirty="0"/>
              <a:t>Vypočítej odvěsnu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l">
              <a:buNone/>
            </a:pPr>
            <a:r>
              <a:rPr lang="cs-CZ" dirty="0"/>
              <a:t>m = 4,5 cm           k = </a:t>
            </a:r>
            <a:r>
              <a:rPr lang="cs-CZ" dirty="0" smtClean="0"/>
              <a:t>3,6cm  l= 2,7cm</a:t>
            </a:r>
            <a:endParaRPr lang="cs-CZ" dirty="0"/>
          </a:p>
          <a:p>
            <a:pPr algn="l">
              <a:buNone/>
            </a:pPr>
            <a:r>
              <a:rPr lang="cs-CZ" dirty="0"/>
              <a:t>t = 91 mm             s = </a:t>
            </a:r>
            <a:r>
              <a:rPr lang="cs-CZ" dirty="0" smtClean="0"/>
              <a:t>78mm  r= 46,8mm </a:t>
            </a:r>
            <a:endParaRPr lang="cs-CZ" dirty="0"/>
          </a:p>
          <a:p>
            <a:pPr algn="l">
              <a:buNone/>
            </a:pPr>
            <a:r>
              <a:rPr lang="cs-CZ" dirty="0"/>
              <a:t>z = 2,2 m              x = 1,08 </a:t>
            </a:r>
            <a:r>
              <a:rPr lang="cs-CZ" dirty="0" smtClean="0"/>
              <a:t>m y= 0,61m</a:t>
            </a:r>
            <a:endParaRPr lang="cs-CZ" dirty="0"/>
          </a:p>
          <a:p>
            <a:pPr algn="l">
              <a:buNone/>
            </a:pPr>
            <a:r>
              <a:rPr lang="cs-CZ" dirty="0"/>
              <a:t>c = </a:t>
            </a:r>
            <a:r>
              <a:rPr lang="cs-CZ" dirty="0" smtClean="0"/>
              <a:t>0</a:t>
            </a:r>
            <a:r>
              <a:rPr lang="cs-CZ" dirty="0"/>
              <a:t>,</a:t>
            </a:r>
            <a:r>
              <a:rPr lang="cs-CZ" dirty="0" smtClean="0"/>
              <a:t>915 cm         </a:t>
            </a:r>
            <a:r>
              <a:rPr lang="cs-CZ" dirty="0"/>
              <a:t>d = 4,07 </a:t>
            </a:r>
            <a:r>
              <a:rPr lang="cs-CZ" dirty="0" smtClean="0"/>
              <a:t>mm b= 2,59mm</a:t>
            </a:r>
            <a:endParaRPr lang="cs-CZ" dirty="0"/>
          </a:p>
          <a:p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 bwMode="auto">
          <a:xfrm>
            <a:off x="4427984" y="2276872"/>
            <a:ext cx="36004" cy="3600400"/>
          </a:xfrm>
          <a:prstGeom prst="line">
            <a:avLst/>
          </a:prstGeom>
          <a:ln>
            <a:headEnd type="none" w="sm" len="sm"/>
            <a:tailEnd type="none" w="sm" len="sm"/>
          </a:ln>
          <a:extLst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33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pomocí Pythagorovy věty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772816"/>
            <a:ext cx="8236024" cy="4608512"/>
          </a:xfrm>
        </p:spPr>
        <p:txBody>
          <a:bodyPr/>
          <a:lstStyle/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Jak je velká úhlopříčka čtverce s délkou 5 cm?</a:t>
            </a:r>
          </a:p>
          <a:p>
            <a:pPr>
              <a:buNone/>
            </a:pPr>
            <a:r>
              <a:rPr lang="cs-CZ" sz="3200" dirty="0"/>
              <a:t>c =</a:t>
            </a:r>
            <a:r>
              <a:rPr lang="cs-CZ" sz="3200" dirty="0">
                <a:cs typeface="Arial"/>
              </a:rPr>
              <a:t> √ a² + a² = √2 . 5² = √50 = 7</a:t>
            </a:r>
          </a:p>
          <a:p>
            <a:pPr algn="l">
              <a:buNone/>
            </a:pPr>
            <a:r>
              <a:rPr lang="cs-CZ" sz="3200" dirty="0"/>
              <a:t>  a                      Úhlopříčka je 7 cm.</a:t>
            </a:r>
          </a:p>
          <a:p>
            <a:pPr>
              <a:buNone/>
            </a:pPr>
            <a:endParaRPr lang="cs-CZ" sz="3200" dirty="0"/>
          </a:p>
        </p:txBody>
      </p:sp>
      <p:sp>
        <p:nvSpPr>
          <p:cNvPr id="4" name="Obdélník 3"/>
          <p:cNvSpPr/>
          <p:nvPr/>
        </p:nvSpPr>
        <p:spPr bwMode="auto">
          <a:xfrm>
            <a:off x="1138048" y="3510136"/>
            <a:ext cx="1368152" cy="1296144"/>
          </a:xfrm>
          <a:prstGeom prst="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Times New Roman" pitchFamily="18" charset="0"/>
              </a:rPr>
              <a:t>         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Arial" charset="0"/>
                <a:cs typeface="Times New Roman" pitchFamily="18" charset="0"/>
              </a:rPr>
              <a:t>        c</a:t>
            </a:r>
          </a:p>
        </p:txBody>
      </p:sp>
      <p:cxnSp>
        <p:nvCxnSpPr>
          <p:cNvPr id="6" name="Přímá spojovací šipka 5"/>
          <p:cNvCxnSpPr/>
          <p:nvPr/>
        </p:nvCxnSpPr>
        <p:spPr bwMode="auto">
          <a:xfrm>
            <a:off x="1138048" y="3510136"/>
            <a:ext cx="1368152" cy="1296144"/>
          </a:xfrm>
          <a:prstGeom prst="straightConnector1">
            <a:avLst/>
          </a:prstGeom>
          <a:ln>
            <a:headEnd type="arrow"/>
            <a:tailEnd type="arrow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 bwMode="auto">
          <a:xfrm>
            <a:off x="971600" y="4293096"/>
            <a:ext cx="576064" cy="792088"/>
          </a:xfrm>
          <a:prstGeom prst="arc">
            <a:avLst>
              <a:gd name="adj1" fmla="val 15598761"/>
              <a:gd name="adj2" fmla="val 1102966"/>
            </a:avLst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Arial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Arial" charset="0"/>
                <a:cs typeface="Times New Roman" pitchFamily="18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8991600" cy="4752528"/>
          </a:xfrm>
        </p:spPr>
        <p:txBody>
          <a:bodyPr/>
          <a:lstStyle/>
          <a:p>
            <a:r>
              <a:rPr lang="cs-CZ" sz="2000" dirty="0" smtClean="0"/>
              <a:t>Jak vysoký je komín, jehož stín je 15krát delší než stín tyče 2,5m? </a:t>
            </a:r>
          </a:p>
          <a:p>
            <a:pPr marL="0" indent="0">
              <a:buNone/>
            </a:pPr>
            <a:r>
              <a:rPr lang="cs-CZ" sz="2000" dirty="0" smtClean="0"/>
              <a:t>(vzdálenost  konce tyče a konce stínu je 3m) ?</a:t>
            </a:r>
            <a:r>
              <a:rPr lang="cs-CZ" sz="2800" dirty="0" smtClean="0"/>
              <a:t>                        </a:t>
            </a:r>
          </a:p>
          <a:p>
            <a:pPr algn="l">
              <a:buNone/>
            </a:pPr>
            <a:r>
              <a:rPr lang="cs-CZ" sz="2800" dirty="0" smtClean="0"/>
              <a:t>                  </a:t>
            </a:r>
          </a:p>
          <a:p>
            <a:pPr algn="r">
              <a:buNone/>
            </a:pPr>
            <a:r>
              <a:rPr lang="cs-CZ" sz="2000" dirty="0" smtClean="0"/>
              <a:t>x =15.x1 = 15</a:t>
            </a:r>
            <a:r>
              <a:rPr lang="cs-CZ" sz="2000" dirty="0" smtClean="0">
                <a:cs typeface="Arial"/>
              </a:rPr>
              <a:t>. (√3² - 2,5²) = 15. √9-6,25 – 15. √2,75 = 15.1 6,46 = 24,7</a:t>
            </a:r>
          </a:p>
          <a:p>
            <a:pPr>
              <a:buNone/>
            </a:pPr>
            <a:r>
              <a:rPr lang="cs-CZ" dirty="0" smtClean="0">
                <a:cs typeface="Arial"/>
              </a:rPr>
              <a:t> </a:t>
            </a:r>
            <a:r>
              <a:rPr lang="cs-CZ" sz="2800" dirty="0" smtClean="0">
                <a:cs typeface="Arial"/>
              </a:rPr>
              <a:t>Komín je vysoký téměř 30 metrů.</a:t>
            </a:r>
            <a:endParaRPr lang="cs-CZ" sz="2800" dirty="0" smtClean="0"/>
          </a:p>
          <a:p>
            <a:pPr algn="l">
              <a:buNone/>
            </a:pPr>
            <a:endParaRPr lang="cs-CZ" sz="2800" dirty="0" smtClean="0"/>
          </a:p>
          <a:p>
            <a:pPr algn="l">
              <a:buNone/>
            </a:pPr>
            <a:endParaRPr lang="cs-CZ" sz="2800" dirty="0" smtClean="0"/>
          </a:p>
          <a:p>
            <a:pPr algn="l">
              <a:buNone/>
            </a:pPr>
            <a:r>
              <a:rPr lang="cs-CZ" sz="2800" dirty="0" smtClean="0">
                <a:cs typeface="Arial"/>
              </a:rPr>
              <a:t>              </a:t>
            </a:r>
            <a:r>
              <a:rPr lang="cs-CZ" sz="2800" dirty="0" smtClean="0"/>
              <a:t>x</a:t>
            </a:r>
          </a:p>
          <a:p>
            <a:pPr algn="l">
              <a:buNone/>
            </a:pPr>
            <a:r>
              <a:rPr lang="cs-CZ" sz="2800" dirty="0">
                <a:cs typeface="Arial"/>
              </a:rPr>
              <a:t> </a:t>
            </a:r>
            <a:r>
              <a:rPr lang="cs-CZ" sz="2800" dirty="0" smtClean="0">
                <a:cs typeface="Arial"/>
              </a:rPr>
              <a:t>                                            x1      </a:t>
            </a:r>
          </a:p>
          <a:p>
            <a:pPr algn="l">
              <a:buNone/>
            </a:pPr>
            <a:r>
              <a:rPr lang="cs-CZ" sz="2800" dirty="0" smtClean="0">
                <a:cs typeface="Arial"/>
              </a:rPr>
              <a:t>                                                   2,5m</a:t>
            </a:r>
          </a:p>
        </p:txBody>
      </p:sp>
      <p:cxnSp>
        <p:nvCxnSpPr>
          <p:cNvPr id="11" name="Přímá spojovací čára 10"/>
          <p:cNvCxnSpPr/>
          <p:nvPr/>
        </p:nvCxnSpPr>
        <p:spPr bwMode="auto">
          <a:xfrm>
            <a:off x="1547664" y="4509120"/>
            <a:ext cx="0" cy="1584176"/>
          </a:xfrm>
          <a:prstGeom prst="line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 bwMode="auto">
          <a:xfrm>
            <a:off x="1547664" y="6093296"/>
            <a:ext cx="1656184" cy="0"/>
          </a:xfrm>
          <a:prstGeom prst="line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 bwMode="auto">
          <a:xfrm>
            <a:off x="1403648" y="4509120"/>
            <a:ext cx="360040" cy="0"/>
          </a:xfrm>
          <a:prstGeom prst="line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 bwMode="auto">
          <a:xfrm>
            <a:off x="3203848" y="5949280"/>
            <a:ext cx="0" cy="288032"/>
          </a:xfrm>
          <a:prstGeom prst="line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 bwMode="auto">
          <a:xfrm>
            <a:off x="1187624" y="5733256"/>
            <a:ext cx="720080" cy="720080"/>
          </a:xfrm>
          <a:prstGeom prst="arc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 bwMode="auto">
          <a:xfrm>
            <a:off x="4499992" y="5409340"/>
            <a:ext cx="0" cy="792088"/>
          </a:xfrm>
          <a:prstGeom prst="line">
            <a:avLst/>
          </a:prstGeom>
          <a:ln>
            <a:headEnd type="none" w="sm" len="sm"/>
            <a:tailEnd type="none" w="sm" len="sm"/>
          </a:ln>
          <a:extLst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 bwMode="auto">
          <a:xfrm>
            <a:off x="4499992" y="6237312"/>
            <a:ext cx="1008112" cy="0"/>
          </a:xfrm>
          <a:prstGeom prst="line">
            <a:avLst/>
          </a:prstGeom>
          <a:ln>
            <a:headEnd type="none" w="sm" len="sm"/>
            <a:tailEnd type="none" w="sm" len="sm"/>
          </a:ln>
          <a:extLst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 bwMode="auto">
          <a:xfrm>
            <a:off x="4499992" y="5445224"/>
            <a:ext cx="1008112" cy="792088"/>
          </a:xfrm>
          <a:prstGeom prst="line">
            <a:avLst/>
          </a:prstGeom>
          <a:ln>
            <a:headEnd type="none" w="sm" len="sm"/>
            <a:tailEnd type="none" w="sm" len="sm"/>
          </a:ln>
          <a:extLst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 bwMode="auto">
          <a:xfrm rot="2285790">
            <a:off x="4662245" y="5372979"/>
            <a:ext cx="1080120" cy="432048"/>
          </a:xfrm>
          <a:prstGeom prst="rect">
            <a:avLst/>
          </a:prstGeom>
          <a:ln>
            <a:headEnd type="none" w="sm" len="sm"/>
            <a:tailEnd type="none" w="sm" len="sm"/>
          </a:ln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solidFill>
                    <a:schemeClr val="bg1"/>
                  </a:solidFill>
                </a:ln>
                <a:solidFill>
                  <a:schemeClr val="tx2"/>
                </a:solidFill>
                <a:effectLst/>
                <a:latin typeface="Arial" charset="0"/>
                <a:cs typeface="Times New Roman" pitchFamily="18" charset="0"/>
              </a:rPr>
              <a:t>3m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ilna\Desktop\zzzz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77072"/>
            <a:ext cx="291112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67000"/>
            <a:ext cx="8991600" cy="3138264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Jak je vysoký štít domu o délce krovů 9 a 12 metrů?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A – 7,1m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B – 6,7m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                                     </a:t>
            </a:r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C – 6,3m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             </a:t>
            </a:r>
            <a:r>
              <a:rPr lang="cs-CZ" sz="2800" dirty="0" smtClean="0"/>
              <a:t>9m</a:t>
            </a:r>
          </a:p>
          <a:p>
            <a:pPr algn="r">
              <a:buNone/>
            </a:pPr>
            <a:r>
              <a:rPr lang="cs-CZ" sz="2800" dirty="0" smtClean="0"/>
              <a:t>             ------------------------------</a:t>
            </a:r>
          </a:p>
          <a:p>
            <a:pPr algn="l">
              <a:buNone/>
            </a:pPr>
            <a:r>
              <a:rPr lang="cs-CZ" sz="2800" dirty="0" smtClean="0"/>
              <a:t>                                                                              12m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 bwMode="auto">
          <a:xfrm>
            <a:off x="7164288" y="4365104"/>
            <a:ext cx="0" cy="1152128"/>
          </a:xfrm>
          <a:prstGeom prst="line">
            <a:avLst/>
          </a:prstGeom>
          <a:ln>
            <a:solidFill>
              <a:schemeClr val="tx2"/>
            </a:solidFill>
            <a:headEnd type="none" w="sm" len="sm"/>
            <a:tailEnd type="none" w="sm" len="sm"/>
          </a:ln>
          <a:ex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 bwMode="auto">
          <a:xfrm>
            <a:off x="7164288" y="4365104"/>
            <a:ext cx="1656184" cy="1152128"/>
          </a:xfrm>
          <a:prstGeom prst="line">
            <a:avLst/>
          </a:prstGeom>
          <a:ln>
            <a:solidFill>
              <a:schemeClr val="tx2"/>
            </a:solidFill>
            <a:headEnd type="none" w="sm" len="sm"/>
            <a:tailEnd type="none" w="sm" len="sm"/>
          </a:ln>
          <a:ex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 bwMode="auto">
          <a:xfrm flipH="1">
            <a:off x="5436096" y="4365104"/>
            <a:ext cx="1728192" cy="1080120"/>
          </a:xfrm>
          <a:prstGeom prst="line">
            <a:avLst/>
          </a:prstGeom>
          <a:ln>
            <a:solidFill>
              <a:schemeClr val="tx2"/>
            </a:solidFill>
            <a:headEnd type="none" w="sm" len="sm"/>
            <a:tailEnd type="none" w="sm" len="sm"/>
          </a:ln>
          <a:ex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</a:t>
            </a:r>
            <a:endParaRPr lang="cs-CZ" dirty="0"/>
          </a:p>
        </p:txBody>
      </p:sp>
      <p:pic>
        <p:nvPicPr>
          <p:cNvPr id="6" name="Picture 2" descr="C:\Users\kuliskova\AppData\Local\Microsoft\Windows\Temporary Internet Files\Content.IE5\PAWPC8BJ\MC900433160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55776" y="2060848"/>
            <a:ext cx="4264496" cy="4264496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štěstí znovu</a:t>
            </a:r>
            <a:endParaRPr lang="cs-CZ" dirty="0"/>
          </a:p>
        </p:txBody>
      </p:sp>
      <p:pic>
        <p:nvPicPr>
          <p:cNvPr id="4" name="Picture 2" descr="C:\Users\kuliskova\AppData\Local\Microsoft\Windows\Temporary Internet Files\Content.IE5\BM6MD5RO\MC900433161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988840"/>
            <a:ext cx="4315686" cy="4315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Dvojitá šipka 4">
            <a:hlinkClick r:id="rId2" action="ppaction://hlinksldjump"/>
          </p:cNvPr>
          <p:cNvSpPr/>
          <p:nvPr/>
        </p:nvSpPr>
        <p:spPr bwMode="auto">
          <a:xfrm rot="10800000" flipV="1">
            <a:off x="5796136" y="5589240"/>
            <a:ext cx="2952328" cy="864096"/>
          </a:xfrm>
          <a:prstGeom prst="chevron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none" strike="noStrike" normalizeH="0" baseline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  <a:cs typeface="Times New Roman" pitchFamily="18" charset="0"/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ilna\Desktop\zzzz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77072"/>
            <a:ext cx="3528392" cy="244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 je – </a:t>
            </a:r>
            <a:r>
              <a:rPr lang="cs-CZ" b="1" dirty="0" smtClean="0"/>
              <a:t>B</a:t>
            </a:r>
            <a:r>
              <a:rPr lang="cs-CZ" dirty="0" smtClean="0"/>
              <a:t> -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Jak je vysoký štít domu o délce krovů 9 a 12 metrů?</a:t>
            </a:r>
          </a:p>
          <a:p>
            <a:pPr>
              <a:buNone/>
            </a:pPr>
            <a:r>
              <a:rPr lang="cs-CZ" sz="2800" dirty="0" smtClean="0"/>
              <a:t>Štít domu je vysoký 6,7 metrů.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9m</a:t>
            </a:r>
          </a:p>
          <a:p>
            <a:pPr>
              <a:buNone/>
            </a:pPr>
            <a:r>
              <a:rPr lang="cs-CZ" sz="2800" dirty="0" smtClean="0"/>
              <a:t> 6,7m</a:t>
            </a:r>
          </a:p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 bwMode="auto">
          <a:xfrm>
            <a:off x="4572000" y="4581128"/>
            <a:ext cx="1735282" cy="1133872"/>
          </a:xfrm>
          <a:prstGeom prst="line">
            <a:avLst/>
          </a:prstGeom>
          <a:ln>
            <a:solidFill>
              <a:schemeClr val="tx2"/>
            </a:solidFill>
            <a:headEnd type="none" w="sm" len="sm"/>
            <a:tailEnd type="none" w="sm" len="sm"/>
          </a:ln>
          <a:ex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 bwMode="auto">
          <a:xfrm flipH="1">
            <a:off x="2483768" y="4581128"/>
            <a:ext cx="2088232" cy="1152128"/>
          </a:xfrm>
          <a:prstGeom prst="line">
            <a:avLst/>
          </a:prstGeom>
          <a:ln>
            <a:solidFill>
              <a:schemeClr val="tx2"/>
            </a:solidFill>
            <a:headEnd type="none" w="sm" len="sm"/>
            <a:tailEnd type="none" w="sm" len="sm"/>
          </a:ln>
          <a:ex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 bwMode="auto">
          <a:xfrm>
            <a:off x="2483768" y="5733256"/>
            <a:ext cx="3823514" cy="0"/>
          </a:xfrm>
          <a:prstGeom prst="line">
            <a:avLst/>
          </a:prstGeom>
          <a:ln>
            <a:headEnd type="none" w="sm" len="sm"/>
            <a:tailEnd type="none" w="sm" len="sm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 bwMode="auto">
          <a:xfrm>
            <a:off x="4572000" y="4581128"/>
            <a:ext cx="0" cy="1152128"/>
          </a:xfrm>
          <a:prstGeom prst="line">
            <a:avLst/>
          </a:prstGeom>
          <a:ln>
            <a:solidFill>
              <a:srgbClr val="00B050"/>
            </a:solidFill>
            <a:headEnd type="none" w="sm" len="sm"/>
            <a:tailEnd type="none" w="sm" len="sm"/>
          </a:ln>
          <a:ex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ms_edscifair_tp01018373 7">
      <a:dk1>
        <a:srgbClr val="336666"/>
      </a:dk1>
      <a:lt1>
        <a:srgbClr val="FFFFFF"/>
      </a:lt1>
      <a:dk2>
        <a:srgbClr val="000000"/>
      </a:dk2>
      <a:lt2>
        <a:srgbClr val="666699"/>
      </a:lt2>
      <a:accent1>
        <a:srgbClr val="99CCCC"/>
      </a:accent1>
      <a:accent2>
        <a:srgbClr val="CCCCCC"/>
      </a:accent2>
      <a:accent3>
        <a:srgbClr val="FFFFFF"/>
      </a:accent3>
      <a:accent4>
        <a:srgbClr val="2A5656"/>
      </a:accent4>
      <a:accent5>
        <a:srgbClr val="CAE2E2"/>
      </a:accent5>
      <a:accent6>
        <a:srgbClr val="B9B9B9"/>
      </a:accent6>
      <a:hlink>
        <a:srgbClr val="006666"/>
      </a:hlink>
      <a:folHlink>
        <a:srgbClr val="B2B2B2"/>
      </a:folHlink>
    </a:clrScheme>
    <a:fontScheme name="ms_edscifair_tp01018373">
      <a:majorFont>
        <a:latin typeface="Verdana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Times New Roman" pitchFamily="18" charset="0"/>
          </a:defRPr>
        </a:defPPr>
      </a:lstStyle>
    </a:lnDef>
  </a:objectDefaults>
  <a:extraClrSchemeLst>
    <a:extraClrScheme>
      <a:clrScheme name="ms_edscifair_tp01018373 1">
        <a:dk1>
          <a:srgbClr val="25252F"/>
        </a:dk1>
        <a:lt1>
          <a:srgbClr val="9999FF"/>
        </a:lt1>
        <a:dk2>
          <a:srgbClr val="000000"/>
        </a:dk2>
        <a:lt2>
          <a:srgbClr val="FFFFFF"/>
        </a:lt2>
        <a:accent1>
          <a:srgbClr val="3366FF"/>
        </a:accent1>
        <a:accent2>
          <a:srgbClr val="003399"/>
        </a:accent2>
        <a:accent3>
          <a:srgbClr val="AAAAAA"/>
        </a:accent3>
        <a:accent4>
          <a:srgbClr val="8282DA"/>
        </a:accent4>
        <a:accent5>
          <a:srgbClr val="ADB8FF"/>
        </a:accent5>
        <a:accent6>
          <a:srgbClr val="002D8A"/>
        </a:accent6>
        <a:hlink>
          <a:srgbClr val="0099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edscifair_tp01018373 2">
        <a:dk1>
          <a:srgbClr val="314183"/>
        </a:dk1>
        <a:lt1>
          <a:srgbClr val="FFFFFF"/>
        </a:lt1>
        <a:dk2>
          <a:srgbClr val="0B1E45"/>
        </a:dk2>
        <a:lt2>
          <a:srgbClr val="FFFFFF"/>
        </a:lt2>
        <a:accent1>
          <a:srgbClr val="6666FF"/>
        </a:accent1>
        <a:accent2>
          <a:srgbClr val="0066FF"/>
        </a:accent2>
        <a:accent3>
          <a:srgbClr val="AAABB0"/>
        </a:accent3>
        <a:accent4>
          <a:srgbClr val="DADADA"/>
        </a:accent4>
        <a:accent5>
          <a:srgbClr val="B8B8FF"/>
        </a:accent5>
        <a:accent6>
          <a:srgbClr val="005CE7"/>
        </a:accent6>
        <a:hlink>
          <a:srgbClr val="0066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edscifair_tp01018373 3">
        <a:dk1>
          <a:srgbClr val="194349"/>
        </a:dk1>
        <a:lt1>
          <a:srgbClr val="FFFFCC"/>
        </a:lt1>
        <a:dk2>
          <a:srgbClr val="006666"/>
        </a:dk2>
        <a:lt2>
          <a:srgbClr val="FFFFFF"/>
        </a:lt2>
        <a:accent1>
          <a:srgbClr val="99CC00"/>
        </a:accent1>
        <a:accent2>
          <a:srgbClr val="00B6B2"/>
        </a:accent2>
        <a:accent3>
          <a:srgbClr val="AAB8B8"/>
        </a:accent3>
        <a:accent4>
          <a:srgbClr val="DADAAE"/>
        </a:accent4>
        <a:accent5>
          <a:srgbClr val="CAE2AA"/>
        </a:accent5>
        <a:accent6>
          <a:srgbClr val="00A5A1"/>
        </a:accent6>
        <a:hlink>
          <a:srgbClr val="669900"/>
        </a:hlink>
        <a:folHlink>
          <a:srgbClr val="66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edscifair_tp01018373 4">
        <a:dk1>
          <a:srgbClr val="194349"/>
        </a:dk1>
        <a:lt1>
          <a:srgbClr val="FFFFCC"/>
        </a:lt1>
        <a:dk2>
          <a:srgbClr val="0000FF"/>
        </a:dk2>
        <a:lt2>
          <a:srgbClr val="FFFFFF"/>
        </a:lt2>
        <a:accent1>
          <a:srgbClr val="0099FF"/>
        </a:accent1>
        <a:accent2>
          <a:srgbClr val="33CC33"/>
        </a:accent2>
        <a:accent3>
          <a:srgbClr val="AAAAFF"/>
        </a:accent3>
        <a:accent4>
          <a:srgbClr val="DADAAE"/>
        </a:accent4>
        <a:accent5>
          <a:srgbClr val="AACAFF"/>
        </a:accent5>
        <a:accent6>
          <a:srgbClr val="2DB92D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edscifair_tp01018373 5">
        <a:dk1>
          <a:srgbClr val="194349"/>
        </a:dk1>
        <a:lt1>
          <a:srgbClr val="FFFFCC"/>
        </a:lt1>
        <a:dk2>
          <a:srgbClr val="72A497"/>
        </a:dk2>
        <a:lt2>
          <a:srgbClr val="000000"/>
        </a:lt2>
        <a:accent1>
          <a:srgbClr val="805D32"/>
        </a:accent1>
        <a:accent2>
          <a:srgbClr val="7D2F3C"/>
        </a:accent2>
        <a:accent3>
          <a:srgbClr val="BCCFC9"/>
        </a:accent3>
        <a:accent4>
          <a:srgbClr val="DADAAE"/>
        </a:accent4>
        <a:accent5>
          <a:srgbClr val="C0B6AD"/>
        </a:accent5>
        <a:accent6>
          <a:srgbClr val="712A35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edscifair_tp01018373 6">
        <a:dk1>
          <a:srgbClr val="1C1C1C"/>
        </a:dk1>
        <a:lt1>
          <a:srgbClr val="FFFFFF"/>
        </a:lt1>
        <a:dk2>
          <a:srgbClr val="710F0F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BB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666699"/>
        </a:hlink>
        <a:folHlink>
          <a:srgbClr val="99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edscifair_tp01018373 7">
        <a:dk1>
          <a:srgbClr val="336666"/>
        </a:dk1>
        <a:lt1>
          <a:srgbClr val="FFFFFF"/>
        </a:lt1>
        <a:dk2>
          <a:srgbClr val="000000"/>
        </a:dk2>
        <a:lt2>
          <a:srgbClr val="666699"/>
        </a:lt2>
        <a:accent1>
          <a:srgbClr val="99CCCC"/>
        </a:accent1>
        <a:accent2>
          <a:srgbClr val="CCCCCC"/>
        </a:accent2>
        <a:accent3>
          <a:srgbClr val="FFFFFF"/>
        </a:accent3>
        <a:accent4>
          <a:srgbClr val="2A5656"/>
        </a:accent4>
        <a:accent5>
          <a:srgbClr val="CAE2E2"/>
        </a:accent5>
        <a:accent6>
          <a:srgbClr val="B9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edscifair_tp01018373 8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336699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edscifair_tp01018373 9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CC33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B98A00"/>
        </a:accent6>
        <a:hlink>
          <a:srgbClr val="CC66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edscifair_tp01018373 10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666699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B8CA"/>
        </a:accent5>
        <a:accent6>
          <a:srgbClr val="8A8AE7"/>
        </a:accent6>
        <a:hlink>
          <a:srgbClr val="3366FF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153</TotalTime>
  <Words>486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Motiv2</vt:lpstr>
      <vt:lpstr>Prezentace aplikace PowerPoint</vt:lpstr>
      <vt:lpstr>Anotace </vt:lpstr>
      <vt:lpstr>Prezentace aplikace PowerPoint</vt:lpstr>
      <vt:lpstr>Vzorce pro výpočet</vt:lpstr>
      <vt:lpstr>Příklady s řešením</vt:lpstr>
      <vt:lpstr>Příklady </vt:lpstr>
      <vt:lpstr>Výsledky </vt:lpstr>
      <vt:lpstr>Vypočítej pomocí Pythagorovy věty</vt:lpstr>
      <vt:lpstr>Prezentace aplikace PowerPoint</vt:lpstr>
      <vt:lpstr>Test </vt:lpstr>
      <vt:lpstr>Dobře</vt:lpstr>
      <vt:lpstr>Zkus štěstí znovu</vt:lpstr>
      <vt:lpstr>Správná odpověď je – B -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 Šitina</dc:creator>
  <cp:lastModifiedBy>Marketka</cp:lastModifiedBy>
  <cp:revision>19</cp:revision>
  <dcterms:created xsi:type="dcterms:W3CDTF">2012-06-25T17:59:26Z</dcterms:created>
  <dcterms:modified xsi:type="dcterms:W3CDTF">2012-08-25T10:02:55Z</dcterms:modified>
</cp:coreProperties>
</file>