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vList3#1" loCatId="list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EF45A855-7ABA-44C3-970E-46FD5C4C1EC6}">
      <dgm:prSet phldrT="[Text]" custT="1"/>
      <dgm:spPr/>
      <dgm:t>
        <a:bodyPr/>
        <a:lstStyle/>
        <a:p>
          <a:r>
            <a:rPr lang="cs-CZ" sz="2400" b="1" dirty="0" smtClean="0"/>
            <a:t>Název školy: </a:t>
          </a:r>
          <a:r>
            <a:rPr lang="cs-CZ" sz="2400" dirty="0" smtClean="0"/>
            <a:t>ZŠ a MŠ Březno</a:t>
          </a:r>
          <a:endParaRPr lang="cs-CZ" sz="2400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 custT="1"/>
      <dgm:spPr/>
      <dgm:t>
        <a:bodyPr/>
        <a:lstStyle/>
        <a:p>
          <a:r>
            <a:rPr lang="cs-CZ" sz="2400" b="1" dirty="0" smtClean="0"/>
            <a:t>Autor:</a:t>
          </a:r>
          <a:r>
            <a:rPr lang="cs-CZ" sz="2400" dirty="0" smtClean="0"/>
            <a:t> Jaroslava Pilná</a:t>
          </a:r>
          <a:endParaRPr lang="cs-CZ" sz="2400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 custT="1"/>
      <dgm:spPr/>
      <dgm:t>
        <a:bodyPr/>
        <a:lstStyle/>
        <a:p>
          <a:r>
            <a:rPr lang="cs-CZ" sz="2000" b="1" dirty="0" smtClean="0"/>
            <a:t>Název</a:t>
          </a:r>
          <a:r>
            <a:rPr lang="cs-CZ" sz="2000" b="1" smtClean="0"/>
            <a:t>:</a:t>
          </a:r>
          <a:r>
            <a:rPr lang="cs-CZ" sz="2000" smtClean="0"/>
            <a:t> VY_32_INOVACE_35_PROCENTA</a:t>
          </a:r>
          <a:endParaRPr lang="cs-CZ" sz="2000" dirty="0" smtClean="0"/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 custT="1"/>
      <dgm:spPr/>
      <dgm:t>
        <a:bodyPr/>
        <a:lstStyle/>
        <a:p>
          <a:r>
            <a:rPr lang="cs-CZ" sz="2400" b="1" dirty="0" smtClean="0"/>
            <a:t>Číslo projektu: </a:t>
          </a:r>
          <a:r>
            <a:rPr lang="cs-CZ" sz="2400" dirty="0" smtClean="0"/>
            <a:t>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 custT="1"/>
      <dgm:spPr/>
      <dgm:t>
        <a:bodyPr/>
        <a:lstStyle/>
        <a:p>
          <a:r>
            <a:rPr lang="cs-CZ" sz="2000" b="1" dirty="0" smtClean="0"/>
            <a:t>Téma:</a:t>
          </a:r>
          <a:r>
            <a:rPr lang="cs-CZ" sz="2000" dirty="0" smtClean="0"/>
            <a:t> PROCENTA M 7-9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 custT="1"/>
      <dgm:spPr/>
      <dgm:t>
        <a:bodyPr/>
        <a:lstStyle/>
        <a:p>
          <a:r>
            <a:rPr lang="cs-CZ" sz="2400" b="1" dirty="0" smtClean="0"/>
            <a:t>Anotace:</a:t>
          </a:r>
          <a:r>
            <a:rPr lang="cs-CZ" sz="2400" dirty="0" smtClean="0"/>
            <a:t> Materiál k interaktivní tabuli –PROCENTA M7-9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C809C06A-8F29-40AF-B30B-C6E24B9BF5DB}" type="pres">
      <dgm:prSet presAssocID="{DD48610B-FBB8-49B6-8F7D-E36F279ABC71}" presName="linearFlow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85CACE9-1108-4D3F-BB86-4780C38120A3}" type="pres">
      <dgm:prSet presAssocID="{EF45A855-7ABA-44C3-970E-46FD5C4C1EC6}" presName="composite" presStyleCnt="0"/>
      <dgm:spPr/>
      <dgm:t>
        <a:bodyPr/>
        <a:lstStyle/>
        <a:p>
          <a:endParaRPr lang="cs-CZ"/>
        </a:p>
      </dgm:t>
    </dgm:pt>
    <dgm:pt modelId="{22F32E13-4630-490D-84D2-864F56D1B173}" type="pres">
      <dgm:prSet presAssocID="{EF45A855-7ABA-44C3-970E-46FD5C4C1EC6}" presName="imgShp" presStyleLbl="fgImgPlace1" presStyleIdx="0" presStyleCnt="6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21FE3C7-F38E-40E4-8A95-F32078AF94BB}" type="pres">
      <dgm:prSet presAssocID="{EF45A855-7ABA-44C3-970E-46FD5C4C1EC6}" presName="txShp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8E5EB2-6C68-4033-8923-A385776650E5}" type="pres">
      <dgm:prSet presAssocID="{16D5A15F-966A-4582-AA9E-810B63B7E7A9}" presName="spacing" presStyleCnt="0"/>
      <dgm:spPr/>
      <dgm:t>
        <a:bodyPr/>
        <a:lstStyle/>
        <a:p>
          <a:endParaRPr lang="cs-CZ"/>
        </a:p>
      </dgm:t>
    </dgm:pt>
    <dgm:pt modelId="{75B328B3-EE06-467A-8E4C-28841CD9922A}" type="pres">
      <dgm:prSet presAssocID="{D3EB95BA-B715-4FC6-AF94-BEC7ED97A356}" presName="composite" presStyleCnt="0"/>
      <dgm:spPr/>
      <dgm:t>
        <a:bodyPr/>
        <a:lstStyle/>
        <a:p>
          <a:endParaRPr lang="cs-CZ"/>
        </a:p>
      </dgm:t>
    </dgm:pt>
    <dgm:pt modelId="{C02A7813-5A54-437F-BE74-FCDAB9EE248C}" type="pres">
      <dgm:prSet presAssocID="{D3EB95BA-B715-4FC6-AF94-BEC7ED97A356}" presName="imgShp" presStyleLbl="fgImgPlace1" presStyleIdx="1" presStyleCnt="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0B3E1F4-834D-4FA0-85E0-927A012F5302}" type="pres">
      <dgm:prSet presAssocID="{D3EB95BA-B715-4FC6-AF94-BEC7ED97A356}" presName="txShp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56936C-70CA-4E25-812A-DB548D71D960}" type="pres">
      <dgm:prSet presAssocID="{0E0192EA-7524-4D9E-948A-9ED461B836C0}" presName="spacing" presStyleCnt="0"/>
      <dgm:spPr/>
      <dgm:t>
        <a:bodyPr/>
        <a:lstStyle/>
        <a:p>
          <a:endParaRPr lang="cs-CZ"/>
        </a:p>
      </dgm:t>
    </dgm:pt>
    <dgm:pt modelId="{0718A4E9-4AB7-4A16-94FE-6E5792AE72C4}" type="pres">
      <dgm:prSet presAssocID="{4CA27FBE-7CE2-40CD-9BB1-B5C9DCC52179}" presName="composite" presStyleCnt="0"/>
      <dgm:spPr/>
      <dgm:t>
        <a:bodyPr/>
        <a:lstStyle/>
        <a:p>
          <a:endParaRPr lang="cs-CZ"/>
        </a:p>
      </dgm:t>
    </dgm:pt>
    <dgm:pt modelId="{519C6CB5-FA2E-481C-B463-153FF3327641}" type="pres">
      <dgm:prSet presAssocID="{4CA27FBE-7CE2-40CD-9BB1-B5C9DCC52179}" presName="imgShp" presStyleLbl="fgImgPlace1" presStyleIdx="2" presStyleCnt="6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48B08F14-32F8-4C23-A87D-BC3C3C470926}" type="pres">
      <dgm:prSet presAssocID="{4CA27FBE-7CE2-40CD-9BB1-B5C9DCC52179}" presName="txShp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FFD7504-569D-4700-A74D-F1C3B3DDB3C5}" type="pres">
      <dgm:prSet presAssocID="{CD2D3A66-047A-4DC1-91FD-C1A44C9664B8}" presName="spacing" presStyleCnt="0"/>
      <dgm:spPr/>
      <dgm:t>
        <a:bodyPr/>
        <a:lstStyle/>
        <a:p>
          <a:endParaRPr lang="cs-CZ"/>
        </a:p>
      </dgm:t>
    </dgm:pt>
    <dgm:pt modelId="{923DF3D3-7F1C-42D3-A9CF-3CD08C595956}" type="pres">
      <dgm:prSet presAssocID="{F6740C84-FFC4-4C19-9149-5F5774B54BA0}" presName="composite" presStyleCnt="0"/>
      <dgm:spPr/>
      <dgm:t>
        <a:bodyPr/>
        <a:lstStyle/>
        <a:p>
          <a:endParaRPr lang="cs-CZ"/>
        </a:p>
      </dgm:t>
    </dgm:pt>
    <dgm:pt modelId="{F4C92679-81A2-4248-8517-49706A66B188}" type="pres">
      <dgm:prSet presAssocID="{F6740C84-FFC4-4C19-9149-5F5774B54BA0}" presName="imgShp" presStyleLbl="fgImgPlace1" presStyleIdx="3" presStyleCnt="6"/>
      <dgm:spPr>
        <a:blipFill rotWithShape="0">
          <a:blip xmlns:r="http://schemas.openxmlformats.org/officeDocument/2006/relationships" r:embed="rId4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2E20617-383A-4381-B5C3-A71170B450D6}" type="pres">
      <dgm:prSet presAssocID="{F6740C84-FFC4-4C19-9149-5F5774B54BA0}" presName="txShp" presStyleLbl="node1" presStyleIdx="3" presStyleCnt="6" custLinFactNeighborX="1873" custLinFactNeighborY="-61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77C5D7-60CC-445E-A2C3-7A019DE7E6ED}" type="pres">
      <dgm:prSet presAssocID="{A5D30DBC-9E6E-481C-9670-2B5046C8CA07}" presName="spacing" presStyleCnt="0"/>
      <dgm:spPr/>
      <dgm:t>
        <a:bodyPr/>
        <a:lstStyle/>
        <a:p>
          <a:endParaRPr lang="cs-CZ"/>
        </a:p>
      </dgm:t>
    </dgm:pt>
    <dgm:pt modelId="{AC692165-3855-421A-96A8-156C6D50F9E7}" type="pres">
      <dgm:prSet presAssocID="{A40345AC-7407-4C21-8FE2-9AD60A96D678}" presName="composite" presStyleCnt="0"/>
      <dgm:spPr/>
      <dgm:t>
        <a:bodyPr/>
        <a:lstStyle/>
        <a:p>
          <a:endParaRPr lang="cs-CZ"/>
        </a:p>
      </dgm:t>
    </dgm:pt>
    <dgm:pt modelId="{D031FD0D-BF27-460A-85C6-D1036D1BC36C}" type="pres">
      <dgm:prSet presAssocID="{A40345AC-7407-4C21-8FE2-9AD60A96D678}" presName="imgShp" presStyleLbl="fgImgPlace1" presStyleIdx="4" presStyleCnt="6"/>
      <dgm:spPr>
        <a:blipFill rotWithShape="0">
          <a:blip xmlns:r="http://schemas.openxmlformats.org/officeDocument/2006/relationships" r:embed="rId5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F72475B-10F3-4028-831B-90C3D4A2E874}" type="pres">
      <dgm:prSet presAssocID="{A40345AC-7407-4C21-8FE2-9AD60A96D678}" presName="txShp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DBBB32-74EE-4BE4-8B22-7EF67E95C3EB}" type="pres">
      <dgm:prSet presAssocID="{13CA3B7E-383B-43BE-B68D-9ED4F6013E8E}" presName="spacing" presStyleCnt="0"/>
      <dgm:spPr/>
      <dgm:t>
        <a:bodyPr/>
        <a:lstStyle/>
        <a:p>
          <a:endParaRPr lang="cs-CZ"/>
        </a:p>
      </dgm:t>
    </dgm:pt>
    <dgm:pt modelId="{07D3AACC-0220-43E1-A168-13750CADD49D}" type="pres">
      <dgm:prSet presAssocID="{636D6FD4-7B81-456C-BB0A-6B22D7D839F7}" presName="composite" presStyleCnt="0"/>
      <dgm:spPr/>
      <dgm:t>
        <a:bodyPr/>
        <a:lstStyle/>
        <a:p>
          <a:endParaRPr lang="cs-CZ"/>
        </a:p>
      </dgm:t>
    </dgm:pt>
    <dgm:pt modelId="{73B4A665-C6B5-463B-9985-AD2BA4411288}" type="pres">
      <dgm:prSet presAssocID="{636D6FD4-7B81-456C-BB0A-6B22D7D839F7}" presName="imgShp" presStyleLbl="fgImgPlace1" presStyleIdx="5" presStyleCnt="6"/>
      <dgm:spPr>
        <a:blipFill rotWithShape="0">
          <a:blip xmlns:r="http://schemas.openxmlformats.org/officeDocument/2006/relationships" r:embed="rId6"/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D3B4F45-1E49-4A50-A42C-7EA076A42CEF}" type="pres">
      <dgm:prSet presAssocID="{636D6FD4-7B81-456C-BB0A-6B22D7D839F7}" presName="txShp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80900CA4-F0A4-4873-9C5E-B1CB37ACA96E}" type="presOf" srcId="{DD48610B-FBB8-49B6-8F7D-E36F279ABC71}" destId="{C809C06A-8F29-40AF-B30B-C6E24B9BF5DB}" srcOrd="0" destOrd="0" presId="urn:microsoft.com/office/officeart/2005/8/layout/vList3#1"/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B88C182E-39EF-4C4F-9BF0-1D61A86B9C01}" type="presOf" srcId="{4CA27FBE-7CE2-40CD-9BB1-B5C9DCC52179}" destId="{48B08F14-32F8-4C23-A87D-BC3C3C470926}" srcOrd="0" destOrd="0" presId="urn:microsoft.com/office/officeart/2005/8/layout/vList3#1"/>
    <dgm:cxn modelId="{8173FB5F-3AEC-464C-91D9-658685EB1D2B}" type="presOf" srcId="{636D6FD4-7B81-456C-BB0A-6B22D7D839F7}" destId="{3D3B4F45-1E49-4A50-A42C-7EA076A42CEF}" srcOrd="0" destOrd="0" presId="urn:microsoft.com/office/officeart/2005/8/layout/vList3#1"/>
    <dgm:cxn modelId="{BB62E239-A315-460D-9DD5-CAB7D2ECB17C}" type="presOf" srcId="{EF45A855-7ABA-44C3-970E-46FD5C4C1EC6}" destId="{721FE3C7-F38E-40E4-8A95-F32078AF94BB}" srcOrd="0" destOrd="0" presId="urn:microsoft.com/office/officeart/2005/8/layout/vList3#1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23620CD1-B0C6-4E5D-AEF1-35FBAA12FF81}" type="presOf" srcId="{F6740C84-FFC4-4C19-9149-5F5774B54BA0}" destId="{B2E20617-383A-4381-B5C3-A71170B450D6}" srcOrd="0" destOrd="0" presId="urn:microsoft.com/office/officeart/2005/8/layout/vList3#1"/>
    <dgm:cxn modelId="{F99B726F-1AAC-4E24-AFBC-774D76822DB3}" type="presOf" srcId="{A40345AC-7407-4C21-8FE2-9AD60A96D678}" destId="{AF72475B-10F3-4028-831B-90C3D4A2E874}" srcOrd="0" destOrd="0" presId="urn:microsoft.com/office/officeart/2005/8/layout/vList3#1"/>
    <dgm:cxn modelId="{CC7F04B9-19CC-4C79-86C2-80452908DE7D}" type="presOf" srcId="{D3EB95BA-B715-4FC6-AF94-BEC7ED97A356}" destId="{B0B3E1F4-834D-4FA0-85E0-927A012F5302}" srcOrd="0" destOrd="0" presId="urn:microsoft.com/office/officeart/2005/8/layout/vList3#1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37C82AB9-5F9A-48B6-89A9-0AF92E8712E7}" type="presParOf" srcId="{C809C06A-8F29-40AF-B30B-C6E24B9BF5DB}" destId="{085CACE9-1108-4D3F-BB86-4780C38120A3}" srcOrd="0" destOrd="0" presId="urn:microsoft.com/office/officeart/2005/8/layout/vList3#1"/>
    <dgm:cxn modelId="{1A0EB120-19F3-4957-A11B-74515BFA5272}" type="presParOf" srcId="{085CACE9-1108-4D3F-BB86-4780C38120A3}" destId="{22F32E13-4630-490D-84D2-864F56D1B173}" srcOrd="0" destOrd="0" presId="urn:microsoft.com/office/officeart/2005/8/layout/vList3#1"/>
    <dgm:cxn modelId="{BAB87E57-639A-4F81-9DF1-A2ED0CB993FC}" type="presParOf" srcId="{085CACE9-1108-4D3F-BB86-4780C38120A3}" destId="{721FE3C7-F38E-40E4-8A95-F32078AF94BB}" srcOrd="1" destOrd="0" presId="urn:microsoft.com/office/officeart/2005/8/layout/vList3#1"/>
    <dgm:cxn modelId="{95BA0203-307D-4307-9423-D56C51F544AC}" type="presParOf" srcId="{C809C06A-8F29-40AF-B30B-C6E24B9BF5DB}" destId="{688E5EB2-6C68-4033-8923-A385776650E5}" srcOrd="1" destOrd="0" presId="urn:microsoft.com/office/officeart/2005/8/layout/vList3#1"/>
    <dgm:cxn modelId="{55DF746B-5882-46EE-A74C-F69877A77ABF}" type="presParOf" srcId="{C809C06A-8F29-40AF-B30B-C6E24B9BF5DB}" destId="{75B328B3-EE06-467A-8E4C-28841CD9922A}" srcOrd="2" destOrd="0" presId="urn:microsoft.com/office/officeart/2005/8/layout/vList3#1"/>
    <dgm:cxn modelId="{01F3A87E-8BA2-4AB8-91B0-2F574C68AC11}" type="presParOf" srcId="{75B328B3-EE06-467A-8E4C-28841CD9922A}" destId="{C02A7813-5A54-437F-BE74-FCDAB9EE248C}" srcOrd="0" destOrd="0" presId="urn:microsoft.com/office/officeart/2005/8/layout/vList3#1"/>
    <dgm:cxn modelId="{BF4B336F-A4A1-45BF-A6D9-9E66F938B88B}" type="presParOf" srcId="{75B328B3-EE06-467A-8E4C-28841CD9922A}" destId="{B0B3E1F4-834D-4FA0-85E0-927A012F5302}" srcOrd="1" destOrd="0" presId="urn:microsoft.com/office/officeart/2005/8/layout/vList3#1"/>
    <dgm:cxn modelId="{FA4AC938-CCCF-4503-85A9-088C2C477C1E}" type="presParOf" srcId="{C809C06A-8F29-40AF-B30B-C6E24B9BF5DB}" destId="{8E56936C-70CA-4E25-812A-DB548D71D960}" srcOrd="3" destOrd="0" presId="urn:microsoft.com/office/officeart/2005/8/layout/vList3#1"/>
    <dgm:cxn modelId="{E93D6DA7-6970-4D59-9EC4-122F2299067C}" type="presParOf" srcId="{C809C06A-8F29-40AF-B30B-C6E24B9BF5DB}" destId="{0718A4E9-4AB7-4A16-94FE-6E5792AE72C4}" srcOrd="4" destOrd="0" presId="urn:microsoft.com/office/officeart/2005/8/layout/vList3#1"/>
    <dgm:cxn modelId="{CEF7850B-BED6-4D8F-91E2-45BA37318C3C}" type="presParOf" srcId="{0718A4E9-4AB7-4A16-94FE-6E5792AE72C4}" destId="{519C6CB5-FA2E-481C-B463-153FF3327641}" srcOrd="0" destOrd="0" presId="urn:microsoft.com/office/officeart/2005/8/layout/vList3#1"/>
    <dgm:cxn modelId="{EE5AE442-F536-4720-9BB6-5A619F64B776}" type="presParOf" srcId="{0718A4E9-4AB7-4A16-94FE-6E5792AE72C4}" destId="{48B08F14-32F8-4C23-A87D-BC3C3C470926}" srcOrd="1" destOrd="0" presId="urn:microsoft.com/office/officeart/2005/8/layout/vList3#1"/>
    <dgm:cxn modelId="{9BF5F8D3-EC7B-48B5-A5FC-3B23E5B9FEED}" type="presParOf" srcId="{C809C06A-8F29-40AF-B30B-C6E24B9BF5DB}" destId="{1FFD7504-569D-4700-A74D-F1C3B3DDB3C5}" srcOrd="5" destOrd="0" presId="urn:microsoft.com/office/officeart/2005/8/layout/vList3#1"/>
    <dgm:cxn modelId="{7F98EB2B-FC6F-4E9A-8E52-494E72C9DE48}" type="presParOf" srcId="{C809C06A-8F29-40AF-B30B-C6E24B9BF5DB}" destId="{923DF3D3-7F1C-42D3-A9CF-3CD08C595956}" srcOrd="6" destOrd="0" presId="urn:microsoft.com/office/officeart/2005/8/layout/vList3#1"/>
    <dgm:cxn modelId="{7CAC9D77-DE1E-4DB3-8D48-245FD459FB40}" type="presParOf" srcId="{923DF3D3-7F1C-42D3-A9CF-3CD08C595956}" destId="{F4C92679-81A2-4248-8517-49706A66B188}" srcOrd="0" destOrd="0" presId="urn:microsoft.com/office/officeart/2005/8/layout/vList3#1"/>
    <dgm:cxn modelId="{C861D4D0-3DCE-4D45-82AD-EE7C46FA23C7}" type="presParOf" srcId="{923DF3D3-7F1C-42D3-A9CF-3CD08C595956}" destId="{B2E20617-383A-4381-B5C3-A71170B450D6}" srcOrd="1" destOrd="0" presId="urn:microsoft.com/office/officeart/2005/8/layout/vList3#1"/>
    <dgm:cxn modelId="{6D298D3B-57FA-4661-B0D7-1F127FD2650F}" type="presParOf" srcId="{C809C06A-8F29-40AF-B30B-C6E24B9BF5DB}" destId="{8D77C5D7-60CC-445E-A2C3-7A019DE7E6ED}" srcOrd="7" destOrd="0" presId="urn:microsoft.com/office/officeart/2005/8/layout/vList3#1"/>
    <dgm:cxn modelId="{9524F3BF-F1C7-41AF-AD76-E7E6954D275E}" type="presParOf" srcId="{C809C06A-8F29-40AF-B30B-C6E24B9BF5DB}" destId="{AC692165-3855-421A-96A8-156C6D50F9E7}" srcOrd="8" destOrd="0" presId="urn:microsoft.com/office/officeart/2005/8/layout/vList3#1"/>
    <dgm:cxn modelId="{D0270DFF-5F45-435D-B13D-C1A25BE8A50B}" type="presParOf" srcId="{AC692165-3855-421A-96A8-156C6D50F9E7}" destId="{D031FD0D-BF27-460A-85C6-D1036D1BC36C}" srcOrd="0" destOrd="0" presId="urn:microsoft.com/office/officeart/2005/8/layout/vList3#1"/>
    <dgm:cxn modelId="{792DDE37-0CCB-47F3-91EB-6B2F780A69AD}" type="presParOf" srcId="{AC692165-3855-421A-96A8-156C6D50F9E7}" destId="{AF72475B-10F3-4028-831B-90C3D4A2E874}" srcOrd="1" destOrd="0" presId="urn:microsoft.com/office/officeart/2005/8/layout/vList3#1"/>
    <dgm:cxn modelId="{5953FC81-D3D3-41BB-8591-91A5AEB40F45}" type="presParOf" srcId="{C809C06A-8F29-40AF-B30B-C6E24B9BF5DB}" destId="{D3DBBB32-74EE-4BE4-8B22-7EF67E95C3EB}" srcOrd="9" destOrd="0" presId="urn:microsoft.com/office/officeart/2005/8/layout/vList3#1"/>
    <dgm:cxn modelId="{FB0FBC5B-94DD-41C8-B554-C85486AAB414}" type="presParOf" srcId="{C809C06A-8F29-40AF-B30B-C6E24B9BF5DB}" destId="{07D3AACC-0220-43E1-A168-13750CADD49D}" srcOrd="10" destOrd="0" presId="urn:microsoft.com/office/officeart/2005/8/layout/vList3#1"/>
    <dgm:cxn modelId="{C86D2CEE-BCB2-4E62-8242-F6B74091F2F7}" type="presParOf" srcId="{07D3AACC-0220-43E1-A168-13750CADD49D}" destId="{73B4A665-C6B5-463B-9985-AD2BA4411288}" srcOrd="0" destOrd="0" presId="urn:microsoft.com/office/officeart/2005/8/layout/vList3#1"/>
    <dgm:cxn modelId="{B8E740F2-954B-489B-941D-7CB808265AEB}" type="presParOf" srcId="{07D3AACC-0220-43E1-A168-13750CADD49D}" destId="{3D3B4F45-1E49-4A50-A42C-7EA076A42CEF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21FE3C7-F38E-40E4-8A95-F32078AF94BB}">
      <dsp:nvSpPr>
        <dsp:cNvPr id="0" name=""/>
        <dsp:cNvSpPr/>
      </dsp:nvSpPr>
      <dsp:spPr>
        <a:xfrm rot="10800000">
          <a:off x="1760091" y="5335"/>
          <a:ext cx="6080760" cy="913886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Název školy: </a:t>
          </a:r>
          <a:r>
            <a:rPr lang="cs-CZ" sz="2400" kern="1200" dirty="0" smtClean="0"/>
            <a:t>ZŠ a MŠ Březno</a:t>
          </a:r>
          <a:endParaRPr lang="cs-CZ" sz="2400" kern="1200" dirty="0"/>
        </a:p>
      </dsp:txBody>
      <dsp:txXfrm rot="10800000">
        <a:off x="1760091" y="5335"/>
        <a:ext cx="6080760" cy="913886"/>
      </dsp:txXfrm>
    </dsp:sp>
    <dsp:sp modelId="{22F32E13-4630-490D-84D2-864F56D1B173}">
      <dsp:nvSpPr>
        <dsp:cNvPr id="0" name=""/>
        <dsp:cNvSpPr/>
      </dsp:nvSpPr>
      <dsp:spPr>
        <a:xfrm>
          <a:off x="1303148" y="5335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0B3E1F4-834D-4FA0-85E0-927A012F5302}">
      <dsp:nvSpPr>
        <dsp:cNvPr id="0" name=""/>
        <dsp:cNvSpPr/>
      </dsp:nvSpPr>
      <dsp:spPr>
        <a:xfrm rot="10800000">
          <a:off x="1760091" y="1192023"/>
          <a:ext cx="6080760" cy="913886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Autor:</a:t>
          </a:r>
          <a:r>
            <a:rPr lang="cs-CZ" sz="2400" kern="1200" dirty="0" smtClean="0"/>
            <a:t> Jaroslava Pilná</a:t>
          </a:r>
          <a:endParaRPr lang="cs-CZ" sz="2400" kern="1200" dirty="0"/>
        </a:p>
      </dsp:txBody>
      <dsp:txXfrm rot="10800000">
        <a:off x="1760091" y="1192023"/>
        <a:ext cx="6080760" cy="913886"/>
      </dsp:txXfrm>
    </dsp:sp>
    <dsp:sp modelId="{C02A7813-5A54-437F-BE74-FCDAB9EE248C}">
      <dsp:nvSpPr>
        <dsp:cNvPr id="0" name=""/>
        <dsp:cNvSpPr/>
      </dsp:nvSpPr>
      <dsp:spPr>
        <a:xfrm>
          <a:off x="1303148" y="1192023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8B08F14-32F8-4C23-A87D-BC3C3C470926}">
      <dsp:nvSpPr>
        <dsp:cNvPr id="0" name=""/>
        <dsp:cNvSpPr/>
      </dsp:nvSpPr>
      <dsp:spPr>
        <a:xfrm rot="10800000">
          <a:off x="1760091" y="2378712"/>
          <a:ext cx="6080760" cy="913886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</a:t>
          </a:r>
          <a:r>
            <a:rPr lang="cs-CZ" sz="2000" b="1" kern="1200" smtClean="0"/>
            <a:t>:</a:t>
          </a:r>
          <a:r>
            <a:rPr lang="cs-CZ" sz="2000" kern="1200" smtClean="0"/>
            <a:t> VY_32_INOVACE_35_PROCENTA</a:t>
          </a:r>
          <a:endParaRPr lang="cs-CZ" sz="2000" kern="1200" dirty="0" smtClean="0"/>
        </a:p>
      </dsp:txBody>
      <dsp:txXfrm rot="10800000">
        <a:off x="1760091" y="2378712"/>
        <a:ext cx="6080760" cy="913886"/>
      </dsp:txXfrm>
    </dsp:sp>
    <dsp:sp modelId="{519C6CB5-FA2E-481C-B463-153FF3327641}">
      <dsp:nvSpPr>
        <dsp:cNvPr id="0" name=""/>
        <dsp:cNvSpPr/>
      </dsp:nvSpPr>
      <dsp:spPr>
        <a:xfrm>
          <a:off x="1303148" y="2378712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B2E20617-383A-4381-B5C3-A71170B450D6}">
      <dsp:nvSpPr>
        <dsp:cNvPr id="0" name=""/>
        <dsp:cNvSpPr/>
      </dsp:nvSpPr>
      <dsp:spPr>
        <a:xfrm rot="10800000">
          <a:off x="1873984" y="3559762"/>
          <a:ext cx="6080760" cy="913886"/>
        </a:xfrm>
        <a:prstGeom prst="homePlat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76200" rIns="14224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Téma:</a:t>
          </a:r>
          <a:r>
            <a:rPr lang="cs-CZ" sz="2000" kern="1200" dirty="0" smtClean="0"/>
            <a:t> PROCENTA M 7-9</a:t>
          </a:r>
        </a:p>
      </dsp:txBody>
      <dsp:txXfrm rot="10800000">
        <a:off x="1873984" y="3559762"/>
        <a:ext cx="6080760" cy="913886"/>
      </dsp:txXfrm>
    </dsp:sp>
    <dsp:sp modelId="{F4C92679-81A2-4248-8517-49706A66B188}">
      <dsp:nvSpPr>
        <dsp:cNvPr id="0" name=""/>
        <dsp:cNvSpPr/>
      </dsp:nvSpPr>
      <dsp:spPr>
        <a:xfrm>
          <a:off x="1303148" y="3565400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4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AF72475B-10F3-4028-831B-90C3D4A2E874}">
      <dsp:nvSpPr>
        <dsp:cNvPr id="0" name=""/>
        <dsp:cNvSpPr/>
      </dsp:nvSpPr>
      <dsp:spPr>
        <a:xfrm rot="10800000">
          <a:off x="1760091" y="4752089"/>
          <a:ext cx="6080760" cy="913886"/>
        </a:xfrm>
        <a:prstGeom prst="homePlat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Číslo projektu: </a:t>
          </a:r>
          <a:r>
            <a:rPr lang="cs-CZ" sz="2400" kern="1200" dirty="0" smtClean="0"/>
            <a:t>CZ.1.07/1.4.00/21.0360</a:t>
          </a:r>
        </a:p>
      </dsp:txBody>
      <dsp:txXfrm rot="10800000">
        <a:off x="1760091" y="4752089"/>
        <a:ext cx="6080760" cy="913886"/>
      </dsp:txXfrm>
    </dsp:sp>
    <dsp:sp modelId="{D031FD0D-BF27-460A-85C6-D1036D1BC36C}">
      <dsp:nvSpPr>
        <dsp:cNvPr id="0" name=""/>
        <dsp:cNvSpPr/>
      </dsp:nvSpPr>
      <dsp:spPr>
        <a:xfrm>
          <a:off x="1303148" y="4752089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5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D3B4F45-1E49-4A50-A42C-7EA076A42CEF}">
      <dsp:nvSpPr>
        <dsp:cNvPr id="0" name=""/>
        <dsp:cNvSpPr/>
      </dsp:nvSpPr>
      <dsp:spPr>
        <a:xfrm rot="10800000">
          <a:off x="1760091" y="5938777"/>
          <a:ext cx="6080760" cy="913886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2999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Anotace:</a:t>
          </a:r>
          <a:r>
            <a:rPr lang="cs-CZ" sz="2400" kern="1200" dirty="0" smtClean="0"/>
            <a:t> Materiál k interaktivní tabuli –PROCENTA M7-9</a:t>
          </a:r>
        </a:p>
      </dsp:txBody>
      <dsp:txXfrm rot="10800000">
        <a:off x="1760091" y="5938777"/>
        <a:ext cx="6080760" cy="913886"/>
      </dsp:txXfrm>
    </dsp:sp>
    <dsp:sp modelId="{73B4A665-C6B5-463B-9985-AD2BA4411288}">
      <dsp:nvSpPr>
        <dsp:cNvPr id="0" name=""/>
        <dsp:cNvSpPr/>
      </dsp:nvSpPr>
      <dsp:spPr>
        <a:xfrm>
          <a:off x="1303148" y="5938777"/>
          <a:ext cx="913886" cy="913886"/>
        </a:xfrm>
        <a:prstGeom prst="ellipse">
          <a:avLst/>
        </a:prstGeom>
        <a:blipFill rotWithShape="0">
          <a:blip xmlns:r="http://schemas.openxmlformats.org/officeDocument/2006/relationships" r:embed="rId6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EE83D-CFED-42BB-A6CC-3D4B288FA889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92BB9D-4D01-48C8-8861-7A7A17BA7B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91925478"/>
              </p:ext>
            </p:extLst>
          </p:nvPr>
        </p:nvGraphicFramePr>
        <p:xfrm>
          <a:off x="0" y="0"/>
          <a:ext cx="9144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252536" y="1844824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2820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80920" cy="2439144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/>
              <a:t>ANOTACE  </a:t>
            </a:r>
            <a:br>
              <a:rPr lang="cs-CZ" sz="6600" dirty="0" smtClean="0"/>
            </a:br>
            <a:r>
              <a:rPr lang="cs-CZ" sz="6600" dirty="0" smtClean="0"/>
              <a:t>PROCENTA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xmlns="" val="270000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PROCENTA</a:t>
            </a:r>
            <a:endParaRPr lang="cs-CZ" dirty="0"/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3" name="Zástupný symbol pro obsah 2"/>
              <p:cNvSpPr>
                <a:spLocks noGrp="1"/>
              </p:cNvSpPr>
              <p:nvPr>
                <p:ph idx="1"/>
              </p:nvPr>
            </p:nvSpPr>
            <p:spPr>
              <a:xfrm>
                <a:off x="179512" y="1807361"/>
                <a:ext cx="8352928" cy="405143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cs-CZ" dirty="0" smtClean="0"/>
                  <a:t>Italsky ,,pro </a:t>
                </a:r>
                <a:r>
                  <a:rPr lang="cs-CZ" dirty="0" err="1" smtClean="0"/>
                  <a:t>cento</a:t>
                </a:r>
                <a:r>
                  <a:rPr lang="cs-CZ" dirty="0" smtClean="0"/>
                  <a:t>“ – znamená ,, ze sta“</a:t>
                </a:r>
              </a:p>
              <a:p>
                <a:pPr marL="0" indent="0">
                  <a:buNone/>
                </a:pPr>
                <a:r>
                  <a:rPr lang="cs-CZ" dirty="0" smtClean="0"/>
                  <a:t>1%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</a:rPr>
                      <m:t>á</m:t>
                    </m:r>
                    <m:r>
                      <a:rPr lang="cs-CZ" i="1">
                        <a:latin typeface="Cambria Math"/>
                      </a:rPr>
                      <m:t>𝑘𝑙𝑎𝑑𝑢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= 0,01 základu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                                                                   </a:t>
                </a:r>
                <a:r>
                  <a:rPr lang="cs-CZ" dirty="0" smtClean="0">
                    <a:solidFill>
                      <a:srgbClr val="002060"/>
                    </a:solidFill>
                  </a:rPr>
                  <a:t>Základ</a:t>
                </a:r>
                <a:r>
                  <a:rPr lang="cs-CZ" dirty="0" smtClean="0"/>
                  <a:t> = 100%</a:t>
                </a:r>
                <a:endParaRPr lang="cs-CZ" dirty="0"/>
              </a:p>
              <a:p>
                <a:pPr marL="0" indent="0">
                  <a:buNone/>
                </a:pPr>
                <a:r>
                  <a:rPr lang="cs-CZ" dirty="0" smtClean="0"/>
                  <a:t>          2% = 2*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základu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/>
                  <a:t> = 0,02                vypočítaná</a:t>
                </a:r>
              </a:p>
              <a:p>
                <a:pPr marL="0" indent="0">
                  <a:buNone/>
                </a:pPr>
                <a:r>
                  <a:rPr lang="cs-CZ" dirty="0" smtClean="0">
                    <a:solidFill>
                      <a:srgbClr val="002060"/>
                    </a:solidFill>
                  </a:rPr>
                  <a:t>Počet</a:t>
                </a:r>
                <a:r>
                  <a:rPr lang="cs-CZ" dirty="0" smtClean="0"/>
                  <a:t> </a:t>
                </a:r>
                <a:r>
                  <a:rPr lang="cs-CZ" dirty="0"/>
                  <a:t>25% = 25*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/>
                  <a:t>základu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25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</m:oMath>
                </a14:m>
                <a:r>
                  <a:rPr lang="cs-CZ" dirty="0"/>
                  <a:t>=</a:t>
                </a:r>
                <a:r>
                  <a:rPr lang="cs-CZ" dirty="0" smtClean="0"/>
                  <a:t>0,2</a:t>
                </a:r>
                <a:r>
                  <a:rPr lang="cs-CZ" dirty="0"/>
                  <a:t>5</a:t>
                </a:r>
                <a:r>
                  <a:rPr lang="cs-CZ" dirty="0" smtClean="0"/>
                  <a:t>                   hodnota </a:t>
                </a:r>
              </a:p>
              <a:p>
                <a:pPr marL="0" indent="0">
                  <a:buNone/>
                </a:pPr>
                <a:r>
                  <a:rPr lang="cs-CZ" dirty="0" smtClean="0"/>
                  <a:t>  </a:t>
                </a:r>
                <a:r>
                  <a:rPr lang="cs-CZ" dirty="0" smtClean="0">
                    <a:solidFill>
                      <a:srgbClr val="002060"/>
                    </a:solidFill>
                  </a:rPr>
                  <a:t>%</a:t>
                </a:r>
                <a:r>
                  <a:rPr lang="cs-CZ" dirty="0" smtClean="0"/>
                  <a:t>      50% =50*</a:t>
                </a:r>
                <a:r>
                  <a:rPr lang="cs-CZ" dirty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/>
                  <a:t>základu </a:t>
                </a:r>
                <a:r>
                  <a:rPr lang="cs-CZ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50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100</m:t>
                        </m:r>
                      </m:den>
                    </m:f>
                  </m:oMath>
                </a14:m>
                <a:r>
                  <a:rPr lang="cs-CZ" dirty="0" smtClean="0"/>
                  <a:t> = 0,50        je </a:t>
                </a:r>
                <a:r>
                  <a:rPr lang="cs-CZ" dirty="0" smtClean="0">
                    <a:solidFill>
                      <a:srgbClr val="002060"/>
                    </a:solidFill>
                  </a:rPr>
                  <a:t>procentová část</a:t>
                </a:r>
              </a:p>
              <a:p>
                <a:pPr marL="0" indent="0">
                  <a:buNone/>
                </a:pPr>
                <a:r>
                  <a:rPr lang="cs-CZ" dirty="0"/>
                  <a:t> </a:t>
                </a:r>
                <a:r>
                  <a:rPr lang="cs-CZ" dirty="0" smtClean="0"/>
                  <a:t>                                                                                   </a:t>
                </a:r>
                <a:r>
                  <a:rPr lang="cs-CZ" dirty="0" smtClean="0">
                    <a:solidFill>
                      <a:srgbClr val="002060"/>
                    </a:solidFill>
                  </a:rPr>
                  <a:t>č</a:t>
                </a:r>
                <a:endParaRPr lang="cs-CZ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dirty="0"/>
              </a:p>
              <a:p>
                <a:pPr marL="0" indent="0">
                  <a:buNone/>
                </a:pPr>
                <a:endParaRPr lang="cs-CZ" dirty="0"/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79512" y="1807361"/>
                <a:ext cx="8352928" cy="4051437"/>
              </a:xfrm>
              <a:blipFill rotWithShape="1">
                <a:blip r:embed="rId2" cstate="print"/>
                <a:stretch>
                  <a:fillRect l="-584" t="-24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Pravá složená závorka 4"/>
          <p:cNvSpPr/>
          <p:nvPr/>
        </p:nvSpPr>
        <p:spPr>
          <a:xfrm>
            <a:off x="5076056" y="2924944"/>
            <a:ext cx="360040" cy="2232248"/>
          </a:xfrm>
          <a:prstGeom prst="righ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Levá složená závorka 5"/>
          <p:cNvSpPr/>
          <p:nvPr/>
        </p:nvSpPr>
        <p:spPr>
          <a:xfrm>
            <a:off x="899592" y="3068960"/>
            <a:ext cx="144016" cy="1800200"/>
          </a:xfrm>
          <a:prstGeom prst="leftBrac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21076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Výpočty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Procentovou  část vypočítáme, když 1% násobíme počtem procent   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č = % * 1% (z : 100)</a:t>
            </a:r>
          </a:p>
          <a:p>
            <a:r>
              <a:rPr lang="cs-CZ" dirty="0" smtClean="0"/>
              <a:t>Základ vypočítáme, když procentovou část dělíme počtem procent a vynásobíme 100     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z = (č : %) * 100</a:t>
            </a:r>
          </a:p>
          <a:p>
            <a:r>
              <a:rPr lang="cs-CZ" dirty="0" smtClean="0"/>
              <a:t>Počet procent vypočítáme, když procentovou část dělíme jedním procentem (0,01 základu)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bg1"/>
                </a:solidFill>
              </a:rPr>
              <a:t>% = č : (z : 100)</a:t>
            </a:r>
          </a:p>
        </p:txBody>
      </p:sp>
    </p:spTree>
    <p:extLst>
      <p:ext uri="{BB962C8B-B14F-4D97-AF65-F5344CB8AC3E}">
        <p14:creationId xmlns:p14="http://schemas.microsoft.com/office/powerpoint/2010/main" xmlns="" val="3191262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Příklady s řešením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807361"/>
            <a:ext cx="7125112" cy="4645975"/>
          </a:xfrm>
        </p:spPr>
        <p:txBody>
          <a:bodyPr>
            <a:normAutofit/>
          </a:bodyPr>
          <a:lstStyle/>
          <a:p>
            <a:r>
              <a:rPr lang="cs-CZ" sz="1400" dirty="0" smtClean="0"/>
              <a:t>1.Ve škole je 650 žáků, z nichž 78% dovede plavat. Kolik je plavců?</a:t>
            </a:r>
          </a:p>
          <a:p>
            <a:pPr marL="0" indent="0">
              <a:buNone/>
            </a:pPr>
            <a:r>
              <a:rPr lang="cs-CZ" sz="1400" dirty="0" smtClean="0"/>
              <a:t>       z – 650</a:t>
            </a:r>
          </a:p>
          <a:p>
            <a:pPr marL="0" indent="0">
              <a:buNone/>
            </a:pPr>
            <a:r>
              <a:rPr lang="cs-CZ" sz="1400" dirty="0"/>
              <a:t> </a:t>
            </a:r>
            <a:r>
              <a:rPr lang="cs-CZ" sz="1400" dirty="0" smtClean="0"/>
              <a:t>     % - 78</a:t>
            </a:r>
          </a:p>
          <a:p>
            <a:pPr marL="0" indent="0">
              <a:buNone/>
            </a:pPr>
            <a:r>
              <a:rPr lang="cs-CZ" sz="1400" u="sng" dirty="0"/>
              <a:t> </a:t>
            </a:r>
            <a:r>
              <a:rPr lang="cs-CZ" sz="1400" u="sng" dirty="0" smtClean="0"/>
              <a:t>      č - ?       </a:t>
            </a:r>
          </a:p>
          <a:p>
            <a:pPr marL="0" indent="0">
              <a:buNone/>
            </a:pPr>
            <a:r>
              <a:rPr lang="cs-CZ" sz="1400" dirty="0" smtClean="0"/>
              <a:t>Č = 78 * 650 : 100 = 507</a:t>
            </a:r>
          </a:p>
          <a:p>
            <a:pPr marL="0" indent="0" algn="r">
              <a:buNone/>
            </a:pPr>
            <a:r>
              <a:rPr lang="cs-CZ" sz="1600" dirty="0" smtClean="0"/>
              <a:t>Ve škole je 507 plavců a 143 neplavců.</a:t>
            </a:r>
          </a:p>
          <a:p>
            <a:pPr>
              <a:buFont typeface="Courier New" pitchFamily="49" charset="0"/>
              <a:buChar char="o"/>
            </a:pPr>
            <a:r>
              <a:rPr lang="cs-CZ" sz="1600" dirty="0" smtClean="0"/>
              <a:t>2. V závodě měli vyrobit 230 motorů. Úkol překročili o 14%. Kolik vyrobili </a:t>
            </a:r>
            <a:r>
              <a:rPr lang="cs-CZ" sz="1600" dirty="0" err="1" smtClean="0"/>
              <a:t>mororů</a:t>
            </a:r>
            <a:r>
              <a:rPr lang="cs-CZ" sz="1600" dirty="0" smtClean="0"/>
              <a:t>?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z – 230</a:t>
            </a:r>
          </a:p>
          <a:p>
            <a:pPr marL="0" indent="0">
              <a:buNone/>
            </a:pPr>
            <a:r>
              <a:rPr lang="cs-CZ" sz="1600" dirty="0"/>
              <a:t> </a:t>
            </a:r>
            <a:r>
              <a:rPr lang="cs-CZ" sz="1600" dirty="0" smtClean="0"/>
              <a:t>  % - 114        vyrobeno o 14% více = 100 + 14 = 114</a:t>
            </a:r>
          </a:p>
          <a:p>
            <a:pPr marL="0" indent="0">
              <a:buNone/>
            </a:pPr>
            <a:r>
              <a:rPr lang="cs-CZ" sz="1600" dirty="0" smtClean="0"/>
              <a:t>    </a:t>
            </a:r>
            <a:r>
              <a:rPr lang="cs-CZ" sz="1600" u="sng" dirty="0" smtClean="0"/>
              <a:t>č - ?</a:t>
            </a:r>
          </a:p>
          <a:p>
            <a:pPr marL="0" indent="0">
              <a:buNone/>
            </a:pPr>
            <a:r>
              <a:rPr lang="cs-CZ" sz="1600" dirty="0" smtClean="0"/>
              <a:t>Č = 114 * 230 : 100 = 262</a:t>
            </a:r>
          </a:p>
          <a:p>
            <a:pPr marL="0" indent="0" algn="r">
              <a:buNone/>
            </a:pPr>
            <a:r>
              <a:rPr lang="cs-CZ" sz="1600" dirty="0" smtClean="0"/>
              <a:t>V závodě vyrobili 262 motorů.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1147062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Šaty byly zlevněny o 12% -  po zlevnění stály 2 068,-Kč. Kolik korun stály před zlevněním?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z - 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č – 2 068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u="sng" dirty="0" smtClean="0"/>
              <a:t>% - 88      </a:t>
            </a:r>
            <a:r>
              <a:rPr lang="cs-CZ" dirty="0" smtClean="0"/>
              <a:t>zlevněno o 12% = 100 – 12 = 88</a:t>
            </a:r>
          </a:p>
          <a:p>
            <a:pPr marL="0" indent="0">
              <a:buNone/>
            </a:pPr>
            <a:r>
              <a:rPr lang="cs-CZ" dirty="0" smtClean="0"/>
              <a:t>Z = (2068 : 88) * 100 = 2350</a:t>
            </a:r>
          </a:p>
          <a:p>
            <a:pPr marL="0" indent="0">
              <a:buNone/>
            </a:pPr>
            <a:r>
              <a:rPr lang="cs-CZ" dirty="0" smtClean="0"/>
              <a:t>Šaty stály před zlevněním 2 350,-Kč.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Fotoaparát stál před zlevněním 2500,- a po zlevnění     1025,-Kč. O kolik % byl zlevněn?</a:t>
            </a:r>
          </a:p>
          <a:p>
            <a:pPr marL="0" indent="0">
              <a:buNone/>
            </a:pPr>
            <a:r>
              <a:rPr lang="cs-CZ" dirty="0" smtClean="0"/>
              <a:t>Z – 2500</a:t>
            </a:r>
          </a:p>
          <a:p>
            <a:pPr marL="0" indent="0">
              <a:buNone/>
            </a:pPr>
            <a:r>
              <a:rPr lang="cs-CZ" dirty="0" smtClean="0"/>
              <a:t>Č – 1475    zlevněn o 1475 (z 2 500 na 1025)</a:t>
            </a:r>
          </a:p>
          <a:p>
            <a:pPr marL="0" indent="0">
              <a:buNone/>
            </a:pPr>
            <a:r>
              <a:rPr lang="cs-CZ" u="sng" dirty="0" smtClean="0"/>
              <a:t>% - ?</a:t>
            </a:r>
          </a:p>
          <a:p>
            <a:pPr marL="0" indent="0">
              <a:buNone/>
            </a:pPr>
            <a:r>
              <a:rPr lang="cs-CZ" dirty="0" smtClean="0"/>
              <a:t>% = 1475 : (2500 : 100) = 59</a:t>
            </a:r>
          </a:p>
          <a:p>
            <a:pPr marL="0" indent="0" algn="r">
              <a:buNone/>
            </a:pPr>
            <a:r>
              <a:rPr lang="cs-CZ" dirty="0" smtClean="0"/>
              <a:t>Fotoaparát byl zlevněn o 59%.</a:t>
            </a:r>
          </a:p>
        </p:txBody>
      </p:sp>
    </p:spTree>
    <p:extLst>
      <p:ext uri="{BB962C8B-B14F-4D97-AF65-F5344CB8AC3E}">
        <p14:creationId xmlns:p14="http://schemas.microsoft.com/office/powerpoint/2010/main" xmlns="" val="3712826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Test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škole je 184 chlapců což je 46% všech žáků. Kolik je ve škole dívek? </a:t>
            </a:r>
          </a:p>
          <a:p>
            <a:endParaRPr lang="cs-CZ" dirty="0"/>
          </a:p>
          <a:p>
            <a:r>
              <a:rPr lang="cs-CZ" dirty="0" smtClean="0">
                <a:hlinkClick r:id="rId2" action="ppaction://hlinksldjump"/>
              </a:rPr>
              <a:t>A  –  216</a:t>
            </a:r>
            <a:endParaRPr lang="cs-CZ" dirty="0"/>
          </a:p>
          <a:p>
            <a:r>
              <a:rPr lang="cs-CZ" dirty="0" smtClean="0">
                <a:hlinkClick r:id="rId3" action="ppaction://hlinksldjump"/>
              </a:rPr>
              <a:t>B  –  210</a:t>
            </a:r>
          </a:p>
          <a:p>
            <a:r>
              <a:rPr lang="cs-CZ" dirty="0" smtClean="0">
                <a:hlinkClick r:id="rId3" action="ppaction://hlinksldjump"/>
              </a:rPr>
              <a:t>C  -  214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029460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7" name="Picture 3" descr="C:\Users\Pilna\AppData\Local\Microsoft\Windows\Temporary Internet Files\Content.IE5\LZ157SJQ\MC900434393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908720"/>
            <a:ext cx="6048672" cy="4130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eva 3"/>
          <p:cNvSpPr/>
          <p:nvPr/>
        </p:nvSpPr>
        <p:spPr>
          <a:xfrm>
            <a:off x="5145394" y="4869160"/>
            <a:ext cx="3240360" cy="136815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2" action="ppaction://hlinksldjump"/>
              </a:rPr>
              <a:t>!!!! Zpět !!!!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8410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Dobře – gratuluji!!!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Pilna\AppData\Local\Microsoft\Windows\Temporary Internet Files\Content.IE5\C07VP8WV\MC90043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92288" y="1484784"/>
            <a:ext cx="5976664" cy="4773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78763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SPRÁVNÁ ODPOVĚĎ JE 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34749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</a:t>
            </a:r>
            <a:r>
              <a:rPr lang="cs-CZ" smtClean="0"/>
              <a:t>Microsoft Office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58</TotalTime>
  <Words>369</Words>
  <Application>Microsoft Office PowerPoint</Application>
  <PresentationFormat>Předvádění na obrazovce (4:3)</PresentationFormat>
  <Paragraphs>52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Snímek 1</vt:lpstr>
      <vt:lpstr>ANOTACE   PROCENTA</vt:lpstr>
      <vt:lpstr>PROCENTA</vt:lpstr>
      <vt:lpstr>Výpočty </vt:lpstr>
      <vt:lpstr>Příklady s řešením </vt:lpstr>
      <vt:lpstr>Snímek 6</vt:lpstr>
      <vt:lpstr>Test </vt:lpstr>
      <vt:lpstr>Snímek 8</vt:lpstr>
      <vt:lpstr>Dobře – gratuluji!!!</vt:lpstr>
      <vt:lpstr>SPRÁVNÁ ODPOVĚĎ JE A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Jaruška Pilná</dc:creator>
  <cp:lastModifiedBy>expert</cp:lastModifiedBy>
  <cp:revision>9</cp:revision>
  <dcterms:created xsi:type="dcterms:W3CDTF">2012-06-14T14:22:45Z</dcterms:created>
  <dcterms:modified xsi:type="dcterms:W3CDTF">2012-09-23T09:07:30Z</dcterms:modified>
</cp:coreProperties>
</file>