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8" r:id="rId13"/>
    <p:sldId id="25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FDAF81B-5332-486B-A9B0-F2E19C6ADEC6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5C686BB-F679-4865-A460-97058242EB5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5/57/Karel_Svoboda_Defenestrace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8/89/Gerard_van_Honthorst_006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>Třicetiletá válka</a:t>
            </a:r>
            <a:br>
              <a:rPr lang="cs-CZ" sz="2800" dirty="0"/>
            </a:br>
            <a:r>
              <a:rPr lang="cs-CZ" sz="2800" dirty="0"/>
              <a:t>1618 – 1648</a:t>
            </a:r>
            <a:br>
              <a:rPr lang="cs-CZ" sz="2800" dirty="0"/>
            </a:br>
            <a:r>
              <a:rPr lang="cs-CZ" sz="2800" dirty="0"/>
              <a:t>1.část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VY_32_INOVACE_119_Třicetiletá válka I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</p:spTree>
    <p:extLst>
      <p:ext uri="{BB962C8B-B14F-4D97-AF65-F5344CB8AC3E}">
        <p14:creationId xmlns:p14="http://schemas.microsoft.com/office/powerpoint/2010/main" val="80927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18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.11.2011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8.r.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třicetiletá válka 1.část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české stavovské povstání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orientace v základních pojmech a událostech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15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Třicetiletá válka</a:t>
            </a:r>
            <a:br>
              <a:rPr lang="cs-CZ" sz="2800" dirty="0"/>
            </a:br>
            <a:r>
              <a:rPr lang="cs-CZ" sz="2800" dirty="0"/>
              <a:t>1618 – 1648</a:t>
            </a:r>
            <a:br>
              <a:rPr lang="cs-CZ" sz="2800" dirty="0"/>
            </a:br>
            <a:r>
              <a:rPr lang="cs-CZ" sz="2800" dirty="0"/>
              <a:t>1.část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7947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Třicetiletá válka  </a:t>
            </a:r>
            <a:br>
              <a:rPr lang="cs-CZ" dirty="0" smtClean="0"/>
            </a:br>
            <a:r>
              <a:rPr lang="cs-CZ" dirty="0" smtClean="0"/>
              <a:t>1618 - 1648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ápis – 1. část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56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908720"/>
            <a:ext cx="69847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/>
              <a:t>p</a:t>
            </a:r>
            <a:r>
              <a:rPr lang="cs-CZ" sz="3200" b="1" u="sng" dirty="0" smtClean="0"/>
              <a:t>říčiny</a:t>
            </a:r>
            <a:r>
              <a:rPr lang="cs-CZ" sz="3200" dirty="0" smtClean="0"/>
              <a:t>: náboženské rozpory přerostly 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v mocenské soupeření 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( katolíci  X  nekatolíkům)</a:t>
            </a:r>
          </a:p>
          <a:p>
            <a:r>
              <a:rPr lang="cs-CZ" sz="3200" dirty="0"/>
              <a:t>	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45948" y="2933810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rotireformace  X   reformaci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6943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/>
              <a:t>p</a:t>
            </a:r>
            <a:r>
              <a:rPr lang="cs-CZ" sz="3200" b="1" u="sng" dirty="0" smtClean="0"/>
              <a:t>růběh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692097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1. </a:t>
            </a:r>
            <a:r>
              <a:rPr lang="cs-CZ" sz="3200" u="sng" dirty="0"/>
              <a:t>f</a:t>
            </a:r>
            <a:r>
              <a:rPr lang="cs-CZ" sz="3200" u="sng" dirty="0" smtClean="0"/>
              <a:t>áze </a:t>
            </a:r>
            <a:r>
              <a:rPr lang="cs-CZ" sz="3200" dirty="0" smtClean="0"/>
              <a:t>– </a:t>
            </a:r>
            <a:r>
              <a:rPr lang="cs-CZ" sz="3200" b="1" u="sng" dirty="0" smtClean="0"/>
              <a:t>1618 – 1620</a:t>
            </a:r>
            <a:r>
              <a:rPr lang="cs-CZ" sz="3200" dirty="0" smtClean="0"/>
              <a:t> – </a:t>
            </a:r>
            <a:r>
              <a:rPr lang="cs-CZ" sz="3200" b="1" u="sng" dirty="0" smtClean="0"/>
              <a:t>česká válka </a:t>
            </a:r>
            <a:r>
              <a:rPr lang="cs-CZ" sz="3200" dirty="0" smtClean="0"/>
              <a:t> = 			</a:t>
            </a:r>
            <a:r>
              <a:rPr lang="cs-CZ" sz="3200" u="sng" dirty="0" smtClean="0"/>
              <a:t>české stavovské povstání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5662" y="2924944"/>
            <a:ext cx="74168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p</a:t>
            </a:r>
            <a:r>
              <a:rPr lang="cs-CZ" sz="3200" u="sng" dirty="0" smtClean="0"/>
              <a:t>říčiny</a:t>
            </a:r>
            <a:r>
              <a:rPr lang="cs-CZ" sz="3200" dirty="0" smtClean="0"/>
              <a:t> : </a:t>
            </a:r>
          </a:p>
          <a:p>
            <a:r>
              <a:rPr lang="cs-CZ" sz="3200" dirty="0"/>
              <a:t>k</a:t>
            </a:r>
            <a:r>
              <a:rPr lang="cs-CZ" sz="3200" dirty="0" smtClean="0"/>
              <a:t>rálovští místodržící porušují Rudolfův Majestát , a proto došlo k odporu českých stavů</a:t>
            </a:r>
            <a:endParaRPr lang="cs-CZ" sz="3200" u="sng" dirty="0"/>
          </a:p>
        </p:txBody>
      </p:sp>
    </p:spTree>
    <p:extLst>
      <p:ext uri="{BB962C8B-B14F-4D97-AF65-F5344CB8AC3E}">
        <p14:creationId xmlns:p14="http://schemas.microsoft.com/office/powerpoint/2010/main" val="28551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lů 1"/>
          <p:cNvSpPr/>
          <p:nvPr/>
        </p:nvSpPr>
        <p:spPr>
          <a:xfrm flipH="1">
            <a:off x="4211960" y="548680"/>
            <a:ext cx="360040" cy="14401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0779" y="2284130"/>
            <a:ext cx="7272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1618</a:t>
            </a:r>
            <a:r>
              <a:rPr lang="cs-CZ" sz="3200" dirty="0" smtClean="0"/>
              <a:t> – </a:t>
            </a:r>
            <a:r>
              <a:rPr lang="cs-CZ" sz="3200" b="1" u="sng" dirty="0" smtClean="0"/>
              <a:t>2. pražská defenestrace </a:t>
            </a:r>
            <a:r>
              <a:rPr lang="cs-CZ" sz="3200" dirty="0" smtClean="0"/>
              <a:t>– z oken Pražského hradu vyhozeni královští místodržící </a:t>
            </a:r>
            <a:r>
              <a:rPr lang="cs-CZ" sz="3200" dirty="0" smtClean="0"/>
              <a:t>Vilém </a:t>
            </a:r>
            <a:r>
              <a:rPr lang="cs-CZ" sz="3200" b="1" dirty="0" smtClean="0"/>
              <a:t>Slavata</a:t>
            </a:r>
            <a:r>
              <a:rPr lang="cs-CZ" sz="3200" dirty="0" smtClean="0"/>
              <a:t> z Chlumu a Jaroslav </a:t>
            </a:r>
            <a:r>
              <a:rPr lang="cs-CZ" sz="3200" dirty="0" err="1" smtClean="0"/>
              <a:t>Bořita</a:t>
            </a:r>
            <a:r>
              <a:rPr lang="cs-CZ" sz="3200" dirty="0" smtClean="0"/>
              <a:t> z </a:t>
            </a:r>
            <a:r>
              <a:rPr lang="cs-CZ" sz="3200" b="1" dirty="0" smtClean="0"/>
              <a:t>Martinic</a:t>
            </a:r>
            <a:r>
              <a:rPr lang="cs-CZ" sz="32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(+ písař Fabricius )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7668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Karel Svoboda Defenestrac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106" y="1124744"/>
            <a:ext cx="5191125" cy="431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77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980728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z</a:t>
            </a:r>
            <a:r>
              <a:rPr lang="cs-CZ" sz="3200" dirty="0" smtClean="0"/>
              <a:t>volen </a:t>
            </a:r>
            <a:r>
              <a:rPr lang="cs-CZ" sz="3200" b="1" u="sng" dirty="0" smtClean="0"/>
              <a:t>sbor 30 direktorů </a:t>
            </a:r>
            <a:r>
              <a:rPr lang="cs-CZ" sz="3200" dirty="0" smtClean="0"/>
              <a:t>– v čele Václav Vilém z Roupova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2924944"/>
            <a:ext cx="7344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1619</a:t>
            </a:r>
            <a:r>
              <a:rPr lang="cs-CZ" sz="3200" dirty="0" smtClean="0"/>
              <a:t> – zemřel Matyáš , jeho nástupce </a:t>
            </a:r>
            <a:r>
              <a:rPr lang="cs-CZ" sz="3200" b="1" dirty="0" smtClean="0"/>
              <a:t>Ferdinanda II. </a:t>
            </a:r>
            <a:r>
              <a:rPr lang="cs-CZ" sz="3200" dirty="0" smtClean="0"/>
              <a:t>čeští stavové </a:t>
            </a:r>
            <a:r>
              <a:rPr lang="cs-CZ" sz="3200" b="1" dirty="0" smtClean="0"/>
              <a:t>neuznali</a:t>
            </a:r>
            <a:r>
              <a:rPr lang="cs-CZ" sz="3200" dirty="0" smtClean="0"/>
              <a:t>,</a:t>
            </a:r>
          </a:p>
          <a:p>
            <a:r>
              <a:rPr lang="cs-CZ" sz="3200" dirty="0"/>
              <a:t>č</a:t>
            </a:r>
            <a:r>
              <a:rPr lang="cs-CZ" sz="3200" dirty="0" smtClean="0"/>
              <a:t>eským králem </a:t>
            </a:r>
            <a:r>
              <a:rPr lang="cs-CZ" sz="3200" b="1" u="sng" dirty="0" smtClean="0"/>
              <a:t>zvolen Fridrich Falcký </a:t>
            </a:r>
          </a:p>
          <a:p>
            <a:r>
              <a:rPr lang="cs-CZ" sz="3200" b="1" u="sng" dirty="0" smtClean="0"/>
              <a:t>( zimní král)</a:t>
            </a: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val="319767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Gerard van Honthorst 00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40100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08104" y="1484784"/>
            <a:ext cx="3024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Fridrich Falcký – zimní král</a:t>
            </a: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val="53160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836712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č</a:t>
            </a:r>
            <a:r>
              <a:rPr lang="cs-CZ" sz="3200" dirty="0" smtClean="0"/>
              <a:t>eští stavové</a:t>
            </a:r>
            <a:r>
              <a:rPr lang="cs-CZ" sz="3200" b="1" u="sng" dirty="0" smtClean="0"/>
              <a:t> poraženi </a:t>
            </a:r>
            <a:r>
              <a:rPr lang="cs-CZ" sz="3200" dirty="0" smtClean="0"/>
              <a:t>císařským vojskem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636912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u="sng" dirty="0" smtClean="0"/>
              <a:t>8.11.1620</a:t>
            </a:r>
            <a:r>
              <a:rPr lang="cs-CZ" sz="4800" dirty="0" smtClean="0"/>
              <a:t> – bitva na </a:t>
            </a:r>
            <a:r>
              <a:rPr lang="cs-CZ" sz="4800" u="sng" dirty="0" smtClean="0"/>
              <a:t>Bílé hoře</a:t>
            </a:r>
            <a:endParaRPr lang="cs-CZ" sz="48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988106" y="4275185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Fridrich Falcký </a:t>
            </a:r>
            <a:r>
              <a:rPr lang="cs-CZ" sz="3200" dirty="0"/>
              <a:t>u</a:t>
            </a:r>
            <a:r>
              <a:rPr lang="cs-CZ" sz="3200" dirty="0" smtClean="0"/>
              <a:t>prchl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7405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698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Doplň informaci: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8.11.1620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Fridrich Falcký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Místodržící </a:t>
            </a:r>
            <a:r>
              <a:rPr lang="cs-CZ" sz="3200" dirty="0" smtClean="0"/>
              <a:t>Vilém Slavata z Chlumu </a:t>
            </a:r>
            <a:r>
              <a:rPr lang="cs-CZ" sz="3200" dirty="0" smtClean="0"/>
              <a:t>a </a:t>
            </a:r>
            <a:r>
              <a:rPr lang="cs-CZ" sz="3200" dirty="0" smtClean="0"/>
              <a:t>Jaroslav </a:t>
            </a:r>
            <a:r>
              <a:rPr lang="cs-CZ" sz="3200" dirty="0" err="1" smtClean="0"/>
              <a:t>Bořita</a:t>
            </a:r>
            <a:r>
              <a:rPr lang="cs-CZ" sz="3200" dirty="0" smtClean="0"/>
              <a:t> z Martinic</a:t>
            </a:r>
            <a:endParaRPr lang="cs-CZ" sz="3200" dirty="0" smtClean="0"/>
          </a:p>
          <a:p>
            <a:pPr marL="514350" indent="-514350">
              <a:buAutoNum type="arabicPeriod"/>
            </a:pPr>
            <a:r>
              <a:rPr lang="cs-CZ" sz="3200" dirty="0" smtClean="0"/>
              <a:t>Václav Vilém z Roupova</a:t>
            </a:r>
          </a:p>
          <a:p>
            <a:pPr marL="514350" indent="-514350">
              <a:buAutoNum type="arabicPeriod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54468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99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611188" y="6165850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39552" y="332656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Soubor:Karel</a:t>
            </a:r>
            <a:r>
              <a:rPr lang="cs-CZ" dirty="0" smtClean="0">
                <a:effectLst/>
              </a:rPr>
              <a:t> Svoboda Defenestrace.jpg.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2011-10-05]. Dostupné z WWW: &lt;http://cs.wikipedia.org/wiki/</a:t>
            </a:r>
            <a:r>
              <a:rPr lang="cs-CZ" dirty="0" err="1" smtClean="0">
                <a:effectLst/>
              </a:rPr>
              <a:t>Soubor:Karel_Svoboda_Defenestrace.jpg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1772816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Soubor:Gerard</a:t>
            </a:r>
            <a:r>
              <a:rPr lang="cs-CZ" dirty="0" smtClean="0">
                <a:effectLst/>
              </a:rPr>
              <a:t> van </a:t>
            </a:r>
            <a:r>
              <a:rPr lang="cs-CZ" dirty="0" err="1" smtClean="0">
                <a:effectLst/>
              </a:rPr>
              <a:t>Honthorst</a:t>
            </a:r>
            <a:r>
              <a:rPr lang="cs-CZ" dirty="0" smtClean="0">
                <a:effectLst/>
              </a:rPr>
              <a:t> 006.jpg.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2011-10-05]. Dostupné z WWW: &lt;http://cs.wikipedia.org/wiki/Soubor:Gerard_van_Honthorst_006.jpg&gt;.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954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323528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99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</TotalTime>
  <Words>362</Words>
  <Application>Microsoft Office PowerPoint</Application>
  <PresentationFormat>Předvádění na obrazovce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Třicetiletá válka 1618 – 1648 1.část</vt:lpstr>
      <vt:lpstr>Prezentace aplikace PowerPoint</vt:lpstr>
      <vt:lpstr>Třicetiletá válka   1618 - 1648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  <vt:lpstr>Prezentace aplikace PowerPoint</vt:lpstr>
      <vt:lpstr>Použité zdroje</vt:lpstr>
    </vt:vector>
  </TitlesOfParts>
  <Company>Základní škola Čelákovice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Třicetiletá válka 1618 - 1648</dc:title>
  <dc:creator>Nová Sborovna</dc:creator>
  <cp:lastModifiedBy>Nová Sborovna</cp:lastModifiedBy>
  <cp:revision>10</cp:revision>
  <dcterms:created xsi:type="dcterms:W3CDTF">2011-10-05T11:21:14Z</dcterms:created>
  <dcterms:modified xsi:type="dcterms:W3CDTF">2012-03-08T06:36:32Z</dcterms:modified>
</cp:coreProperties>
</file>