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D162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560AA-31DD-4117-A9FC-D790FAB5322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600898D-A144-4C12-9D3F-F08607FBAA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560AA-31DD-4117-A9FC-D790FAB5322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0898D-A144-4C12-9D3F-F08607FBA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560AA-31DD-4117-A9FC-D790FAB5322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0898D-A144-4C12-9D3F-F08607FBAA0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560AA-31DD-4117-A9FC-D790FAB5322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0898D-A144-4C12-9D3F-F08607FBAA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560AA-31DD-4117-A9FC-D790FAB5322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0898D-A144-4C12-9D3F-F08607FBAA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560AA-31DD-4117-A9FC-D790FAB5322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0898D-A144-4C12-9D3F-F08607FBA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560AA-31DD-4117-A9FC-D790FAB5322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0898D-A144-4C12-9D3F-F08607FBA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560AA-31DD-4117-A9FC-D790FAB5322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0898D-A144-4C12-9D3F-F08607FBA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560AA-31DD-4117-A9FC-D790FAB5322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0898D-A144-4C12-9D3F-F08607FBA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560AA-31DD-4117-A9FC-D790FAB5322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0898D-A144-4C12-9D3F-F08607FBA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560AA-31DD-4117-A9FC-D790FAB5322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0898D-A144-4C12-9D3F-F08607FBA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09560AA-31DD-4117-A9FC-D790FAB5322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600898D-A144-4C12-9D3F-F08607FBAA0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jpeg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jpeg"/><Relationship Id="rId9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074" y="76470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Podnadpis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algn="l" defTabSz="914400" rtl="0" eaLnBrk="1" latinLnBrk="0" hangingPunct="1">
              <a:spcBef>
                <a:spcPts val="0"/>
              </a:spcBef>
              <a:buNone/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itchFamily="66" charset="0"/>
              </a:rPr>
              <a:t>ZŠP a ZŠS Uherský Brod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itchFamily="66" charset="0"/>
              </a:rPr>
              <a:t>projekt č. CZ.1.07/1.4.00/21.0961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0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subTitle" idx="1"/>
          </p:nvPr>
        </p:nvSpPr>
        <p:spPr>
          <a:xfrm>
            <a:off x="1370805" y="3573016"/>
            <a:ext cx="6400800" cy="12192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itchFamily="66" charset="0"/>
              </a:rPr>
              <a:t>Přírodopis Č. </a:t>
            </a:r>
            <a:r>
              <a:rPr kumimoji="0" lang="cs-CZ" sz="3600" b="1" i="0" u="none" strike="noStrike" kern="0" cap="none" spc="0" normalizeH="0" baseline="0" noProof="0" dirty="0" err="1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itchFamily="66" charset="0"/>
              </a:rPr>
              <a:t>DUMu</a:t>
            </a: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itchFamily="66" charset="0"/>
              </a:rPr>
              <a:t>:  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itchFamily="66" charset="0"/>
              </a:rPr>
              <a:t/>
            </a:r>
            <a:b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itchFamily="66" charset="0"/>
              </a:rPr>
            </a:b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itchFamily="66" charset="0"/>
              </a:rPr>
              <a:t>VY_32_INOVACE_20_oheň</a:t>
            </a: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itchFamily="66" charset="0"/>
              </a:rPr>
              <a:t/>
            </a:r>
            <a:b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mic Sans MS" pitchFamily="66" charset="0"/>
              </a:rPr>
            </a:b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omic Sans MS" pitchFamily="66" charset="0"/>
            </a:endParaRPr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1752700" y="5373215"/>
            <a:ext cx="563701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45720" rIns="45720" anchor="b">
            <a:sp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eaLnBrk="1" hangingPunct="1"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3000" b="0">
                <a:solidFill>
                  <a:schemeClr val="tx1"/>
                </a:solidFill>
                <a:effectLst/>
                <a:latin typeface="Calibri" pitchFamily="34" charset="0"/>
                <a:ea typeface="+mn-lt"/>
                <a:cs typeface="+mn-lt"/>
              </a:defRPr>
            </a:lvl1pPr>
            <a:lvl2pPr marL="742950" indent="-285750" algn="ctr" eaLnBrk="1" hangingPunct="1">
              <a:buClr>
                <a:schemeClr val="tx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Calibri" pitchFamily="34" charset="0"/>
                <a:ea typeface="+mn-lt"/>
                <a:cs typeface="+mn-lt"/>
              </a:defRPr>
            </a:lvl2pPr>
            <a:lvl3pPr marL="1143000" indent="-228600" algn="ctr" eaLnBrk="1" hangingPunct="1">
              <a:buClr>
                <a:schemeClr val="accent1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Calibri" pitchFamily="34" charset="0"/>
                <a:ea typeface="+mn-lt"/>
                <a:cs typeface="+mn-lt"/>
              </a:defRPr>
            </a:lvl3pPr>
            <a:lvl4pPr marL="1600200" indent="-228600" algn="ctr" eaLnBrk="1" hangingPunct="1">
              <a:buClr>
                <a:schemeClr val="tx2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Calibri" pitchFamily="34" charset="0"/>
                <a:ea typeface="+mn-lt"/>
                <a:cs typeface="+mn-lt"/>
              </a:defRPr>
            </a:lvl4pPr>
            <a:lvl5pPr marL="2057400" indent="-228600" algn="ctr" eaLnBrk="1" hangingPunct="1">
              <a:buClr>
                <a:schemeClr val="accent1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Calibri" pitchFamily="34" charset="0"/>
                <a:ea typeface="+mn-lt"/>
                <a:cs typeface="+mn-lt"/>
              </a:defRPr>
            </a:lvl5pPr>
            <a:lvl6pPr marL="2514600" indent="-228600" algn="ctr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Font typeface="Wingdings 2" pitchFamily="18" charset="2"/>
              <a:buNone/>
              <a:defRPr lang="en-US" sz="1600" baseline="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algn="ctr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Wingdings 2" pitchFamily="18" charset="2"/>
              <a:buNone/>
              <a:defRPr lang="en-US" sz="1600" baseline="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algn="ctr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Font typeface="Wingdings 2" pitchFamily="18" charset="2"/>
              <a:buNone/>
              <a:defRPr sz="1600" baseline="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algn="ctr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Wingdings 2" pitchFamily="18" charset="2"/>
              <a:buNone/>
              <a:defRPr sz="1400" baseline="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ClrTx/>
              <a:buSzTx/>
              <a:buFontTx/>
              <a:buNone/>
              <a:defRPr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>
              <a:buClrTx/>
              <a:buSzTx/>
              <a:buFontTx/>
              <a:buNone/>
              <a:defRPr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Jméno autora:  Pavla Zajdová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427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5465" y="515288"/>
            <a:ext cx="72728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62050" indent="-1162050"/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Anotace: Prezentace je určena žákům 6. tříd ZŠ praktické do hodin přírodopisu jako doplnění učiva o základním živlu-ohni, jeho užitku i škodách. </a:t>
            </a:r>
          </a:p>
          <a:p>
            <a:pPr marL="1162050" indent="-1162050"/>
            <a:r>
              <a:rPr lang="cs-CZ" sz="2000" b="1" dirty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          Umožňuje žákům lépe si procvičit znalosti.</a:t>
            </a:r>
          </a:p>
          <a:p>
            <a:pPr marL="1162050"/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Je možno tisknout i jako pracovní list.</a:t>
            </a:r>
          </a:p>
          <a:p>
            <a:pPr marL="1162050"/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Doba vytvoření vzdělávacího materiálu – květen 2012.</a:t>
            </a:r>
            <a:endParaRPr lang="cs-CZ" sz="20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433735" y="3688623"/>
            <a:ext cx="3898985" cy="2304256"/>
            <a:chOff x="4777069" y="4092128"/>
            <a:chExt cx="3898985" cy="2304256"/>
          </a:xfrm>
        </p:grpSpPr>
        <p:pic>
          <p:nvPicPr>
            <p:cNvPr id="2051" name="Picture 3" descr="C:\Documents and Settings\Administrator\Local Settings\Temporary Internet Files\Content.IE5\Z9AKLVNX\MP900407477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994801">
              <a:off x="5861238" y="4330542"/>
              <a:ext cx="2814816" cy="1875811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C:\Documents and Settings\Administrator\Local Settings\Temporary Internet Files\Content.IE5\O789GNUJ\MP900401876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42268">
              <a:off x="4777069" y="4092128"/>
              <a:ext cx="1536921" cy="2304256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01361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988840"/>
            <a:ext cx="5904656" cy="110799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OHEŇ</a:t>
            </a:r>
            <a:endParaRPr lang="cs-CZ" sz="6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omic Sans MS" pitchFamily="66" charset="0"/>
            </a:endParaRPr>
          </a:p>
        </p:txBody>
      </p:sp>
      <p:pic>
        <p:nvPicPr>
          <p:cNvPr id="3074" name="Picture 2" descr="C:\Documents and Settings\Administrator\Local Settings\Temporary Internet Files\Content.IE5\0DKI45I7\MP9004094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45024"/>
            <a:ext cx="3744416" cy="2498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Administrator\Local Settings\Temporary Internet Files\Content.IE5\O789GNUJ\MC900389326[1].wmf"/>
          <p:cNvPicPr>
            <a:picLocks noChangeAspect="1" noChangeArrowheads="1"/>
          </p:cNvPicPr>
          <p:nvPr/>
        </p:nvPicPr>
        <p:blipFill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297" y="620688"/>
            <a:ext cx="857406" cy="995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8665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Administrator\Local Settings\Temporary Internet Files\Content.IE5\Z9AKLVNX\MC900339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05" y="735242"/>
            <a:ext cx="747215" cy="89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1115616" y="332656"/>
            <a:ext cx="6912768" cy="864096"/>
          </a:xfrm>
          <a:prstGeom prst="wedgeEllipseCallout">
            <a:avLst>
              <a:gd name="adj1" fmla="val -54964"/>
              <a:gd name="adj2" fmla="val 486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omic Sans MS" pitchFamily="66" charset="0"/>
              </a:rPr>
              <a:t>1. Urči, k čemu všemu je oheň užitečný.  </a:t>
            </a:r>
            <a:endParaRPr lang="cs-CZ" sz="2000" dirty="0">
              <a:latin typeface="Comic Sans MS" pitchFamily="66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791580" y="1763524"/>
            <a:ext cx="7560840" cy="4764967"/>
            <a:chOff x="1115616" y="1763524"/>
            <a:chExt cx="7560840" cy="4764967"/>
          </a:xfrm>
        </p:grpSpPr>
        <p:pic>
          <p:nvPicPr>
            <p:cNvPr id="4099" name="Picture 3" descr="C:\Documents and Settings\Administrator\Local Settings\Temporary Internet Files\Content.IE5\0PIJOPQ7\MC90038934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60" y="3284984"/>
              <a:ext cx="944253" cy="11800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Šipka doprava se zářezem 2"/>
            <p:cNvSpPr/>
            <p:nvPr/>
          </p:nvSpPr>
          <p:spPr>
            <a:xfrm rot="12893368">
              <a:off x="3435417" y="2764078"/>
              <a:ext cx="936596" cy="432019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Comic Sans MS" pitchFamily="66" charset="0"/>
              </a:endParaRPr>
            </a:p>
          </p:txBody>
        </p:sp>
        <p:sp>
          <p:nvSpPr>
            <p:cNvPr id="6" name="Šipka doprava se zářezem 5"/>
            <p:cNvSpPr/>
            <p:nvPr/>
          </p:nvSpPr>
          <p:spPr>
            <a:xfrm rot="10356780">
              <a:off x="3008007" y="3801689"/>
              <a:ext cx="1019494" cy="434143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Comic Sans MS" pitchFamily="66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439652" y="1763524"/>
              <a:ext cx="28803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poskytuje S _ _ _ _ O </a:t>
              </a:r>
              <a:endParaRPr lang="cs-CZ" dirty="0">
                <a:latin typeface="Comic Sans MS" pitchFamily="66" charset="0"/>
              </a:endParaRPr>
            </a:p>
          </p:txBody>
        </p:sp>
        <p:pic>
          <p:nvPicPr>
            <p:cNvPr id="4100" name="Picture 4" descr="C:\Documents and Settings\Administrator\Local Settings\Temporary Internet Files\Content.IE5\0PIJOPQ7\MP900216128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14244" y="2219121"/>
              <a:ext cx="1141450" cy="7609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15616" y="3466909"/>
              <a:ext cx="20400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Comic Sans MS" pitchFamily="66" charset="0"/>
                </a:rPr>
                <a:t>d</a:t>
              </a:r>
              <a:r>
                <a:rPr lang="cs-CZ" dirty="0" smtClean="0">
                  <a:latin typeface="Comic Sans MS" pitchFamily="66" charset="0"/>
                </a:rPr>
                <a:t>ává T _ _ _ O</a:t>
              </a:r>
              <a:endParaRPr lang="cs-CZ" dirty="0">
                <a:latin typeface="Comic Sans MS" pitchFamily="66" charset="0"/>
              </a:endParaRPr>
            </a:p>
          </p:txBody>
        </p:sp>
        <p:pic>
          <p:nvPicPr>
            <p:cNvPr id="4101" name="Picture 5" descr="C:\Documents and Settings\Administrator\Local Settings\Temporary Internet Files\Content.IE5\O789GNUJ\MC90029600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5645" y="3907911"/>
              <a:ext cx="1295072" cy="1114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Šipka doprava se zářezem 10"/>
            <p:cNvSpPr/>
            <p:nvPr/>
          </p:nvSpPr>
          <p:spPr>
            <a:xfrm rot="7682287">
              <a:off x="3594971" y="4702939"/>
              <a:ext cx="913752" cy="408364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Comic Sans MS" pitchFamily="66" charset="0"/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201651" y="5479038"/>
              <a:ext cx="29754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Comic Sans MS" pitchFamily="66" charset="0"/>
                </a:rPr>
                <a:t>c</a:t>
              </a:r>
              <a:r>
                <a:rPr lang="cs-CZ" dirty="0" smtClean="0">
                  <a:latin typeface="Comic Sans MS" pitchFamily="66" charset="0"/>
                </a:rPr>
                <a:t>hrání před Š _ _ _ _ _ I </a:t>
              </a:r>
              <a:endParaRPr lang="cs-CZ" dirty="0">
                <a:latin typeface="Comic Sans MS" pitchFamily="66" charset="0"/>
              </a:endParaRPr>
            </a:p>
          </p:txBody>
        </p:sp>
        <p:pic>
          <p:nvPicPr>
            <p:cNvPr id="4102" name="Picture 6" descr="C:\Documents and Settings\Administrator\Local Settings\Temporary Internet Files\Content.IE5\0DKI45I7\MC90005281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5315" y="6007660"/>
              <a:ext cx="1056681" cy="5208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Šipka doprava se zářezem 13"/>
            <p:cNvSpPr/>
            <p:nvPr/>
          </p:nvSpPr>
          <p:spPr>
            <a:xfrm rot="2549211">
              <a:off x="4877980" y="4662334"/>
              <a:ext cx="913752" cy="408364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Comic Sans MS" pitchFamily="66" charset="0"/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334856" y="5494254"/>
              <a:ext cx="27533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Comic Sans MS" pitchFamily="66" charset="0"/>
                </a:rPr>
                <a:t>p</a:t>
              </a:r>
              <a:r>
                <a:rPr lang="cs-CZ" dirty="0" smtClean="0">
                  <a:latin typeface="Comic Sans MS" pitchFamily="66" charset="0"/>
                </a:rPr>
                <a:t>říprava J _ _ _ A</a:t>
              </a:r>
              <a:endParaRPr lang="cs-CZ" dirty="0">
                <a:latin typeface="Comic Sans MS" pitchFamily="66" charset="0"/>
              </a:endParaRPr>
            </a:p>
          </p:txBody>
        </p:sp>
        <p:pic>
          <p:nvPicPr>
            <p:cNvPr id="4103" name="Picture 7" descr="C:\Documents and Settings\Administrator\Local Settings\Temporary Internet Files\Content.IE5\Z9AKLVNX\MC900237681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54249" y="5802433"/>
              <a:ext cx="633437" cy="726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Šipka doprava se zářezem 16"/>
            <p:cNvSpPr/>
            <p:nvPr/>
          </p:nvSpPr>
          <p:spPr>
            <a:xfrm rot="1359027">
              <a:off x="5237685" y="3784743"/>
              <a:ext cx="913752" cy="468037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Comic Sans MS" pitchFamily="66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206322" y="3699697"/>
              <a:ext cx="247013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Comic Sans MS" pitchFamily="66" charset="0"/>
                </a:rPr>
                <a:t>m</a:t>
              </a:r>
              <a:r>
                <a:rPr lang="cs-CZ" dirty="0" smtClean="0">
                  <a:latin typeface="Comic Sans MS" pitchFamily="66" charset="0"/>
                </a:rPr>
                <a:t>ění vodu v P_ _ U </a:t>
              </a:r>
              <a:endParaRPr lang="cs-CZ" dirty="0">
                <a:latin typeface="Comic Sans MS" pitchFamily="66" charset="0"/>
              </a:endParaRPr>
            </a:p>
          </p:txBody>
        </p:sp>
        <p:sp>
          <p:nvSpPr>
            <p:cNvPr id="19" name="Šipka doprava se zářezem 18"/>
            <p:cNvSpPr/>
            <p:nvPr/>
          </p:nvSpPr>
          <p:spPr>
            <a:xfrm rot="18867235">
              <a:off x="4806343" y="2670376"/>
              <a:ext cx="913752" cy="408364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Comic Sans MS" pitchFamily="66" charset="0"/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797504" y="1763524"/>
              <a:ext cx="32906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Comic Sans MS" pitchFamily="66" charset="0"/>
                </a:rPr>
                <a:t>z</a:t>
              </a:r>
              <a:r>
                <a:rPr lang="cs-CZ" dirty="0" smtClean="0">
                  <a:latin typeface="Comic Sans MS" pitchFamily="66" charset="0"/>
                </a:rPr>
                <a:t>pracovává různé L _ _ _ Y </a:t>
              </a:r>
              <a:endParaRPr lang="cs-CZ" dirty="0">
                <a:latin typeface="Comic Sans MS" pitchFamily="66" charset="0"/>
              </a:endParaRPr>
            </a:p>
          </p:txBody>
        </p:sp>
        <p:pic>
          <p:nvPicPr>
            <p:cNvPr id="4104" name="Picture 8" descr="C:\Documents and Settings\Administrator\Local Settings\Temporary Internet Files\Content.IE5\O789GNUJ\MP900178644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46506" y="2254419"/>
              <a:ext cx="1154569" cy="7658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5" name="Picture 9" descr="C:\Documents and Settings\Administrator\Local Settings\Temporary Internet Files\Content.IE5\Z9AKLVNX\MC900234231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3974" y="4196335"/>
              <a:ext cx="1154410" cy="9206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12573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Administrator\Local Settings\Temporary Internet Files\Content.IE5\Z9AKLVNX\MC900339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05" y="735242"/>
            <a:ext cx="747215" cy="89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1171609" y="231186"/>
            <a:ext cx="7378400" cy="1008112"/>
          </a:xfrm>
          <a:prstGeom prst="wedgeEllipseCallout">
            <a:avLst>
              <a:gd name="adj1" fmla="val -54964"/>
              <a:gd name="adj2" fmla="val 486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omic Sans MS" pitchFamily="66" charset="0"/>
              </a:rPr>
              <a:t>ŘEŠENÍ: 1. Urči, k čemu všemu je oheň užitečný.  </a:t>
            </a:r>
            <a:endParaRPr lang="cs-CZ" sz="2000" dirty="0">
              <a:latin typeface="Comic Sans MS" pitchFamily="66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791580" y="1763524"/>
            <a:ext cx="7560840" cy="4764967"/>
            <a:chOff x="1115616" y="1763524"/>
            <a:chExt cx="7560840" cy="4764967"/>
          </a:xfrm>
        </p:grpSpPr>
        <p:pic>
          <p:nvPicPr>
            <p:cNvPr id="4099" name="Picture 3" descr="C:\Documents and Settings\Administrator\Local Settings\Temporary Internet Files\Content.IE5\0PIJOPQ7\MC90038934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60" y="3284984"/>
              <a:ext cx="944253" cy="11800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Šipka doprava se zářezem 2"/>
            <p:cNvSpPr/>
            <p:nvPr/>
          </p:nvSpPr>
          <p:spPr>
            <a:xfrm rot="12893368">
              <a:off x="3435417" y="2764078"/>
              <a:ext cx="936596" cy="432019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Comic Sans MS" pitchFamily="66" charset="0"/>
              </a:endParaRPr>
            </a:p>
          </p:txBody>
        </p:sp>
        <p:sp>
          <p:nvSpPr>
            <p:cNvPr id="6" name="Šipka doprava se zářezem 5"/>
            <p:cNvSpPr/>
            <p:nvPr/>
          </p:nvSpPr>
          <p:spPr>
            <a:xfrm rot="10356780">
              <a:off x="3008007" y="3801689"/>
              <a:ext cx="1019494" cy="434143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Comic Sans MS" pitchFamily="66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801512" y="1763524"/>
              <a:ext cx="23042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Comic Sans MS" pitchFamily="66" charset="0"/>
                </a:rPr>
                <a:t>poskytuje S</a:t>
              </a:r>
              <a:r>
                <a:rPr lang="cs-CZ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omic Sans MS" pitchFamily="66" charset="0"/>
                </a:rPr>
                <a:t>VĚTL</a:t>
              </a:r>
              <a:r>
                <a:rPr lang="cs-CZ" dirty="0" smtClean="0">
                  <a:latin typeface="Comic Sans MS" pitchFamily="66" charset="0"/>
                </a:rPr>
                <a:t>O </a:t>
              </a:r>
              <a:endParaRPr lang="cs-CZ" dirty="0">
                <a:latin typeface="Comic Sans MS" pitchFamily="66" charset="0"/>
              </a:endParaRPr>
            </a:p>
          </p:txBody>
        </p:sp>
        <p:pic>
          <p:nvPicPr>
            <p:cNvPr id="4100" name="Picture 4" descr="C:\Documents and Settings\Administrator\Local Settings\Temporary Internet Files\Content.IE5\0PIJOPQ7\MP900216128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14244" y="2219121"/>
              <a:ext cx="1141450" cy="7609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15616" y="3466909"/>
              <a:ext cx="172819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Comic Sans MS" pitchFamily="66" charset="0"/>
                </a:rPr>
                <a:t>d</a:t>
              </a:r>
              <a:r>
                <a:rPr lang="cs-CZ" dirty="0" smtClean="0">
                  <a:latin typeface="Comic Sans MS" pitchFamily="66" charset="0"/>
                </a:rPr>
                <a:t>ává T</a:t>
              </a:r>
              <a:r>
                <a:rPr lang="cs-CZ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omic Sans MS" pitchFamily="66" charset="0"/>
                </a:rPr>
                <a:t>EPL</a:t>
              </a:r>
              <a:r>
                <a:rPr lang="cs-CZ" dirty="0" smtClean="0">
                  <a:latin typeface="Comic Sans MS" pitchFamily="66" charset="0"/>
                </a:rPr>
                <a:t>O</a:t>
              </a:r>
              <a:endParaRPr lang="cs-CZ" dirty="0">
                <a:latin typeface="Comic Sans MS" pitchFamily="66" charset="0"/>
              </a:endParaRPr>
            </a:p>
          </p:txBody>
        </p:sp>
        <p:pic>
          <p:nvPicPr>
            <p:cNvPr id="4101" name="Picture 5" descr="C:\Documents and Settings\Administrator\Local Settings\Temporary Internet Files\Content.IE5\O789GNUJ\MC90029600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5645" y="3907911"/>
              <a:ext cx="1295072" cy="1114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Šipka doprava se zářezem 10"/>
            <p:cNvSpPr/>
            <p:nvPr/>
          </p:nvSpPr>
          <p:spPr>
            <a:xfrm rot="7682287">
              <a:off x="3594971" y="4702939"/>
              <a:ext cx="913752" cy="408364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Comic Sans MS" pitchFamily="66" charset="0"/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201651" y="5479038"/>
              <a:ext cx="26869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Comic Sans MS" pitchFamily="66" charset="0"/>
                </a:rPr>
                <a:t>c</a:t>
              </a:r>
              <a:r>
                <a:rPr lang="cs-CZ" dirty="0" smtClean="0">
                  <a:latin typeface="Comic Sans MS" pitchFamily="66" charset="0"/>
                </a:rPr>
                <a:t>hrání před Š</a:t>
              </a:r>
              <a:r>
                <a:rPr lang="cs-CZ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omic Sans MS" pitchFamily="66" charset="0"/>
                </a:rPr>
                <a:t>ELMAM</a:t>
              </a:r>
              <a:r>
                <a:rPr lang="cs-CZ" dirty="0" smtClean="0">
                  <a:latin typeface="Comic Sans MS" pitchFamily="66" charset="0"/>
                </a:rPr>
                <a:t>I </a:t>
              </a:r>
              <a:endParaRPr lang="cs-CZ" dirty="0">
                <a:latin typeface="Comic Sans MS" pitchFamily="66" charset="0"/>
              </a:endParaRPr>
            </a:p>
          </p:txBody>
        </p:sp>
        <p:pic>
          <p:nvPicPr>
            <p:cNvPr id="4102" name="Picture 6" descr="C:\Documents and Settings\Administrator\Local Settings\Temporary Internet Files\Content.IE5\0DKI45I7\MC90005281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5315" y="6007660"/>
              <a:ext cx="1056681" cy="5208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Šipka doprava se zářezem 13"/>
            <p:cNvSpPr/>
            <p:nvPr/>
          </p:nvSpPr>
          <p:spPr>
            <a:xfrm rot="2549211">
              <a:off x="4877980" y="4662334"/>
              <a:ext cx="913752" cy="408364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Comic Sans MS" pitchFamily="66" charset="0"/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334856" y="5494254"/>
              <a:ext cx="27533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Comic Sans MS" pitchFamily="66" charset="0"/>
                </a:rPr>
                <a:t>p</a:t>
              </a:r>
              <a:r>
                <a:rPr lang="cs-CZ" dirty="0" smtClean="0">
                  <a:latin typeface="Comic Sans MS" pitchFamily="66" charset="0"/>
                </a:rPr>
                <a:t>říprava J</a:t>
              </a:r>
              <a:r>
                <a:rPr lang="cs-CZ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omic Sans MS" pitchFamily="66" charset="0"/>
                </a:rPr>
                <a:t>ÍDL</a:t>
              </a:r>
              <a:r>
                <a:rPr lang="cs-CZ" dirty="0" smtClean="0">
                  <a:latin typeface="Comic Sans MS" pitchFamily="66" charset="0"/>
                </a:rPr>
                <a:t>A</a:t>
              </a:r>
              <a:endParaRPr lang="cs-CZ" dirty="0">
                <a:latin typeface="Comic Sans MS" pitchFamily="66" charset="0"/>
              </a:endParaRPr>
            </a:p>
          </p:txBody>
        </p:sp>
        <p:pic>
          <p:nvPicPr>
            <p:cNvPr id="4103" name="Picture 7" descr="C:\Documents and Settings\Administrator\Local Settings\Temporary Internet Files\Content.IE5\Z9AKLVNX\MC900237681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54249" y="5802433"/>
              <a:ext cx="633437" cy="726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Šipka doprava se zářezem 16"/>
            <p:cNvSpPr/>
            <p:nvPr/>
          </p:nvSpPr>
          <p:spPr>
            <a:xfrm rot="1359027">
              <a:off x="5237685" y="3784743"/>
              <a:ext cx="913752" cy="468037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Comic Sans MS" pitchFamily="66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206322" y="3699697"/>
              <a:ext cx="247013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Comic Sans MS" pitchFamily="66" charset="0"/>
                </a:rPr>
                <a:t>m</a:t>
              </a:r>
              <a:r>
                <a:rPr lang="cs-CZ" dirty="0" smtClean="0">
                  <a:latin typeface="Comic Sans MS" pitchFamily="66" charset="0"/>
                </a:rPr>
                <a:t>ění vodu v P</a:t>
              </a:r>
              <a:r>
                <a:rPr lang="cs-CZ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omic Sans MS" pitchFamily="66" charset="0"/>
                </a:rPr>
                <a:t>ÁR</a:t>
              </a:r>
              <a:r>
                <a:rPr lang="cs-CZ" dirty="0" smtClean="0">
                  <a:latin typeface="Comic Sans MS" pitchFamily="66" charset="0"/>
                </a:rPr>
                <a:t>U </a:t>
              </a:r>
              <a:endParaRPr lang="cs-CZ" dirty="0">
                <a:latin typeface="Comic Sans MS" pitchFamily="66" charset="0"/>
              </a:endParaRPr>
            </a:p>
          </p:txBody>
        </p:sp>
        <p:sp>
          <p:nvSpPr>
            <p:cNvPr id="19" name="Šipka doprava se zářezem 18"/>
            <p:cNvSpPr/>
            <p:nvPr/>
          </p:nvSpPr>
          <p:spPr>
            <a:xfrm rot="18867235">
              <a:off x="4806343" y="2670376"/>
              <a:ext cx="913752" cy="408364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Comic Sans MS" pitchFamily="66" charset="0"/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797504" y="1763524"/>
              <a:ext cx="296934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Comic Sans MS" pitchFamily="66" charset="0"/>
                </a:rPr>
                <a:t>z</a:t>
              </a:r>
              <a:r>
                <a:rPr lang="cs-CZ" dirty="0" smtClean="0">
                  <a:latin typeface="Comic Sans MS" pitchFamily="66" charset="0"/>
                </a:rPr>
                <a:t>pracovává různé L</a:t>
              </a:r>
              <a:r>
                <a:rPr lang="cs-CZ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omic Sans MS" pitchFamily="66" charset="0"/>
                </a:rPr>
                <a:t>ÁTK</a:t>
              </a:r>
              <a:r>
                <a:rPr lang="cs-CZ" dirty="0" smtClean="0">
                  <a:latin typeface="Comic Sans MS" pitchFamily="66" charset="0"/>
                </a:rPr>
                <a:t>Y </a:t>
              </a:r>
              <a:endParaRPr lang="cs-CZ" dirty="0">
                <a:latin typeface="Comic Sans MS" pitchFamily="66" charset="0"/>
              </a:endParaRPr>
            </a:p>
          </p:txBody>
        </p:sp>
        <p:pic>
          <p:nvPicPr>
            <p:cNvPr id="4104" name="Picture 8" descr="C:\Documents and Settings\Administrator\Local Settings\Temporary Internet Files\Content.IE5\O789GNUJ\MP900178644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46506" y="2254419"/>
              <a:ext cx="1154569" cy="7658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5" name="Picture 9" descr="C:\Documents and Settings\Administrator\Local Settings\Temporary Internet Files\Content.IE5\Z9AKLVNX\MC900234231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3974" y="4196335"/>
              <a:ext cx="1154410" cy="9206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62728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Administrator\Local Settings\Temporary Internet Files\Content.IE5\Z9AKLVNX\MC900339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05" y="735242"/>
            <a:ext cx="747215" cy="89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115616" y="332656"/>
            <a:ext cx="6912768" cy="864096"/>
          </a:xfrm>
          <a:prstGeom prst="wedgeEllipseCallout">
            <a:avLst>
              <a:gd name="adj1" fmla="val -54964"/>
              <a:gd name="adj2" fmla="val 486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atin typeface="Comic Sans MS" pitchFamily="66" charset="0"/>
              </a:rPr>
              <a:t>2</a:t>
            </a:r>
            <a:r>
              <a:rPr lang="cs-CZ" sz="2000" dirty="0" smtClean="0">
                <a:latin typeface="Comic Sans MS" pitchFamily="66" charset="0"/>
              </a:rPr>
              <a:t>. Zakroužkuj správnou odpověď. 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988840"/>
            <a:ext cx="61926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Oheň vznikl náhodou, nejčastěji při bouřkách.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Lidé se nikdy nenaučili rozdělávat oheň.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Stal se pomocníkem, ale dokáže i uškodit.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Požár je prospěšný oheň.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Šelmy se ohně nebojí.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Nejvíce požárů bylo v době, kdy domy byly ze dřeva.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Požár dokáží uhasit čerti.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Bez přístupu kyslíku nemůže nic hořet.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Hořící kapaliny (olej) se hasí pískem.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Elektrické vedení se nejlépe hasí vodou.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Číslo na hasiče je 158.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Hasiči využívají i pěnové, sněhové hasicí přístroje.</a:t>
            </a:r>
          </a:p>
          <a:p>
            <a:pPr marL="342900" indent="-342900">
              <a:buAutoNum type="arabicPeriod"/>
            </a:pPr>
            <a:endParaRPr lang="cs-CZ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1988840"/>
            <a:ext cx="20882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Comic Sans MS" pitchFamily="66" charset="0"/>
              </a:rPr>
              <a:t>ANO –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NE</a:t>
            </a:r>
          </a:p>
          <a:p>
            <a:pPr algn="ctr"/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632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Administrator\Local Settings\Temporary Internet Files\Content.IE5\Z9AKLVNX\MC900339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05" y="735242"/>
            <a:ext cx="747215" cy="89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115616" y="332656"/>
            <a:ext cx="7488832" cy="864096"/>
          </a:xfrm>
          <a:prstGeom prst="wedgeEllipseCallout">
            <a:avLst>
              <a:gd name="adj1" fmla="val -54964"/>
              <a:gd name="adj2" fmla="val 486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latin typeface="Comic Sans MS" pitchFamily="66" charset="0"/>
              </a:rPr>
              <a:t>ŘEŠENÍ: 2. Zakroužkuj správnou odpověď. 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988840"/>
            <a:ext cx="61926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Oheň vznikl náhodou, nejčastěji při bouřkách.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Lidé se nikdy nenaučili rozdělávat oheň.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Oheň se stal pomocníkem, ale dokáže i uškodit.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Požár je prospěšný oheň.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Šelmy se ohně nebojí.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Nejvíce požárů bylo v době, kdy domy byly ze dřeva.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Požár dokáží uhasit čerti.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Bez přístupu kyslíku nemůže nic hořet.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Hořící kapaliny (olej) se hasí pískem.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Elektrické vedení se nejlépe hasí vodou.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Číslo na hasiče je 158.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Comic Sans MS" pitchFamily="66" charset="0"/>
              </a:rPr>
              <a:t>Hasiči využívají i pěnové, sněhové hasicí přístroje.</a:t>
            </a:r>
          </a:p>
          <a:p>
            <a:pPr marL="342900" indent="-342900">
              <a:buAutoNum type="arabicPeriod"/>
            </a:pPr>
            <a:endParaRPr lang="cs-CZ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1988840"/>
            <a:ext cx="20882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ANO</a:t>
            </a:r>
            <a:r>
              <a:rPr lang="cs-CZ" dirty="0" smtClean="0">
                <a:latin typeface="Comic Sans MS" pitchFamily="66" charset="0"/>
              </a:rPr>
              <a:t> –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ANO</a:t>
            </a:r>
            <a:r>
              <a:rPr lang="cs-CZ" dirty="0">
                <a:latin typeface="Comic Sans MS" pitchFamily="66" charset="0"/>
              </a:rPr>
              <a:t> 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ANO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ANO</a:t>
            </a:r>
            <a:r>
              <a:rPr lang="cs-CZ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- NE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ANO</a:t>
            </a:r>
            <a:r>
              <a:rPr lang="cs-CZ" dirty="0">
                <a:latin typeface="Comic Sans MS" pitchFamily="66" charset="0"/>
              </a:rPr>
              <a:t> - 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</a:t>
            </a:r>
          </a:p>
          <a:p>
            <a:pPr algn="ctr"/>
            <a:r>
              <a:rPr lang="cs-CZ" dirty="0">
                <a:latin typeface="Comic Sans MS" pitchFamily="66" charset="0"/>
              </a:rPr>
              <a:t>ANO -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ANO</a:t>
            </a:r>
            <a:r>
              <a:rPr lang="cs-CZ" dirty="0">
                <a:latin typeface="Comic Sans MS" pitchFamily="66" charset="0"/>
              </a:rPr>
              <a:t> - NE</a:t>
            </a:r>
          </a:p>
          <a:p>
            <a:pPr algn="ctr"/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1476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79664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</a:rPr>
              <a:t>POUŽITÉ ZDROJE:</a:t>
            </a:r>
            <a:endParaRPr kumimoji="0" lang="cs-CZ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2404" y="1412776"/>
            <a:ext cx="7459192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0975" indent="-180975">
              <a:buFont typeface="Arial" pitchFamily="34" charset="0"/>
              <a:buChar char="•"/>
            </a:pPr>
            <a:r>
              <a:rPr lang="cs-CZ" sz="2000" dirty="0" smtClean="0">
                <a:latin typeface="Comic Sans MS" pitchFamily="66" charset="0"/>
              </a:rPr>
              <a:t>Obrázky dostupné z WWW: </a:t>
            </a:r>
            <a:r>
              <a:rPr lang="en-US" sz="2000" dirty="0" smtClean="0">
                <a:latin typeface="Comic Sans MS" pitchFamily="66" charset="0"/>
              </a:rPr>
              <a:t>&lt;</a:t>
            </a:r>
            <a:r>
              <a:rPr lang="cs-CZ" sz="2000" dirty="0" smtClean="0">
                <a:latin typeface="Comic Sans MS" pitchFamily="66" charset="0"/>
              </a:rPr>
              <a:t>http://office.</a:t>
            </a:r>
            <a:r>
              <a:rPr lang="cs-CZ" sz="2000" dirty="0" err="1" smtClean="0">
                <a:latin typeface="Comic Sans MS" pitchFamily="66" charset="0"/>
              </a:rPr>
              <a:t>microsoft.com</a:t>
            </a:r>
            <a:r>
              <a:rPr lang="en-US" sz="2000" dirty="0" smtClean="0">
                <a:latin typeface="Comic Sans MS" pitchFamily="66" charset="0"/>
              </a:rPr>
              <a:t>&gt;</a:t>
            </a:r>
            <a:r>
              <a:rPr lang="cs-CZ" sz="2000" dirty="0" smtClean="0">
                <a:latin typeface="Comic Sans MS" pitchFamily="66" charset="0"/>
              </a:rPr>
              <a:t> 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630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92</TotalTime>
  <Words>430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ZŠP a ZŠS Uherský Brod projekt č. CZ.1.07/1.4.00/21.0961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projekt č. CZ.1.07/1.4.00/21.0961 </dc:title>
  <dc:creator>pavla</dc:creator>
  <cp:lastModifiedBy>Alenka</cp:lastModifiedBy>
  <cp:revision>11</cp:revision>
  <dcterms:created xsi:type="dcterms:W3CDTF">2012-05-21T19:53:08Z</dcterms:created>
  <dcterms:modified xsi:type="dcterms:W3CDTF">2012-06-21T12:18:39Z</dcterms:modified>
</cp:coreProperties>
</file>