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8" r:id="rId3"/>
    <p:sldId id="256" r:id="rId4"/>
    <p:sldId id="257" r:id="rId5"/>
    <p:sldId id="265" r:id="rId6"/>
    <p:sldId id="258" r:id="rId7"/>
    <p:sldId id="259" r:id="rId8"/>
    <p:sldId id="264" r:id="rId9"/>
    <p:sldId id="260" r:id="rId10"/>
    <p:sldId id="269" r:id="rId11"/>
    <p:sldId id="263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898E6"/>
    <a:srgbClr val="3676DE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94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1233D3-FEC3-4412-A8ED-FFC7C4A069A9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B03BEC-5A5E-40F8-B823-A8ACD1F947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117E9-2883-4E98-A2B6-DAAAB4915B6B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7C5D-5C39-44DB-8CBB-AEDFEA86C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117E9-2883-4E98-A2B6-DAAAB4915B6B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7C5D-5C39-44DB-8CBB-AEDFEA86C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117E9-2883-4E98-A2B6-DAAAB4915B6B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7C5D-5C39-44DB-8CBB-AEDFEA86C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117E9-2883-4E98-A2B6-DAAAB4915B6B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7C5D-5C39-44DB-8CBB-AEDFEA86C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117E9-2883-4E98-A2B6-DAAAB4915B6B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7C5D-5C39-44DB-8CBB-AEDFEA86C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117E9-2883-4E98-A2B6-DAAAB4915B6B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7C5D-5C39-44DB-8CBB-AEDFEA86C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117E9-2883-4E98-A2B6-DAAAB4915B6B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7C5D-5C39-44DB-8CBB-AEDFEA86C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117E9-2883-4E98-A2B6-DAAAB4915B6B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7C5D-5C39-44DB-8CBB-AEDFEA86C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117E9-2883-4E98-A2B6-DAAAB4915B6B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7C5D-5C39-44DB-8CBB-AEDFEA86C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117E9-2883-4E98-A2B6-DAAAB4915B6B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7C5D-5C39-44DB-8CBB-AEDFEA86C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9117E9-2883-4E98-A2B6-DAAAB4915B6B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287C5D-5C39-44DB-8CBB-AEDFEA86C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/>
            </a:gs>
            <a:gs pos="50000">
              <a:schemeClr val="accent5"/>
            </a:gs>
            <a:gs pos="100000">
              <a:schemeClr val="accent1">
                <a:tint val="23500"/>
                <a:satMod val="160000"/>
              </a:schemeClr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9117E9-2883-4E98-A2B6-DAAAB4915B6B}" type="datetimeFigureOut">
              <a:rPr lang="cs-CZ" smtClean="0"/>
              <a:pPr/>
              <a:t>24.9.2012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287C5D-5C39-44DB-8CBB-AEDFEA86C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 thruBlk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6/Hepatitis_B_virus_1.jpg" TargetMode="External"/><Relationship Id="rId3" Type="http://schemas.openxmlformats.org/officeDocument/2006/relationships/image" Target="../media/image2.jpeg"/><Relationship Id="rId7" Type="http://schemas.openxmlformats.org/officeDocument/2006/relationships/image" Target="../media/image4.png"/><Relationship Id="rId2" Type="http://schemas.openxmlformats.org/officeDocument/2006/relationships/hyperlink" Target="//upload.wikimedia.org/wikipedia/commons/5/57/Rabies_Virus_EM_PHIL_1876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e/ef/Rhinovirus.PNG" TargetMode="Externa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a/a5/A_(H5N1)_virion,_a_type_of_bird_flu_virus_which_is_a_subtype_of_avian_influenza_A.jpg" TargetMode="External"/><Relationship Id="rId9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5/5d/Microscope_Altami_PS_II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giobio.ic.cz/obrazky/obecna_biologie/VIRY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d/de/Jaundice_eye.jpg" TargetMode="External"/><Relationship Id="rId13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9.jpeg"/><Relationship Id="rId12" Type="http://schemas.openxmlformats.org/officeDocument/2006/relationships/hyperlink" Target="//upload.wikimedia.org/wikipedia/commons/8/8a/Polio_sequelle.jpg" TargetMode="External"/><Relationship Id="rId2" Type="http://schemas.openxmlformats.org/officeDocument/2006/relationships/hyperlink" Target="//upload.wikimedia.org/wikipedia/commons/d/da/Herpes(PHIL_1573_lores)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d/d4/Smallpox_virus.jpg" TargetMode="External"/><Relationship Id="rId11" Type="http://schemas.openxmlformats.org/officeDocument/2006/relationships/image" Target="../media/image11.jpeg"/><Relationship Id="rId5" Type="http://schemas.openxmlformats.org/officeDocument/2006/relationships/image" Target="../media/image8.jpeg"/><Relationship Id="rId15" Type="http://schemas.openxmlformats.org/officeDocument/2006/relationships/image" Target="../media/image13.jpeg"/><Relationship Id="rId10" Type="http://schemas.openxmlformats.org/officeDocument/2006/relationships/hyperlink" Target="//upload.wikimedia.org/wikipedia/commons/b/be/Rash_of_rubella_on_skin_of_child's_back.JPG" TargetMode="External"/><Relationship Id="rId4" Type="http://schemas.openxmlformats.org/officeDocument/2006/relationships/hyperlink" Target="//upload.wikimedia.org/wikipedia/commons/3/3c/Morbillivirus_measles_infection.jpg" TargetMode="External"/><Relationship Id="rId9" Type="http://schemas.openxmlformats.org/officeDocument/2006/relationships/image" Target="../media/image10.jpeg"/><Relationship Id="rId14" Type="http://schemas.openxmlformats.org/officeDocument/2006/relationships/hyperlink" Target="//upload.wikimedia.org/wikipedia/commons/3/3c/Kaposi's_Sarcoma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hyperlink" Target="//upload.wikimedia.org/wikipedia/commons/a/a5/A_(H5N1)_virion,_a_type_of_bird_flu_virus_which_is_a_subtype_of_avian_influenza_A.jpg" TargetMode="External"/><Relationship Id="rId7" Type="http://schemas.openxmlformats.org/officeDocument/2006/relationships/hyperlink" Target="//upload.wikimedia.org/wikipedia/commons/a/a4/EM_of_influenza_virus.jpg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hyperlink" Target="//upload.wikimedia.org/wikipedia/commons/e/eb/Infectious_Mononucleosis_3.jpg" TargetMode="External"/><Relationship Id="rId10" Type="http://schemas.openxmlformats.org/officeDocument/2006/relationships/image" Target="../media/image17.jpeg"/><Relationship Id="rId4" Type="http://schemas.openxmlformats.org/officeDocument/2006/relationships/image" Target="../media/image3.jpeg"/><Relationship Id="rId9" Type="http://schemas.openxmlformats.org/officeDocument/2006/relationships/hyperlink" Target="//upload.wikimedia.org/wikipedia/commons/f/fa/Rotavirus_Reconstruction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//upload.wikimedia.org/wikipedia/commons/8/8e/Orange_123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hyperlink" Target="//upload.wikimedia.org/wikipedia/commons/1/1b/OCD_handwash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ludekvincent.wz.cz/klistova_encefalitida.htm" TargetMode="External"/><Relationship Id="rId2" Type="http://schemas.openxmlformats.org/officeDocument/2006/relationships/hyperlink" Target="http://www.zdravinacestach.cz/index.php?/dalsi_onemocneni/hepatitida_a_b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Herpes(PHIL_1573_lores).jpg" TargetMode="External"/><Relationship Id="rId13" Type="http://schemas.openxmlformats.org/officeDocument/2006/relationships/hyperlink" Target="http://commons.wikimedia.org/wiki/File:Polio_sequelle.jpg" TargetMode="External"/><Relationship Id="rId18" Type="http://schemas.openxmlformats.org/officeDocument/2006/relationships/hyperlink" Target="http://commons.wikimedia.org/wiki/File:OCD_handwash.jpg" TargetMode="External"/><Relationship Id="rId3" Type="http://schemas.openxmlformats.org/officeDocument/2006/relationships/hyperlink" Target="http://commons.wikimedia.org/wiki/File:Rabies_Virus_EM_PHIL_1876.JPG" TargetMode="External"/><Relationship Id="rId7" Type="http://schemas.openxmlformats.org/officeDocument/2006/relationships/hyperlink" Target="http://commons.wikimedia.org/wiki/File:Microscope_Altami_PS_II.jpg" TargetMode="External"/><Relationship Id="rId12" Type="http://schemas.openxmlformats.org/officeDocument/2006/relationships/hyperlink" Target="http://commons.wikimedia.org/wiki/File:Rash_of_rubella_on_skin_of_child's_back.JPG" TargetMode="External"/><Relationship Id="rId17" Type="http://schemas.openxmlformats.org/officeDocument/2006/relationships/hyperlink" Target="http://commons.wikimedia.org/wiki/File:Rotavirus_Reconstruction.jpg" TargetMode="External"/><Relationship Id="rId2" Type="http://schemas.openxmlformats.org/officeDocument/2006/relationships/notesSlide" Target="../notesSlides/notesSlide3.xml"/><Relationship Id="rId16" Type="http://schemas.openxmlformats.org/officeDocument/2006/relationships/hyperlink" Target="http://commons.wikimedia.org/wiki/File:EM_of_influenza_virus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Hepatitis_B_virus_1.jpg" TargetMode="External"/><Relationship Id="rId11" Type="http://schemas.openxmlformats.org/officeDocument/2006/relationships/hyperlink" Target="http://commons.wikimedia.org/wiki/File:Jaundice_eye.jpg" TargetMode="External"/><Relationship Id="rId5" Type="http://schemas.openxmlformats.org/officeDocument/2006/relationships/hyperlink" Target="http://commons.wikimedia.org/wiki/File:Rhinovirus.PNG" TargetMode="External"/><Relationship Id="rId15" Type="http://schemas.openxmlformats.org/officeDocument/2006/relationships/hyperlink" Target="http://commons.wikimedia.org/wiki/File:Infectious_Mononucleosis_3.jpg" TargetMode="External"/><Relationship Id="rId10" Type="http://schemas.openxmlformats.org/officeDocument/2006/relationships/hyperlink" Target="http://commons.wikimedia.org/wiki/File:Smallpox_virus.jpg" TargetMode="External"/><Relationship Id="rId19" Type="http://schemas.openxmlformats.org/officeDocument/2006/relationships/hyperlink" Target="http://commons.wikimedia.org/wiki/File:Orange_123.jpg?uselang=cs" TargetMode="External"/><Relationship Id="rId4" Type="http://schemas.openxmlformats.org/officeDocument/2006/relationships/hyperlink" Target="http://commons.wikimedia.org/wiki/File:A_(H5N1)_virion,_a_type_of_bird_flu_virus_which_is_a_subtype_of_avian_influenza_A.jpg?uselang=cs" TargetMode="External"/><Relationship Id="rId9" Type="http://schemas.openxmlformats.org/officeDocument/2006/relationships/hyperlink" Target="http://commons.wikimedia.org/wiki/File:Morbillivirus_measles_infection.jpg" TargetMode="External"/><Relationship Id="rId14" Type="http://schemas.openxmlformats.org/officeDocument/2006/relationships/hyperlink" Target="http://commons.wikimedia.org/wiki/File:Kaposi's_Sarcom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VY_32_INOVACE_XII_1_14_VIRY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</a:t>
            </a:r>
            <a:r>
              <a:rPr lang="cs-CZ" dirty="0" smtClean="0"/>
              <a:t>XII  </a:t>
            </a:r>
            <a:r>
              <a:rPr lang="cs-CZ" b="1" dirty="0" smtClean="0"/>
              <a:t>        Sada číslo:  </a:t>
            </a:r>
            <a:r>
              <a:rPr lang="cs-CZ" dirty="0" smtClean="0"/>
              <a:t>1</a:t>
            </a:r>
            <a:r>
              <a:rPr lang="cs-CZ" b="1" dirty="0" smtClean="0"/>
              <a:t>          Pořadové číslo DUM:  </a:t>
            </a:r>
            <a:r>
              <a:rPr lang="cs-CZ" dirty="0" smtClean="0"/>
              <a:t>14   </a:t>
            </a:r>
          </a:p>
          <a:p>
            <a:endParaRPr lang="cs-CZ" b="1" dirty="0" smtClean="0"/>
          </a:p>
          <a:p>
            <a:r>
              <a:rPr lang="cs-CZ" b="1" dirty="0" smtClean="0"/>
              <a:t>Autor:  </a:t>
            </a:r>
            <a:r>
              <a:rPr lang="cs-CZ" dirty="0" smtClean="0"/>
              <a:t>Mgr. Kateřina Zikmundová</a:t>
            </a: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776864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Seznámení žáků s viry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zná stavbu, způsob života viru, uvědomuje si nebezpečí virových onemocnění a možnosti prevence.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Druh učebního materiálu: </a:t>
            </a:r>
            <a:r>
              <a:rPr lang="cs-CZ" dirty="0" smtClean="0"/>
              <a:t>prezentace</a:t>
            </a:r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6. ročník, 11 – 12 let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nebuněčné organismy, cizopasníci, parazité, elektronový mikroskop, bakteriální, rostlinné a živočišné viry, virová onemocnění, hygiena, obranyschopnost, očkování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Pomůcky a materiál: </a:t>
            </a:r>
            <a:r>
              <a:rPr lang="cs-CZ" dirty="0" smtClean="0"/>
              <a:t>interaktivní tabule, prezentace, internet</a:t>
            </a:r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40 minut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Metodické zhodnocení a popis práce s digitálním učebním materiálem: </a:t>
            </a:r>
            <a:br>
              <a:rPr lang="cs-CZ" b="1" dirty="0" smtClean="0"/>
            </a:br>
            <a:r>
              <a:rPr lang="cs-CZ" dirty="0" smtClean="0"/>
              <a:t>Při prezentaci se žáci seznámí se základními informacemi o virech, jejich stavbě, způsobu života, virových onemocněních, ukázkami jejich projevů, nutnosti ochrany, prevence a léčby. Podle potřeby a zájmu pokračují v získávání odborných znalostí na internetu.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573016"/>
            <a:ext cx="8064896" cy="100811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NEBUNĚČNÉ FORMY ŽIVOTA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1988840"/>
            <a:ext cx="22322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b="1" dirty="0" smtClean="0">
                <a:latin typeface="+mj-lt"/>
              </a:rPr>
              <a:t>VIRY</a:t>
            </a:r>
            <a:endParaRPr lang="cs-CZ" sz="8000" b="1" dirty="0"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2708920"/>
            <a:ext cx="19398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virus vztekliny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8" y="5877272"/>
            <a:ext cx="24397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virus ptačí chřipky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515719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virus nachlazení</a:t>
            </a:r>
            <a:endParaRPr lang="cs-CZ" sz="2400" dirty="0"/>
          </a:p>
        </p:txBody>
      </p:sp>
      <p:pic>
        <p:nvPicPr>
          <p:cNvPr id="11266" name="Picture 2" descr="File:Rabies Virus EM PHIL 1876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88640"/>
            <a:ext cx="1872208" cy="2442011"/>
          </a:xfrm>
          <a:prstGeom prst="rect">
            <a:avLst/>
          </a:prstGeom>
          <a:noFill/>
        </p:spPr>
      </p:pic>
      <p:pic>
        <p:nvPicPr>
          <p:cNvPr id="11268" name="Picture 4" descr="File:A (H5N1) virion, a type of bird flu virus which is a subtype of avian influenza 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 t="7212" b="8648"/>
          <a:stretch>
            <a:fillRect/>
          </a:stretch>
        </p:blipFill>
        <p:spPr bwMode="auto">
          <a:xfrm>
            <a:off x="251520" y="4581128"/>
            <a:ext cx="2088232" cy="2088232"/>
          </a:xfrm>
          <a:prstGeom prst="rect">
            <a:avLst/>
          </a:prstGeom>
          <a:noFill/>
        </p:spPr>
      </p:pic>
      <p:pic>
        <p:nvPicPr>
          <p:cNvPr id="11270" name="Picture 6" descr="File:Rhinovirus.PN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4653136"/>
            <a:ext cx="1781695" cy="1772816"/>
          </a:xfrm>
          <a:prstGeom prst="rect">
            <a:avLst/>
          </a:prstGeom>
          <a:noFill/>
        </p:spPr>
      </p:pic>
      <p:pic>
        <p:nvPicPr>
          <p:cNvPr id="11272" name="Picture 8" descr="File:Hepatitis B virus 1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76256" y="188640"/>
            <a:ext cx="2016224" cy="2490993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7308304" y="2780928"/>
            <a:ext cx="16982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hepatitida B</a:t>
            </a:r>
            <a:endParaRPr lang="cs-CZ" sz="24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IRY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žijí jako </a:t>
            </a:r>
            <a:r>
              <a:rPr lang="cs-CZ" sz="2800" u="sng" dirty="0" smtClean="0"/>
              <a:t>cizopasníci</a:t>
            </a:r>
            <a:r>
              <a:rPr lang="cs-CZ" sz="2800" dirty="0" smtClean="0"/>
              <a:t> neboli </a:t>
            </a:r>
            <a:r>
              <a:rPr lang="cs-CZ" sz="2800" u="sng" dirty="0" smtClean="0"/>
              <a:t>parazité</a:t>
            </a:r>
            <a:r>
              <a:rPr lang="cs-CZ" sz="2800" dirty="0" smtClean="0"/>
              <a:t> uvnitř rostlinných, živočišných nebo bakteriálních buněk, ve kterých se rozmnožují</a:t>
            </a:r>
          </a:p>
          <a:p>
            <a:r>
              <a:rPr lang="cs-CZ" sz="2800" dirty="0" smtClean="0"/>
              <a:t>pozorujeme je </a:t>
            </a:r>
            <a:r>
              <a:rPr lang="cs-CZ" sz="2800" u="sng" dirty="0" smtClean="0"/>
              <a:t>elektronovým mikroskopem </a:t>
            </a:r>
            <a:r>
              <a:rPr lang="cs-CZ" sz="2800" dirty="0" smtClean="0"/>
              <a:t>při zvětšení 100 000 krát</a:t>
            </a:r>
          </a:p>
          <a:p>
            <a:r>
              <a:rPr lang="cs-CZ" sz="2800" dirty="0" smtClean="0"/>
              <a:t>způsobují </a:t>
            </a:r>
            <a:r>
              <a:rPr lang="cs-CZ" sz="2800" u="sng" dirty="0" smtClean="0"/>
              <a:t>onemocnění</a:t>
            </a:r>
            <a:r>
              <a:rPr lang="cs-CZ" sz="2800" dirty="0" smtClean="0"/>
              <a:t> rostlin, </a:t>
            </a:r>
            <a:br>
              <a:rPr lang="cs-CZ" sz="2800" dirty="0" smtClean="0"/>
            </a:br>
            <a:r>
              <a:rPr lang="cs-CZ" sz="2800" dirty="0" smtClean="0"/>
              <a:t>živočichů i člověka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558924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mikroskop</a:t>
            </a:r>
            <a:endParaRPr lang="cs-CZ" sz="2400" dirty="0"/>
          </a:p>
        </p:txBody>
      </p:sp>
      <p:pic>
        <p:nvPicPr>
          <p:cNvPr id="10242" name="Picture 2" descr="File:Microscope Altami PS II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3789040"/>
            <a:ext cx="1745771" cy="2618656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dirty="0" smtClean="0"/>
              <a:t>Modely virů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86000" y="227483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619672" y="2780928"/>
            <a:ext cx="56521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http://giobio.ic.cz/obrazky/obecna_biologie/VIRY.jpg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VIROVÁ ONEMOCNĚNÍ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256584"/>
          </a:xfrm>
        </p:spPr>
        <p:txBody>
          <a:bodyPr numCol="1">
            <a:normAutofit fontScale="85000" lnSpcReduction="20000"/>
          </a:bodyPr>
          <a:lstStyle/>
          <a:p>
            <a:r>
              <a:rPr lang="cs-CZ" dirty="0" smtClean="0"/>
              <a:t>nejznámější jsou </a:t>
            </a:r>
            <a:r>
              <a:rPr lang="cs-CZ" u="sng" dirty="0" smtClean="0"/>
              <a:t>chřipková virová onemocnění</a:t>
            </a:r>
          </a:p>
          <a:p>
            <a:r>
              <a:rPr lang="cs-CZ" u="sng" dirty="0" smtClean="0"/>
              <a:t>další onemocnění</a:t>
            </a:r>
            <a:r>
              <a:rPr lang="cs-CZ" dirty="0" smtClean="0"/>
              <a:t>: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dirty="0" smtClean="0"/>
              <a:t>opar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dirty="0" smtClean="0"/>
              <a:t>spalničky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dirty="0" smtClean="0"/>
              <a:t>neštovice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dirty="0" smtClean="0"/>
              <a:t>zarděnky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dirty="0" smtClean="0"/>
              <a:t>dětská obrna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dirty="0" smtClean="0"/>
              <a:t>infekční žloutenka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dirty="0" smtClean="0"/>
              <a:t>klíšťový zánět mozkových blan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dirty="0" smtClean="0"/>
              <a:t>vzteklina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dirty="0" smtClean="0"/>
              <a:t>AIDS (přenášen krví a pohlavním stykem, vir HIV)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dirty="0" smtClean="0"/>
              <a:t>rakovina (nádorový růst buněk)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dirty="0" smtClean="0"/>
              <a:t>ptačí chřipka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dirty="0" smtClean="0"/>
              <a:t>prasečí chřipka</a:t>
            </a:r>
          </a:p>
          <a:p>
            <a:pPr lvl="1">
              <a:buFont typeface="Wingdings" pitchFamily="2" charset="2"/>
              <a:buChar char="§"/>
            </a:pPr>
            <a:r>
              <a:rPr lang="cs-CZ" sz="2600" dirty="0" smtClean="0"/>
              <a:t>mononukleóza</a:t>
            </a:r>
          </a:p>
          <a:p>
            <a:pPr lvl="1">
              <a:buNone/>
            </a:pPr>
            <a:endParaRPr lang="cs-CZ" sz="18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115616" y="1"/>
            <a:ext cx="7633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opar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0"/>
            <a:ext cx="13260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spalničky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0"/>
            <a:ext cx="1885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virus neštovic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254880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zarděnky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436096" y="4869160"/>
            <a:ext cx="16982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hepatitida B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7544" y="3068960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dětská obrna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131840" y="270892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rakovina kůže</a:t>
            </a:r>
            <a:endParaRPr lang="cs-CZ" sz="2400" dirty="0"/>
          </a:p>
        </p:txBody>
      </p:sp>
      <p:pic>
        <p:nvPicPr>
          <p:cNvPr id="7170" name="Picture 2" descr="File:Herpes(PHIL 1573 lores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76672"/>
            <a:ext cx="2411760" cy="1674311"/>
          </a:xfrm>
          <a:prstGeom prst="rect">
            <a:avLst/>
          </a:prstGeom>
          <a:noFill/>
        </p:spPr>
      </p:pic>
      <p:pic>
        <p:nvPicPr>
          <p:cNvPr id="7172" name="Picture 4" descr="File:Morbillivirus measles infection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476672"/>
            <a:ext cx="2448272" cy="1637282"/>
          </a:xfrm>
          <a:prstGeom prst="rect">
            <a:avLst/>
          </a:prstGeom>
          <a:noFill/>
        </p:spPr>
      </p:pic>
      <p:pic>
        <p:nvPicPr>
          <p:cNvPr id="7174" name="Picture 6" descr="File:Smallpox viru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476672"/>
            <a:ext cx="2016224" cy="1523690"/>
          </a:xfrm>
          <a:prstGeom prst="rect">
            <a:avLst/>
          </a:prstGeom>
          <a:noFill/>
        </p:spPr>
      </p:pic>
      <p:pic>
        <p:nvPicPr>
          <p:cNvPr id="7176" name="Picture 8" descr="File:Jaundice eye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5400" t="19616" r="6041" b="33606"/>
          <a:stretch>
            <a:fillRect/>
          </a:stretch>
        </p:blipFill>
        <p:spPr bwMode="auto">
          <a:xfrm>
            <a:off x="5364088" y="5373216"/>
            <a:ext cx="2952328" cy="1116124"/>
          </a:xfrm>
          <a:prstGeom prst="rect">
            <a:avLst/>
          </a:prstGeom>
          <a:noFill/>
        </p:spPr>
      </p:pic>
      <p:pic>
        <p:nvPicPr>
          <p:cNvPr id="7178" name="Picture 10" descr="File:Rash of rubella on skin of child's back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76256" y="2492896"/>
            <a:ext cx="1451535" cy="2204864"/>
          </a:xfrm>
          <a:prstGeom prst="rect">
            <a:avLst/>
          </a:prstGeom>
          <a:noFill/>
        </p:spPr>
      </p:pic>
      <p:pic>
        <p:nvPicPr>
          <p:cNvPr id="7180" name="Picture 12" descr="File:Polio sequelle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39552" y="3573016"/>
            <a:ext cx="1728192" cy="2654327"/>
          </a:xfrm>
          <a:prstGeom prst="rect">
            <a:avLst/>
          </a:prstGeom>
          <a:noFill/>
        </p:spPr>
      </p:pic>
      <p:pic>
        <p:nvPicPr>
          <p:cNvPr id="7182" name="Picture 14" descr="File:Kaposi's Sarcoma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059832" y="3212976"/>
            <a:ext cx="2432183" cy="1620442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10" name="Picture 6" descr="http://4.bp.blogspot.com/-QeJUATfaMQo/TZSzfCKioUI/AAAAAAAAAGA/MdgJ3VL43oc/s1600/HI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7101981" y="6669360"/>
            <a:ext cx="3038764" cy="3980434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683568" y="2420888"/>
            <a:ext cx="24397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virus ptačí chřipky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15616" y="5877272"/>
            <a:ext cx="30243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virus španělské chřipky</a:t>
            </a:r>
          </a:p>
          <a:p>
            <a:pPr lvl="1">
              <a:buFont typeface="Arial" pitchFamily="34" charset="0"/>
              <a:buChar char="•"/>
            </a:pPr>
            <a:r>
              <a:rPr lang="cs-CZ" sz="2400" dirty="0" smtClean="0"/>
              <a:t>1919 (50 mil.)</a:t>
            </a:r>
            <a:endParaRPr lang="cs-CZ" sz="2400" dirty="0"/>
          </a:p>
        </p:txBody>
      </p:sp>
      <p:sp>
        <p:nvSpPr>
          <p:cNvPr id="19" name="Obdélník 18"/>
          <p:cNvSpPr/>
          <p:nvPr/>
        </p:nvSpPr>
        <p:spPr>
          <a:xfrm>
            <a:off x="5364088" y="2636912"/>
            <a:ext cx="27363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virus mononukleózy</a:t>
            </a:r>
            <a:endParaRPr lang="cs-CZ" sz="2400" dirty="0"/>
          </a:p>
        </p:txBody>
      </p:sp>
      <p:pic>
        <p:nvPicPr>
          <p:cNvPr id="14" name="Picture 4" descr="File:A (H5N1) virion, a type of bird flu virus which is a subtype of avian influenza 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t="7212" b="8648"/>
          <a:stretch>
            <a:fillRect/>
          </a:stretch>
        </p:blipFill>
        <p:spPr bwMode="auto">
          <a:xfrm>
            <a:off x="683568" y="548680"/>
            <a:ext cx="1800200" cy="1800200"/>
          </a:xfrm>
          <a:prstGeom prst="rect">
            <a:avLst/>
          </a:prstGeom>
          <a:noFill/>
        </p:spPr>
      </p:pic>
      <p:pic>
        <p:nvPicPr>
          <p:cNvPr id="5122" name="Picture 2" descr="File:Infectious Mononucleosis 3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64088" y="548680"/>
            <a:ext cx="2736304" cy="2052228"/>
          </a:xfrm>
          <a:prstGeom prst="rect">
            <a:avLst/>
          </a:prstGeom>
          <a:noFill/>
        </p:spPr>
      </p:pic>
      <p:pic>
        <p:nvPicPr>
          <p:cNvPr id="5124" name="Picture 4" descr="File:EM of influenza virus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475656" y="3284984"/>
            <a:ext cx="2376264" cy="2523467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5940152" y="5733256"/>
            <a:ext cx="12897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rotavirus</a:t>
            </a:r>
            <a:endParaRPr lang="cs-CZ" sz="2400" dirty="0"/>
          </a:p>
        </p:txBody>
      </p:sp>
      <p:pic>
        <p:nvPicPr>
          <p:cNvPr id="5128" name="Picture 8" descr="File:Rotavirus Reconstruction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292080" y="3356992"/>
            <a:ext cx="2578587" cy="2258616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PŘEDEJÍT NÁKAZE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435280" cy="4741987"/>
          </a:xfrm>
        </p:spPr>
        <p:txBody>
          <a:bodyPr>
            <a:normAutofit/>
          </a:bodyPr>
          <a:lstStyle/>
          <a:p>
            <a:r>
              <a:rPr lang="cs-CZ" u="sng" dirty="0" smtClean="0"/>
              <a:t>dodržování hygienických zásad</a:t>
            </a:r>
          </a:p>
          <a:p>
            <a:r>
              <a:rPr lang="cs-CZ" u="sng" dirty="0" smtClean="0"/>
              <a:t>zdravá životospráva</a:t>
            </a:r>
          </a:p>
          <a:p>
            <a:r>
              <a:rPr lang="cs-CZ" u="sng" dirty="0" smtClean="0"/>
              <a:t>posilování obranyschopnosti</a:t>
            </a:r>
          </a:p>
          <a:p>
            <a:pPr>
              <a:buNone/>
            </a:pPr>
            <a:endParaRPr lang="cs-CZ" dirty="0" smtClean="0"/>
          </a:p>
          <a:p>
            <a:r>
              <a:rPr lang="cs-CZ" u="sng" dirty="0" smtClean="0"/>
              <a:t>očkování</a:t>
            </a:r>
          </a:p>
          <a:p>
            <a:pPr lvl="1"/>
            <a:r>
              <a:rPr lang="cs-CZ" sz="2400" b="1" dirty="0" smtClean="0"/>
              <a:t>povinné</a:t>
            </a:r>
            <a:r>
              <a:rPr lang="cs-CZ" sz="2400" dirty="0" smtClean="0"/>
              <a:t> – dětská obrna, spalničky, zarděnky, příušnice </a:t>
            </a:r>
          </a:p>
          <a:p>
            <a:pPr lvl="1"/>
            <a:r>
              <a:rPr lang="cs-CZ" sz="2400" b="1" dirty="0" smtClean="0"/>
              <a:t>další možné </a:t>
            </a:r>
            <a:r>
              <a:rPr lang="cs-CZ" sz="2400" dirty="0" smtClean="0"/>
              <a:t>- klíšťová </a:t>
            </a:r>
            <a:r>
              <a:rPr lang="cs-CZ" sz="2400" dirty="0" err="1" smtClean="0"/>
              <a:t>encephalitida</a:t>
            </a:r>
            <a:r>
              <a:rPr lang="cs-CZ" sz="2400" dirty="0" smtClean="0"/>
              <a:t> (klíšťový zánět mozku), plané neštovice, hepatitida (A,B), rakovina děložního čípku, </a:t>
            </a:r>
            <a:r>
              <a:rPr lang="cs-CZ" sz="2400" dirty="0" err="1" smtClean="0"/>
              <a:t>rotaviry</a:t>
            </a:r>
            <a:r>
              <a:rPr lang="cs-CZ" sz="2400" dirty="0" smtClean="0"/>
              <a:t> (průjmy novorozenců), vzteklina, chřipka</a:t>
            </a:r>
            <a:endParaRPr lang="cs-CZ" sz="2400" dirty="0"/>
          </a:p>
        </p:txBody>
      </p:sp>
      <p:pic>
        <p:nvPicPr>
          <p:cNvPr id="4100" name="Picture 4" descr="File:Orange 12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2708920"/>
            <a:ext cx="2016224" cy="1512168"/>
          </a:xfrm>
          <a:prstGeom prst="rect">
            <a:avLst/>
          </a:prstGeom>
          <a:noFill/>
        </p:spPr>
      </p:pic>
      <p:pic>
        <p:nvPicPr>
          <p:cNvPr id="4098" name="Picture 2" descr="File:OCD handwash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1340768"/>
            <a:ext cx="1728192" cy="1800200"/>
          </a:xfrm>
          <a:prstGeom prst="rect">
            <a:avLst/>
          </a:prstGeom>
          <a:noFill/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435280" cy="4853136"/>
          </a:xfrm>
        </p:spPr>
        <p:txBody>
          <a:bodyPr>
            <a:normAutofit/>
          </a:bodyPr>
          <a:lstStyle/>
          <a:p>
            <a:r>
              <a:rPr lang="cs-CZ" dirty="0" smtClean="0"/>
              <a:t>Jak žijí viry? </a:t>
            </a:r>
            <a:endParaRPr lang="cs-CZ" b="1" dirty="0" smtClean="0"/>
          </a:p>
          <a:p>
            <a:r>
              <a:rPr lang="cs-CZ" dirty="0" smtClean="0"/>
              <a:t>Kde viry parazitují?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b="1" dirty="0" smtClean="0"/>
          </a:p>
          <a:p>
            <a:r>
              <a:rPr lang="cs-CZ" dirty="0" smtClean="0"/>
              <a:t>Čím pozorujeme viry? </a:t>
            </a:r>
          </a:p>
          <a:p>
            <a:r>
              <a:rPr lang="cs-CZ" dirty="0" smtClean="0"/>
              <a:t>Jak se nazývá nejznámější virové onemocnění? </a:t>
            </a:r>
            <a:endParaRPr lang="cs-CZ" b="1" dirty="0" smtClean="0"/>
          </a:p>
          <a:p>
            <a:endParaRPr lang="cs-CZ" dirty="0" smtClean="0"/>
          </a:p>
          <a:p>
            <a:r>
              <a:rPr lang="cs-CZ" dirty="0" smtClean="0"/>
              <a:t>Jak předejdeme nákaze? </a:t>
            </a:r>
          </a:p>
          <a:p>
            <a:endParaRPr lang="cs-CZ" dirty="0" smtClean="0"/>
          </a:p>
          <a:p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3131840" y="1556792"/>
            <a:ext cx="35812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cizopasníci, parazité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395536" y="2132856"/>
            <a:ext cx="849694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			       v </a:t>
            </a:r>
            <a:r>
              <a:rPr lang="cs-CZ" sz="3200" b="1" dirty="0" smtClean="0"/>
              <a:t>bakteriálních</a:t>
            </a:r>
            <a:r>
              <a:rPr lang="cs-CZ" sz="3200" b="1" dirty="0" smtClean="0"/>
              <a:t>, rostlinných</a:t>
            </a:r>
            <a:br>
              <a:rPr lang="cs-CZ" sz="3200" b="1" dirty="0" smtClean="0"/>
            </a:br>
            <a:r>
              <a:rPr lang="cs-CZ" sz="3200" b="1" dirty="0" smtClean="0"/>
              <a:t> nebo živočišných buňkách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4164111" y="3356992"/>
            <a:ext cx="497988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elektronovým mikroskopem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539552" y="4437112"/>
            <a:ext cx="14364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chřipka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467544" y="5589240"/>
            <a:ext cx="831641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hygienou, zdravou životosprávou, očkováním. obranyschopností</a:t>
            </a:r>
            <a:endParaRPr lang="cs-CZ" sz="3200" dirty="0" smtClean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23528" y="1124744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rozšíření nákazy žloutenkou(hepatitidou)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3140968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přenos klíšťového zánětu mozkových blan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395536" y="1916832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zdravinacestach.cz</a:t>
            </a:r>
            <a:r>
              <a:rPr lang="cs-CZ" dirty="0" smtClean="0">
                <a:hlinkClick r:id="rId2"/>
              </a:rPr>
              <a:t>/index.</a:t>
            </a:r>
            <a:r>
              <a:rPr lang="cs-CZ" dirty="0" err="1" smtClean="0">
                <a:hlinkClick r:id="rId2"/>
              </a:rPr>
              <a:t>php</a:t>
            </a:r>
            <a:r>
              <a:rPr lang="cs-CZ" dirty="0" smtClean="0">
                <a:hlinkClick r:id="rId2"/>
              </a:rPr>
              <a:t>?/</a:t>
            </a:r>
            <a:r>
              <a:rPr lang="cs-CZ" dirty="0" err="1" smtClean="0">
                <a:hlinkClick r:id="rId2"/>
              </a:rPr>
              <a:t>dalsi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onemocneni</a:t>
            </a:r>
            <a:r>
              <a:rPr lang="cs-CZ" dirty="0" smtClean="0">
                <a:hlinkClick r:id="rId2"/>
              </a:rPr>
              <a:t>/hepatitida_a_b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67544" y="3933056"/>
            <a:ext cx="69127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http://ludekvincent.wz.cz/klistova_encefalitida.htm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5256584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1900" dirty="0" smtClean="0"/>
              <a:t>Autorem materiálu a všech jeho částí, není-li uvedeno jinak, je Mgr. Kateřina Zikmundová.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literatura: ČERNÍK Vladimír, HAMERSKÁ Marta, MARTINEC Zdeněk, VANĚK Jan. Zoologie a botanika pro ZŠ. Praha: </a:t>
            </a:r>
            <a:r>
              <a:rPr lang="cs-CZ" sz="1800" dirty="0" err="1" smtClean="0"/>
              <a:t>Nakl</a:t>
            </a:r>
            <a:r>
              <a:rPr lang="cs-CZ" sz="1800" dirty="0" smtClean="0"/>
              <a:t>. SPN, 2007.</a:t>
            </a:r>
          </a:p>
          <a:p>
            <a:endParaRPr lang="cs-CZ" sz="1800" dirty="0" smtClean="0">
              <a:hlinkClick r:id="rId3"/>
            </a:endParaRPr>
          </a:p>
          <a:p>
            <a:r>
              <a:rPr lang="cs-CZ" sz="1800" dirty="0" smtClean="0">
                <a:hlinkClick r:id="rId3"/>
              </a:rPr>
              <a:t>http://commons.wikimedia.org/wiki/File:Rabies_Virus_EM_PHIL_1876.JPG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http://commons.wikimedia.org/wiki/File:A_(H5N1)_virion,_a_type_of_bird_flu_virus_which_is_a_subtype_of_avian_influenza_A.jpg?uselang=cs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http://commons.wikimedia.org/wiki/File:Rhinovirus.PNG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http://commons.wikimedia.org/wiki/File:Hepatitis_B_virus_1.jpg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http://commons.wikimedia.org/wiki/File:Microscope_Altami_PS_II.jpg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http://commons.wikimedia.org/wiki/File:Herpes(PHIL_1573_lores).jpg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http://commons.wikimedia.org/wiki/File:Morbillivirus_measles_infection.jpg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http://commons.wikimedia.org/wiki/File:Smallpox_virus.jpg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http://commons.wikimedia.org/wiki/File:Jaundice_eye.jpg</a:t>
            </a:r>
            <a:endParaRPr lang="cs-CZ" sz="1800" dirty="0" smtClean="0"/>
          </a:p>
          <a:p>
            <a:r>
              <a:rPr lang="cs-CZ" sz="1800" dirty="0" smtClean="0">
                <a:hlinkClick r:id="rId12"/>
              </a:rPr>
              <a:t>http://commons.wikimedia.org/wiki/File:Rash_of_rubella_on_skin_of_child%27s_back.JPG</a:t>
            </a:r>
            <a:endParaRPr lang="cs-CZ" sz="1800" dirty="0" smtClean="0"/>
          </a:p>
          <a:p>
            <a:r>
              <a:rPr lang="cs-CZ" sz="1800" dirty="0" smtClean="0">
                <a:hlinkClick r:id="rId13"/>
              </a:rPr>
              <a:t>http://commons.wikimedia.org/wiki/File:Polio_sequelle.jpg</a:t>
            </a:r>
            <a:endParaRPr lang="cs-CZ" sz="1800" dirty="0" smtClean="0"/>
          </a:p>
          <a:p>
            <a:r>
              <a:rPr lang="cs-CZ" sz="1800" dirty="0" smtClean="0">
                <a:hlinkClick r:id="rId14"/>
              </a:rPr>
              <a:t>http://commons.wikimedia.org/wiki/File:Kaposi%27s_Sarcoma.jpg</a:t>
            </a:r>
            <a:endParaRPr lang="cs-CZ" sz="1800" dirty="0" smtClean="0"/>
          </a:p>
          <a:p>
            <a:r>
              <a:rPr lang="cs-CZ" sz="1800" dirty="0" smtClean="0">
                <a:hlinkClick r:id="rId15"/>
              </a:rPr>
              <a:t>http://commons.wikimedia.org/wiki/File:Infectious_Mononucleosis_3.jpg</a:t>
            </a:r>
            <a:endParaRPr lang="cs-CZ" sz="1800" dirty="0" smtClean="0"/>
          </a:p>
          <a:p>
            <a:r>
              <a:rPr lang="cs-CZ" sz="1800" dirty="0" smtClean="0">
                <a:hlinkClick r:id="rId16"/>
              </a:rPr>
              <a:t>http://commons.wikimedia.org/wiki/File:EM_of_influenza_virus.jpg?uselang=cs</a:t>
            </a:r>
            <a:endParaRPr lang="cs-CZ" sz="1800" dirty="0" smtClean="0"/>
          </a:p>
          <a:p>
            <a:r>
              <a:rPr lang="cs-CZ" sz="1800" dirty="0" smtClean="0">
                <a:hlinkClick r:id="rId17"/>
              </a:rPr>
              <a:t>http://commons.wikimedia.org/wiki/File:Rotavirus_Reconstruction.jpg</a:t>
            </a:r>
            <a:endParaRPr lang="cs-CZ" sz="1800" dirty="0" smtClean="0"/>
          </a:p>
          <a:p>
            <a:r>
              <a:rPr lang="cs-CZ" sz="1800" dirty="0" smtClean="0">
                <a:hlinkClick r:id="rId18"/>
              </a:rPr>
              <a:t>http://commons.wikimedia.org/wiki/File:OCD_handwash.jpg</a:t>
            </a:r>
            <a:endParaRPr lang="cs-CZ" sz="1800" dirty="0" smtClean="0"/>
          </a:p>
          <a:p>
            <a:r>
              <a:rPr lang="cs-CZ" sz="1800" dirty="0" smtClean="0">
                <a:hlinkClick r:id="rId19"/>
              </a:rPr>
              <a:t>http://commons.wikimedia.org/wiki/File:Orange_123.jpg?uselang=cs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b="1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389</Words>
  <Application>Microsoft Office PowerPoint</Application>
  <PresentationFormat>Předvádění na obrazovce (4:3)</PresentationFormat>
  <Paragraphs>129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NEBUNĚČNÉ FORMY ŽIVOTA</vt:lpstr>
      <vt:lpstr>VIRY</vt:lpstr>
      <vt:lpstr>Modely virů</vt:lpstr>
      <vt:lpstr>VIROVÁ ONEMOCNĚNÍ</vt:lpstr>
      <vt:lpstr>Snímek 7</vt:lpstr>
      <vt:lpstr>Snímek 8</vt:lpstr>
      <vt:lpstr>JAK PŘEDEJÍT NÁKAZE</vt:lpstr>
      <vt:lpstr>Otázky:</vt:lpstr>
      <vt:lpstr>Snímek 11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NEBUNĚČNÉ FORMY ŽIVOTA</dc:title>
  <dc:creator>Kateřina</dc:creator>
  <cp:lastModifiedBy>expert</cp:lastModifiedBy>
  <cp:revision>56</cp:revision>
  <dcterms:created xsi:type="dcterms:W3CDTF">2011-10-27T10:36:58Z</dcterms:created>
  <dcterms:modified xsi:type="dcterms:W3CDTF">2012-09-24T20:16:58Z</dcterms:modified>
</cp:coreProperties>
</file>