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  <p:sldMasterId id="2147483768" r:id="rId2"/>
  </p:sldMasterIdLst>
  <p:handoutMasterIdLst>
    <p:handoutMasterId r:id="rId21"/>
  </p:handoutMasterIdLst>
  <p:sldIdLst>
    <p:sldId id="276" r:id="rId3"/>
    <p:sldId id="277" r:id="rId4"/>
    <p:sldId id="280" r:id="rId5"/>
    <p:sldId id="256" r:id="rId6"/>
    <p:sldId id="257" r:id="rId7"/>
    <p:sldId id="262" r:id="rId8"/>
    <p:sldId id="259" r:id="rId9"/>
    <p:sldId id="264" r:id="rId10"/>
    <p:sldId id="263" r:id="rId11"/>
    <p:sldId id="270" r:id="rId12"/>
    <p:sldId id="271" r:id="rId13"/>
    <p:sldId id="269" r:id="rId14"/>
    <p:sldId id="267" r:id="rId15"/>
    <p:sldId id="265" r:id="rId16"/>
    <p:sldId id="274" r:id="rId17"/>
    <p:sldId id="275" r:id="rId18"/>
    <p:sldId id="278" r:id="rId19"/>
    <p:sldId id="279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D581"/>
    <a:srgbClr val="00FF00"/>
    <a:srgbClr val="333399"/>
    <a:srgbClr val="00CC00"/>
    <a:srgbClr val="666699"/>
    <a:srgbClr val="008000"/>
    <a:srgbClr val="F5F53D"/>
    <a:srgbClr val="800000"/>
    <a:srgbClr val="99CC00"/>
    <a:srgbClr val="3BB1C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8" autoAdjust="0"/>
    <p:restoredTop sz="94737" autoAdjust="0"/>
  </p:normalViewPr>
  <p:slideViewPr>
    <p:cSldViewPr>
      <p:cViewPr>
        <p:scale>
          <a:sx n="70" d="100"/>
          <a:sy n="70" d="100"/>
        </p:scale>
        <p:origin x="-1296" y="-1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200" d="100"/>
        <a:sy n="200" d="100"/>
      </p:scale>
      <p:origin x="0" y="18066"/>
    </p:cViewPr>
  </p:sorterViewPr>
  <p:notesViewPr>
    <p:cSldViewPr>
      <p:cViewPr varScale="1">
        <p:scale>
          <a:sx n="55" d="100"/>
          <a:sy n="55" d="100"/>
        </p:scale>
        <p:origin x="-285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6F98BCA-6F10-4C16-A599-247BD9D42CEA}" type="presOf" srcId="{914700B9-77B5-440A-A438-DE98B6D4894D}" destId="{BD9AF279-D483-48F2-BBBD-45F8E8923512}" srcOrd="1" destOrd="0" presId="urn:microsoft.com/office/officeart/2005/8/layout/target3"/>
    <dgm:cxn modelId="{4BFB1531-7E4F-4716-8399-15CA3B3B9A8D}" type="presOf" srcId="{100B6B2E-82E6-4C11-B19B-F2DB3A0EA64F}" destId="{645AA564-2E9E-4954-AD87-AE01782CEC59}" srcOrd="0" destOrd="0" presId="urn:microsoft.com/office/officeart/2005/8/layout/target3"/>
    <dgm:cxn modelId="{941AD1FF-2CD8-46D7-B34B-A01ECD919015}" type="presOf" srcId="{100B6B2E-82E6-4C11-B19B-F2DB3A0EA64F}" destId="{DBA8199F-D892-4A8E-A352-2B7844050E09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ADD921D3-284C-4892-9D78-742BB17E0DF8}" type="presOf" srcId="{1D8420EA-BFA0-403B-80F5-647FA396CC45}" destId="{8467D0EB-87A2-4285-8ACA-0398EFBF29BC}" srcOrd="1" destOrd="0" presId="urn:microsoft.com/office/officeart/2005/8/layout/target3"/>
    <dgm:cxn modelId="{7B36F4DF-EED4-4E51-9CD3-3076AAEFCF70}" type="presOf" srcId="{130831A4-0540-4EC5-8F5A-93030E89D2D9}" destId="{8E23E229-92FC-49D1-B5FE-0303176B8A4E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BA0A5149-6679-42A6-BD50-196896B951E0}" type="presOf" srcId="{130831A4-0540-4EC5-8F5A-93030E89D2D9}" destId="{F69CC921-512E-49F4-824C-A648EC5F27A5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3AE90432-75F0-4211-860F-F9306AD2E9FE}" type="presOf" srcId="{27FE2D31-D344-4B63-A89A-A89AB0D9F3E3}" destId="{FE47432B-CA46-450C-8D8F-66C300A95B52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DDA30903-4277-4637-8786-3B2795686E40}" type="presOf" srcId="{1D8420EA-BFA0-403B-80F5-647FA396CC45}" destId="{F7B3C0B7-F0F7-4F49-B02C-3630F8C5FAE5}" srcOrd="0" destOrd="0" presId="urn:microsoft.com/office/officeart/2005/8/layout/target3"/>
    <dgm:cxn modelId="{E6643DA1-CF9D-43AE-80E4-D8B1A04F0ECC}" type="presOf" srcId="{914700B9-77B5-440A-A438-DE98B6D4894D}" destId="{E73F1C26-6DCD-4001-88B9-355E01E2BCE7}" srcOrd="0" destOrd="0" presId="urn:microsoft.com/office/officeart/2005/8/layout/target3"/>
    <dgm:cxn modelId="{C2348770-F04F-4BBB-A914-312F2A8CDFC0}" type="presParOf" srcId="{FE47432B-CA46-450C-8D8F-66C300A95B52}" destId="{B522209E-30D0-49D6-A340-2D383A11C668}" srcOrd="0" destOrd="0" presId="urn:microsoft.com/office/officeart/2005/8/layout/target3"/>
    <dgm:cxn modelId="{A05D47F9-38DF-42E7-AEBB-C71032F74F82}" type="presParOf" srcId="{FE47432B-CA46-450C-8D8F-66C300A95B52}" destId="{ED5A8377-51D5-4DC5-B0E7-680166966720}" srcOrd="1" destOrd="0" presId="urn:microsoft.com/office/officeart/2005/8/layout/target3"/>
    <dgm:cxn modelId="{8EDBC14A-3CA6-4B7A-8E84-4CB9531D682A}" type="presParOf" srcId="{FE47432B-CA46-450C-8D8F-66C300A95B52}" destId="{F69CC921-512E-49F4-824C-A648EC5F27A5}" srcOrd="2" destOrd="0" presId="urn:microsoft.com/office/officeart/2005/8/layout/target3"/>
    <dgm:cxn modelId="{E665EC22-2772-41B2-8429-EA442FF34FAC}" type="presParOf" srcId="{FE47432B-CA46-450C-8D8F-66C300A95B52}" destId="{61C9CE18-EDA6-4EDF-BA1C-09779D38FBBF}" srcOrd="3" destOrd="0" presId="urn:microsoft.com/office/officeart/2005/8/layout/target3"/>
    <dgm:cxn modelId="{084801CA-0969-4766-B85F-30F16CC5DDE7}" type="presParOf" srcId="{FE47432B-CA46-450C-8D8F-66C300A95B52}" destId="{D60DEAAB-7AFE-435A-ACF6-18851E4B0426}" srcOrd="4" destOrd="0" presId="urn:microsoft.com/office/officeart/2005/8/layout/target3"/>
    <dgm:cxn modelId="{E28D2945-8453-41F9-9DB1-B67204AC8029}" type="presParOf" srcId="{FE47432B-CA46-450C-8D8F-66C300A95B52}" destId="{F7B3C0B7-F0F7-4F49-B02C-3630F8C5FAE5}" srcOrd="5" destOrd="0" presId="urn:microsoft.com/office/officeart/2005/8/layout/target3"/>
    <dgm:cxn modelId="{DC6D19B8-9871-4C4F-9D8C-131A842A5F20}" type="presParOf" srcId="{FE47432B-CA46-450C-8D8F-66C300A95B52}" destId="{C9DA9446-E2D3-4F6A-8960-3CADFBF870B8}" srcOrd="6" destOrd="0" presId="urn:microsoft.com/office/officeart/2005/8/layout/target3"/>
    <dgm:cxn modelId="{8C3B099C-87D7-4A35-8D24-C711972D7A5E}" type="presParOf" srcId="{FE47432B-CA46-450C-8D8F-66C300A95B52}" destId="{9726EC6F-D322-4CD3-B489-1BE3DF7CE70B}" srcOrd="7" destOrd="0" presId="urn:microsoft.com/office/officeart/2005/8/layout/target3"/>
    <dgm:cxn modelId="{C05BFFE3-FA43-44C0-943A-BE94C466652A}" type="presParOf" srcId="{FE47432B-CA46-450C-8D8F-66C300A95B52}" destId="{645AA564-2E9E-4954-AD87-AE01782CEC59}" srcOrd="8" destOrd="0" presId="urn:microsoft.com/office/officeart/2005/8/layout/target3"/>
    <dgm:cxn modelId="{F266B268-3E07-4D1B-B627-B838BD1C5F12}" type="presParOf" srcId="{FE47432B-CA46-450C-8D8F-66C300A95B52}" destId="{8538CAC4-6A86-42B8-B5AF-2FF155DB9D02}" srcOrd="9" destOrd="0" presId="urn:microsoft.com/office/officeart/2005/8/layout/target3"/>
    <dgm:cxn modelId="{0384CB78-8479-48EE-8C99-23784F48F45B}" type="presParOf" srcId="{FE47432B-CA46-450C-8D8F-66C300A95B52}" destId="{26FD6024-A07F-46D0-8BC0-B5E595C5673D}" srcOrd="10" destOrd="0" presId="urn:microsoft.com/office/officeart/2005/8/layout/target3"/>
    <dgm:cxn modelId="{E9F24F56-4683-4AC8-B92E-B3BDE6187AE4}" type="presParOf" srcId="{FE47432B-CA46-450C-8D8F-66C300A95B52}" destId="{E73F1C26-6DCD-4001-88B9-355E01E2BCE7}" srcOrd="11" destOrd="0" presId="urn:microsoft.com/office/officeart/2005/8/layout/target3"/>
    <dgm:cxn modelId="{F803C636-CFCD-441D-B2ED-59D81496761E}" type="presParOf" srcId="{FE47432B-CA46-450C-8D8F-66C300A95B52}" destId="{8E23E229-92FC-49D1-B5FE-0303176B8A4E}" srcOrd="12" destOrd="0" presId="urn:microsoft.com/office/officeart/2005/8/layout/target3"/>
    <dgm:cxn modelId="{3D9CE0FF-CC1B-40DD-BE2D-E303C8AF6E47}" type="presParOf" srcId="{FE47432B-CA46-450C-8D8F-66C300A95B52}" destId="{8467D0EB-87A2-4285-8ACA-0398EFBF29BC}" srcOrd="13" destOrd="0" presId="urn:microsoft.com/office/officeart/2005/8/layout/target3"/>
    <dgm:cxn modelId="{9F071124-2B0E-4681-A7FD-135CAC8D45D2}" type="presParOf" srcId="{FE47432B-CA46-450C-8D8F-66C300A95B52}" destId="{DBA8199F-D892-4A8E-A352-2B7844050E09}" srcOrd="14" destOrd="0" presId="urn:microsoft.com/office/officeart/2005/8/layout/target3"/>
    <dgm:cxn modelId="{405FAC0D-87DD-4B18-BC5F-E1D23056EB7F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CBAB58A-8F50-4B19-96C0-F560C7ABE2E0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8EC5F08-FFE6-40DF-98DE-F74D5FCC69EA}">
      <dgm:prSet phldrT="[Text]" custT="1"/>
      <dgm:spPr>
        <a:gradFill flip="none" rotWithShape="0">
          <a:gsLst>
            <a:gs pos="0">
              <a:srgbClr val="800000">
                <a:shade val="30000"/>
                <a:satMod val="115000"/>
              </a:srgbClr>
            </a:gs>
            <a:gs pos="50000">
              <a:srgbClr val="800000">
                <a:shade val="67500"/>
                <a:satMod val="115000"/>
              </a:srgbClr>
            </a:gs>
            <a:gs pos="100000">
              <a:srgbClr val="800000">
                <a:shade val="100000"/>
                <a:satMod val="115000"/>
              </a:srgbClr>
            </a:gs>
          </a:gsLst>
          <a:lin ang="5400000" scaled="1"/>
          <a:tileRect/>
        </a:gradFill>
      </dgm:spPr>
      <dgm:t>
        <a:bodyPr/>
        <a:lstStyle/>
        <a:p>
          <a:r>
            <a:rPr lang="cs-CZ" sz="30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ZROD</a:t>
          </a:r>
          <a:endParaRPr lang="cs-CZ" sz="3000" b="1" dirty="0">
            <a:solidFill>
              <a:srgbClr val="FFC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AA5EF40-2846-4FD5-8720-3ECCD3E951B7}" type="parTrans" cxnId="{F3569BAF-99EA-4FE2-A2BC-CBC9486DD09B}">
      <dgm:prSet/>
      <dgm:spPr/>
      <dgm:t>
        <a:bodyPr/>
        <a:lstStyle/>
        <a:p>
          <a:endParaRPr lang="cs-CZ"/>
        </a:p>
      </dgm:t>
    </dgm:pt>
    <dgm:pt modelId="{2B5D5543-D6F3-421A-9A82-378A68D4FEAC}" type="sibTrans" cxnId="{F3569BAF-99EA-4FE2-A2BC-CBC9486DD09B}">
      <dgm:prSet/>
      <dgm:spPr/>
      <dgm:t>
        <a:bodyPr/>
        <a:lstStyle/>
        <a:p>
          <a:endParaRPr lang="cs-CZ"/>
        </a:p>
      </dgm:t>
    </dgm:pt>
    <dgm:pt modelId="{7773183E-8BBC-4C23-888C-D13EFC26696A}">
      <dgm:prSet phldrT="[Text]" custT="1"/>
      <dgm:spPr>
        <a:gradFill flip="none" rotWithShape="1">
          <a:gsLst>
            <a:gs pos="0">
              <a:srgbClr val="F5F53D">
                <a:shade val="30000"/>
                <a:satMod val="115000"/>
              </a:srgbClr>
            </a:gs>
            <a:gs pos="50000">
              <a:srgbClr val="F5F53D">
                <a:shade val="67500"/>
                <a:satMod val="115000"/>
              </a:srgbClr>
            </a:gs>
            <a:gs pos="100000">
              <a:srgbClr val="F5F53D">
                <a:shade val="100000"/>
                <a:satMod val="115000"/>
              </a:srgbClr>
            </a:gs>
          </a:gsLst>
          <a:path path="circle">
            <a:fillToRect l="50000" t="50000" r="50000" b="50000"/>
          </a:path>
          <a:tileRect/>
        </a:gradFill>
      </dgm:spPr>
      <dgm:t>
        <a:bodyPr/>
        <a:lstStyle/>
        <a:p>
          <a:r>
            <a:rPr lang="cs-CZ" sz="30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SLUNCE</a:t>
          </a:r>
          <a:endParaRPr lang="cs-CZ" sz="3000" b="1" dirty="0">
            <a:solidFill>
              <a:srgbClr val="C0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B177243C-0E3B-4B7B-B0CF-9B66228AD849}" type="parTrans" cxnId="{5F4F32EB-C955-4FEF-8421-EB55AA2312AE}">
      <dgm:prSet/>
      <dgm:spPr/>
      <dgm:t>
        <a:bodyPr/>
        <a:lstStyle/>
        <a:p>
          <a:endParaRPr lang="cs-CZ"/>
        </a:p>
      </dgm:t>
    </dgm:pt>
    <dgm:pt modelId="{326E7C42-5270-4705-9308-46233CA26D3F}" type="sibTrans" cxnId="{5F4F32EB-C955-4FEF-8421-EB55AA2312AE}">
      <dgm:prSet/>
      <dgm:spPr/>
      <dgm:t>
        <a:bodyPr/>
        <a:lstStyle/>
        <a:p>
          <a:endParaRPr lang="cs-CZ"/>
        </a:p>
      </dgm:t>
    </dgm:pt>
    <dgm:pt modelId="{11A10EC1-85D8-4EE4-BBDE-95DAB148623A}">
      <dgm:prSet phldrT="[Text]" custT="1"/>
      <dgm:spPr>
        <a:gradFill flip="none" rotWithShape="0">
          <a:gsLst>
            <a:gs pos="0">
              <a:schemeClr val="accent1">
                <a:hueOff val="0"/>
                <a:satOff val="0"/>
                <a:lumOff val="0"/>
                <a:shade val="30000"/>
                <a:satMod val="115000"/>
              </a:schemeClr>
            </a:gs>
            <a:gs pos="50000">
              <a:schemeClr val="accent1">
                <a:hueOff val="0"/>
                <a:satOff val="0"/>
                <a:lumOff val="0"/>
                <a:shade val="675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shade val="100000"/>
                <a:satMod val="115000"/>
              </a:schemeClr>
            </a:gs>
          </a:gsLst>
          <a:lin ang="18900000" scaled="1"/>
          <a:tileRect/>
        </a:gradFill>
      </dgm:spPr>
      <dgm:t>
        <a:bodyPr/>
        <a:lstStyle/>
        <a:p>
          <a:r>
            <a:rPr lang="cs-CZ" sz="3000" b="1" dirty="0" smtClean="0">
              <a:solidFill>
                <a:schemeClr val="tx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PLANETY</a:t>
          </a:r>
          <a:endParaRPr lang="cs-CZ" sz="3000" b="1" dirty="0">
            <a:solidFill>
              <a:schemeClr val="tx2">
                <a:lumMod val="25000"/>
              </a:schemeClr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5013D54-6F81-4FE2-8957-74F2B6C22B6C}" type="parTrans" cxnId="{D62D73D3-364E-4867-B087-46D92BA5C5F6}">
      <dgm:prSet/>
      <dgm:spPr/>
      <dgm:t>
        <a:bodyPr/>
        <a:lstStyle/>
        <a:p>
          <a:endParaRPr lang="cs-CZ"/>
        </a:p>
      </dgm:t>
    </dgm:pt>
    <dgm:pt modelId="{ABF9BDCF-DC64-4738-AB7E-FA7782B5E2DB}" type="sibTrans" cxnId="{D62D73D3-364E-4867-B087-46D92BA5C5F6}">
      <dgm:prSet/>
      <dgm:spPr/>
      <dgm:t>
        <a:bodyPr/>
        <a:lstStyle/>
        <a:p>
          <a:endParaRPr lang="cs-CZ"/>
        </a:p>
      </dgm:t>
    </dgm:pt>
    <dgm:pt modelId="{4E89AA38-2295-4F1A-9944-0A3F9A31DDE7}">
      <dgm:prSet phldrT="[Text]" custT="1"/>
      <dgm:spPr>
        <a:gradFill flip="none" rotWithShape="0">
          <a:gsLst>
            <a:gs pos="0">
              <a:srgbClr val="92D050">
                <a:shade val="30000"/>
                <a:satMod val="115000"/>
              </a:srgbClr>
            </a:gs>
            <a:gs pos="50000">
              <a:srgbClr val="92D050">
                <a:shade val="67500"/>
                <a:satMod val="115000"/>
              </a:srgbClr>
            </a:gs>
            <a:gs pos="100000">
              <a:srgbClr val="92D050">
                <a:shade val="100000"/>
                <a:satMod val="115000"/>
              </a:srgbClr>
            </a:gs>
          </a:gsLst>
          <a:lin ang="0" scaled="1"/>
          <a:tileRect/>
        </a:gradFill>
      </dgm:spPr>
      <dgm:t>
        <a:bodyPr/>
        <a:lstStyle/>
        <a:p>
          <a:r>
            <a:rPr lang="cs-CZ" sz="27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PLANETKY</a:t>
          </a:r>
        </a:p>
        <a:p>
          <a:r>
            <a:rPr lang="cs-CZ" sz="27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KOMETY</a:t>
          </a:r>
          <a:endParaRPr lang="cs-CZ" sz="2700" b="1" dirty="0">
            <a:solidFill>
              <a:srgbClr val="C0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A61C179-37C2-4B74-8C85-03F7F6940699}" type="parTrans" cxnId="{07A028FD-EBAE-4616-859A-57E146C6303A}">
      <dgm:prSet/>
      <dgm:spPr/>
      <dgm:t>
        <a:bodyPr/>
        <a:lstStyle/>
        <a:p>
          <a:endParaRPr lang="cs-CZ"/>
        </a:p>
      </dgm:t>
    </dgm:pt>
    <dgm:pt modelId="{B2C53D77-15A4-40A9-A1F7-F3896CF52B58}" type="sibTrans" cxnId="{07A028FD-EBAE-4616-859A-57E146C6303A}">
      <dgm:prSet/>
      <dgm:spPr/>
      <dgm:t>
        <a:bodyPr/>
        <a:lstStyle/>
        <a:p>
          <a:endParaRPr lang="cs-CZ"/>
        </a:p>
      </dgm:t>
    </dgm:pt>
    <dgm:pt modelId="{2EC2591A-6B10-428A-8DA4-67BBD2FCE599}" type="pres">
      <dgm:prSet presAssocID="{DCBAB58A-8F50-4B19-96C0-F560C7ABE2E0}" presName="CompostProcess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5C83413-2055-4EB6-B85D-B8FDECFCB3E6}" type="pres">
      <dgm:prSet presAssocID="{DCBAB58A-8F50-4B19-96C0-F560C7ABE2E0}" presName="arrow" presStyleLbl="bgShp" presStyleIdx="0" presStyleCnt="1" custScaleX="104493" custScaleY="95673" custLinFactNeighborX="3684" custLinFactNeighborY="2164"/>
      <dgm:spPr>
        <a:solidFill>
          <a:srgbClr val="008000"/>
        </a:solidFill>
      </dgm:spPr>
    </dgm:pt>
    <dgm:pt modelId="{E0BCA4F6-4FB9-45BB-8BB8-3DB372E453DE}" type="pres">
      <dgm:prSet presAssocID="{DCBAB58A-8F50-4B19-96C0-F560C7ABE2E0}" presName="linearProcess" presStyleCnt="0"/>
      <dgm:spPr/>
    </dgm:pt>
    <dgm:pt modelId="{D377587E-845C-4129-9CB7-202E18AEE63E}" type="pres">
      <dgm:prSet presAssocID="{B8EC5F08-FFE6-40DF-98DE-F74D5FCC69EA}" presName="textNode" presStyleLbl="node1" presStyleIdx="0" presStyleCnt="4" custScaleX="12035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719DC9-C936-4BF4-AFE2-8816117F0C03}" type="pres">
      <dgm:prSet presAssocID="{2B5D5543-D6F3-421A-9A82-378A68D4FEAC}" presName="sibTrans" presStyleCnt="0"/>
      <dgm:spPr/>
    </dgm:pt>
    <dgm:pt modelId="{1C44B16B-B765-44AB-827C-C41E94C75C69}" type="pres">
      <dgm:prSet presAssocID="{7773183E-8BBC-4C23-888C-D13EFC26696A}" presName="textNode" presStyleLbl="node1" presStyleIdx="1" presStyleCnt="4" custScaleX="15877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43E8E8-0067-4583-BB68-5948A9E11E9F}" type="pres">
      <dgm:prSet presAssocID="{326E7C42-5270-4705-9308-46233CA26D3F}" presName="sibTrans" presStyleCnt="0"/>
      <dgm:spPr/>
    </dgm:pt>
    <dgm:pt modelId="{16B1DBC1-9642-4CBA-B986-09662CBA5FB4}" type="pres">
      <dgm:prSet presAssocID="{11A10EC1-85D8-4EE4-BBDE-95DAB148623A}" presName="textNode" presStyleLbl="node1" presStyleIdx="2" presStyleCnt="4" custScaleX="17892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536CE6-5427-4D04-8208-3FBEAAC9C63F}" type="pres">
      <dgm:prSet presAssocID="{ABF9BDCF-DC64-4738-AB7E-FA7782B5E2DB}" presName="sibTrans" presStyleCnt="0"/>
      <dgm:spPr/>
    </dgm:pt>
    <dgm:pt modelId="{08FDFA1A-E121-4B63-9753-FC4618E2765D}" type="pres">
      <dgm:prSet presAssocID="{4E89AA38-2295-4F1A-9944-0A3F9A31DDE7}" presName="textNode" presStyleLbl="node1" presStyleIdx="3" presStyleCnt="4" custScaleX="17526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3569BAF-99EA-4FE2-A2BC-CBC9486DD09B}" srcId="{DCBAB58A-8F50-4B19-96C0-F560C7ABE2E0}" destId="{B8EC5F08-FFE6-40DF-98DE-F74D5FCC69EA}" srcOrd="0" destOrd="0" parTransId="{4AA5EF40-2846-4FD5-8720-3ECCD3E951B7}" sibTransId="{2B5D5543-D6F3-421A-9A82-378A68D4FEAC}"/>
    <dgm:cxn modelId="{87D194D4-79B5-4C61-AD38-29924F6FC951}" type="presOf" srcId="{11A10EC1-85D8-4EE4-BBDE-95DAB148623A}" destId="{16B1DBC1-9642-4CBA-B986-09662CBA5FB4}" srcOrd="0" destOrd="0" presId="urn:microsoft.com/office/officeart/2005/8/layout/hProcess9"/>
    <dgm:cxn modelId="{5F4F32EB-C955-4FEF-8421-EB55AA2312AE}" srcId="{DCBAB58A-8F50-4B19-96C0-F560C7ABE2E0}" destId="{7773183E-8BBC-4C23-888C-D13EFC26696A}" srcOrd="1" destOrd="0" parTransId="{B177243C-0E3B-4B7B-B0CF-9B66228AD849}" sibTransId="{326E7C42-5270-4705-9308-46233CA26D3F}"/>
    <dgm:cxn modelId="{21C17CBB-E96F-4545-BB6D-DB8398621043}" type="presOf" srcId="{B8EC5F08-FFE6-40DF-98DE-F74D5FCC69EA}" destId="{D377587E-845C-4129-9CB7-202E18AEE63E}" srcOrd="0" destOrd="0" presId="urn:microsoft.com/office/officeart/2005/8/layout/hProcess9"/>
    <dgm:cxn modelId="{27FFECB6-FA7C-467D-8F03-FD15FF4E52BE}" type="presOf" srcId="{4E89AA38-2295-4F1A-9944-0A3F9A31DDE7}" destId="{08FDFA1A-E121-4B63-9753-FC4618E2765D}" srcOrd="0" destOrd="0" presId="urn:microsoft.com/office/officeart/2005/8/layout/hProcess9"/>
    <dgm:cxn modelId="{0D2C4D8F-3CD9-4995-BEE4-BF6356AA3F9C}" type="presOf" srcId="{DCBAB58A-8F50-4B19-96C0-F560C7ABE2E0}" destId="{2EC2591A-6B10-428A-8DA4-67BBD2FCE599}" srcOrd="0" destOrd="0" presId="urn:microsoft.com/office/officeart/2005/8/layout/hProcess9"/>
    <dgm:cxn modelId="{07A028FD-EBAE-4616-859A-57E146C6303A}" srcId="{DCBAB58A-8F50-4B19-96C0-F560C7ABE2E0}" destId="{4E89AA38-2295-4F1A-9944-0A3F9A31DDE7}" srcOrd="3" destOrd="0" parTransId="{FA61C179-37C2-4B74-8C85-03F7F6940699}" sibTransId="{B2C53D77-15A4-40A9-A1F7-F3896CF52B58}"/>
    <dgm:cxn modelId="{FC614169-F370-4542-AA55-6C7115BF1B65}" type="presOf" srcId="{7773183E-8BBC-4C23-888C-D13EFC26696A}" destId="{1C44B16B-B765-44AB-827C-C41E94C75C69}" srcOrd="0" destOrd="0" presId="urn:microsoft.com/office/officeart/2005/8/layout/hProcess9"/>
    <dgm:cxn modelId="{D62D73D3-364E-4867-B087-46D92BA5C5F6}" srcId="{DCBAB58A-8F50-4B19-96C0-F560C7ABE2E0}" destId="{11A10EC1-85D8-4EE4-BBDE-95DAB148623A}" srcOrd="2" destOrd="0" parTransId="{F5013D54-6F81-4FE2-8957-74F2B6C22B6C}" sibTransId="{ABF9BDCF-DC64-4738-AB7E-FA7782B5E2DB}"/>
    <dgm:cxn modelId="{A064CD12-2674-4ADD-A917-12B7B83C0DDD}" type="presParOf" srcId="{2EC2591A-6B10-428A-8DA4-67BBD2FCE599}" destId="{45C83413-2055-4EB6-B85D-B8FDECFCB3E6}" srcOrd="0" destOrd="0" presId="urn:microsoft.com/office/officeart/2005/8/layout/hProcess9"/>
    <dgm:cxn modelId="{912B1CEE-ED9D-46C5-96A6-35829D15B22C}" type="presParOf" srcId="{2EC2591A-6B10-428A-8DA4-67BBD2FCE599}" destId="{E0BCA4F6-4FB9-45BB-8BB8-3DB372E453DE}" srcOrd="1" destOrd="0" presId="urn:microsoft.com/office/officeart/2005/8/layout/hProcess9"/>
    <dgm:cxn modelId="{3B64AFE5-2E9A-4481-9160-56A77F5BEE26}" type="presParOf" srcId="{E0BCA4F6-4FB9-45BB-8BB8-3DB372E453DE}" destId="{D377587E-845C-4129-9CB7-202E18AEE63E}" srcOrd="0" destOrd="0" presId="urn:microsoft.com/office/officeart/2005/8/layout/hProcess9"/>
    <dgm:cxn modelId="{DEC5334C-B6A3-4B2E-A241-D053F8B5C3E1}" type="presParOf" srcId="{E0BCA4F6-4FB9-45BB-8BB8-3DB372E453DE}" destId="{D4719DC9-C936-4BF4-AFE2-8816117F0C03}" srcOrd="1" destOrd="0" presId="urn:microsoft.com/office/officeart/2005/8/layout/hProcess9"/>
    <dgm:cxn modelId="{989BE62F-5CC1-42CF-9D33-08EC50A20048}" type="presParOf" srcId="{E0BCA4F6-4FB9-45BB-8BB8-3DB372E453DE}" destId="{1C44B16B-B765-44AB-827C-C41E94C75C69}" srcOrd="2" destOrd="0" presId="urn:microsoft.com/office/officeart/2005/8/layout/hProcess9"/>
    <dgm:cxn modelId="{C4B3B2E6-D0D7-4557-A2A3-D7AC7FFFD4E6}" type="presParOf" srcId="{E0BCA4F6-4FB9-45BB-8BB8-3DB372E453DE}" destId="{3943E8E8-0067-4583-BB68-5948A9E11E9F}" srcOrd="3" destOrd="0" presId="urn:microsoft.com/office/officeart/2005/8/layout/hProcess9"/>
    <dgm:cxn modelId="{D85B38EC-352D-4AC7-86CB-83F1011A2585}" type="presParOf" srcId="{E0BCA4F6-4FB9-45BB-8BB8-3DB372E453DE}" destId="{16B1DBC1-9642-4CBA-B986-09662CBA5FB4}" srcOrd="4" destOrd="0" presId="urn:microsoft.com/office/officeart/2005/8/layout/hProcess9"/>
    <dgm:cxn modelId="{8287EEEE-BC8E-4A93-851C-0F50B46ED786}" type="presParOf" srcId="{E0BCA4F6-4FB9-45BB-8BB8-3DB372E453DE}" destId="{05536CE6-5427-4D04-8208-3FBEAAC9C63F}" srcOrd="5" destOrd="0" presId="urn:microsoft.com/office/officeart/2005/8/layout/hProcess9"/>
    <dgm:cxn modelId="{B6A950C3-78FB-4C7C-BE3D-DF6FB9E64D12}" type="presParOf" srcId="{E0BCA4F6-4FB9-45BB-8BB8-3DB372E453DE}" destId="{08FDFA1A-E121-4B63-9753-FC4618E2765D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C83413-2055-4EB6-B85D-B8FDECFCB3E6}">
      <dsp:nvSpPr>
        <dsp:cNvPr id="0" name=""/>
        <dsp:cNvSpPr/>
      </dsp:nvSpPr>
      <dsp:spPr>
        <a:xfrm>
          <a:off x="766214" y="144008"/>
          <a:ext cx="7802732" cy="3184135"/>
        </a:xfrm>
        <a:prstGeom prst="rightArrow">
          <a:avLst/>
        </a:prstGeom>
        <a:solidFill>
          <a:srgbClr val="008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77587E-845C-4129-9CB7-202E18AEE63E}">
      <dsp:nvSpPr>
        <dsp:cNvPr id="0" name=""/>
        <dsp:cNvSpPr/>
      </dsp:nvSpPr>
      <dsp:spPr>
        <a:xfrm>
          <a:off x="180" y="998443"/>
          <a:ext cx="1547266" cy="1331257"/>
        </a:xfrm>
        <a:prstGeom prst="roundRect">
          <a:avLst/>
        </a:prstGeom>
        <a:gradFill flip="none" rotWithShape="0">
          <a:gsLst>
            <a:gs pos="0">
              <a:srgbClr val="800000">
                <a:shade val="30000"/>
                <a:satMod val="115000"/>
              </a:srgbClr>
            </a:gs>
            <a:gs pos="50000">
              <a:srgbClr val="800000">
                <a:shade val="67500"/>
                <a:satMod val="115000"/>
              </a:srgbClr>
            </a:gs>
            <a:gs pos="100000">
              <a:srgbClr val="800000">
                <a:shade val="100000"/>
                <a:satMod val="115000"/>
              </a:srgbClr>
            </a:gs>
          </a:gsLst>
          <a:lin ang="5400000" scaled="1"/>
          <a:tileRect/>
        </a:gra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ZROD</a:t>
          </a:r>
          <a:endParaRPr lang="cs-CZ" sz="3000" b="1" kern="1200" dirty="0">
            <a:solidFill>
              <a:srgbClr val="FFC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65167" y="1063430"/>
        <a:ext cx="1417292" cy="1201283"/>
      </dsp:txXfrm>
    </dsp:sp>
    <dsp:sp modelId="{1C44B16B-B765-44AB-827C-C41E94C75C69}">
      <dsp:nvSpPr>
        <dsp:cNvPr id="0" name=""/>
        <dsp:cNvSpPr/>
      </dsp:nvSpPr>
      <dsp:spPr>
        <a:xfrm>
          <a:off x="1761709" y="998443"/>
          <a:ext cx="2041158" cy="1331257"/>
        </a:xfrm>
        <a:prstGeom prst="roundRect">
          <a:avLst/>
        </a:prstGeom>
        <a:gradFill flip="none" rotWithShape="1">
          <a:gsLst>
            <a:gs pos="0">
              <a:srgbClr val="F5F53D">
                <a:shade val="30000"/>
                <a:satMod val="115000"/>
              </a:srgbClr>
            </a:gs>
            <a:gs pos="50000">
              <a:srgbClr val="F5F53D">
                <a:shade val="67500"/>
                <a:satMod val="115000"/>
              </a:srgbClr>
            </a:gs>
            <a:gs pos="100000">
              <a:srgbClr val="F5F53D">
                <a:shade val="100000"/>
                <a:satMod val="115000"/>
              </a:srgbClr>
            </a:gs>
          </a:gsLst>
          <a:path path="circle">
            <a:fillToRect l="50000" t="50000" r="50000" b="50000"/>
          </a:path>
          <a:tileRect/>
        </a:gra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SLUNCE</a:t>
          </a:r>
          <a:endParaRPr lang="cs-CZ" sz="3000" b="1" kern="1200" dirty="0">
            <a:solidFill>
              <a:srgbClr val="C0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826696" y="1063430"/>
        <a:ext cx="1911184" cy="1201283"/>
      </dsp:txXfrm>
    </dsp:sp>
    <dsp:sp modelId="{16B1DBC1-9642-4CBA-B986-09662CBA5FB4}">
      <dsp:nvSpPr>
        <dsp:cNvPr id="0" name=""/>
        <dsp:cNvSpPr/>
      </dsp:nvSpPr>
      <dsp:spPr>
        <a:xfrm>
          <a:off x="4017130" y="998443"/>
          <a:ext cx="2300189" cy="1331257"/>
        </a:xfrm>
        <a:prstGeom prst="roundRect">
          <a:avLst/>
        </a:prstGeom>
        <a:gradFill flip="none" rotWithShape="0">
          <a:gsLst>
            <a:gs pos="0">
              <a:schemeClr val="accent1">
                <a:hueOff val="0"/>
                <a:satOff val="0"/>
                <a:lumOff val="0"/>
                <a:shade val="30000"/>
                <a:satMod val="115000"/>
              </a:schemeClr>
            </a:gs>
            <a:gs pos="50000">
              <a:schemeClr val="accent1">
                <a:hueOff val="0"/>
                <a:satOff val="0"/>
                <a:lumOff val="0"/>
                <a:shade val="675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shade val="100000"/>
                <a:satMod val="115000"/>
              </a:schemeClr>
            </a:gs>
          </a:gsLst>
          <a:lin ang="18900000" scaled="1"/>
          <a:tileRect/>
        </a:gra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>
              <a:solidFill>
                <a:schemeClr val="tx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PLANETY</a:t>
          </a:r>
          <a:endParaRPr lang="cs-CZ" sz="3000" b="1" kern="1200" dirty="0">
            <a:solidFill>
              <a:schemeClr val="tx2">
                <a:lumMod val="25000"/>
              </a:schemeClr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4082117" y="1063430"/>
        <a:ext cx="2170215" cy="1201283"/>
      </dsp:txXfrm>
    </dsp:sp>
    <dsp:sp modelId="{08FDFA1A-E121-4B63-9753-FC4618E2765D}">
      <dsp:nvSpPr>
        <dsp:cNvPr id="0" name=""/>
        <dsp:cNvSpPr/>
      </dsp:nvSpPr>
      <dsp:spPr>
        <a:xfrm>
          <a:off x="6531581" y="998443"/>
          <a:ext cx="2253214" cy="1331257"/>
        </a:xfrm>
        <a:prstGeom prst="roundRect">
          <a:avLst/>
        </a:prstGeom>
        <a:gradFill flip="none" rotWithShape="0">
          <a:gsLst>
            <a:gs pos="0">
              <a:srgbClr val="92D050">
                <a:shade val="30000"/>
                <a:satMod val="115000"/>
              </a:srgbClr>
            </a:gs>
            <a:gs pos="50000">
              <a:srgbClr val="92D050">
                <a:shade val="67500"/>
                <a:satMod val="115000"/>
              </a:srgbClr>
            </a:gs>
            <a:gs pos="100000">
              <a:srgbClr val="92D050">
                <a:shade val="100000"/>
                <a:satMod val="115000"/>
              </a:srgbClr>
            </a:gs>
          </a:gsLst>
          <a:lin ang="0" scaled="1"/>
          <a:tileRect/>
        </a:gra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PLANETKY</a:t>
          </a:r>
        </a:p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KOMETY</a:t>
          </a:r>
          <a:endParaRPr lang="cs-CZ" sz="2700" b="1" kern="1200" dirty="0">
            <a:solidFill>
              <a:srgbClr val="C0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6596568" y="1063430"/>
        <a:ext cx="2123240" cy="12012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DF91F1-584B-423C-B512-7DD4F1A22175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F21EF1-483B-4365-AE8A-EC1915ABFB5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721627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45AB5-4FEB-4019-9C26-1D249377BA0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45AB5-4FEB-4019-9C26-1D249377BA0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05022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61731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57473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22120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10873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183193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963898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902469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367214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727226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641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796AC6E3-9C21-419C-B41A-04833FDFCAF6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06845AB5-4FEB-4019-9C26-1D249377BA0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Oval 9"/>
          <p:cNvSpPr/>
          <p:nvPr userDrawn="1"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74132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X_-_Uranus_B.png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Slune%C4%8Dn%C3%AD_soustava&amp;oldid=8211020" TargetMode="External"/><Relationship Id="rId7" Type="http://schemas.openxmlformats.org/officeDocument/2006/relationships/hyperlink" Target="http://en.wikipedia.org/w/index.php?title=Eris_(dwarf_planet)&amp;oldid=478496404" TargetMode="External"/><Relationship Id="rId2" Type="http://schemas.openxmlformats.org/officeDocument/2006/relationships/hyperlink" Target="http://cs.wikipedia.org/w/index.php?title=Vznik_a_v%C3%BDvoj_slune%C4%8Dn%C3%AD_soustavy&amp;oldid=7796748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/index.php?title=Pluto_(trpasli%C4%8D%C3%AD_planeta)&amp;oldid=8173275" TargetMode="External"/><Relationship Id="rId5" Type="http://schemas.openxmlformats.org/officeDocument/2006/relationships/hyperlink" Target="http://cs.wikipedia.org/w/index.php?title=Ceres_(trpasli%C4%8D%C3%AD_planeta)&amp;oldid=7819212" TargetMode="External"/><Relationship Id="rId4" Type="http://schemas.openxmlformats.org/officeDocument/2006/relationships/hyperlink" Target="http://www.aldebaran.cz/astrofyzika/sunsystem/index.html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Oort%C5%AFv_oblak&amp;oldid=8106529" TargetMode="External"/><Relationship Id="rId2" Type="http://schemas.openxmlformats.org/officeDocument/2006/relationships/hyperlink" Target="http://www.aldebaran.cz/astrofyzika/sunsystem/trpaslici.html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office.microsoft.com/cs-cz/images" TargetMode="External"/><Relationship Id="rId4" Type="http://schemas.openxmlformats.org/officeDocument/2006/relationships/hyperlink" Target="http://planets.cz/planety/trpaslici-planety/galerie-trpaslici-planet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2459054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44522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4800764"/>
              </p:ext>
            </p:extLst>
          </p:nvPr>
        </p:nvGraphicFramePr>
        <p:xfrm>
          <a:off x="1691680" y="2852936"/>
          <a:ext cx="7056784" cy="22074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NÁZEV</a:t>
                      </a:r>
                      <a:r>
                        <a:rPr lang="cs-CZ" sz="1400" b="0" baseline="0" dirty="0" smtClean="0"/>
                        <a:t> A ČÍSLO MATERIÁLU:</a:t>
                      </a:r>
                      <a:endParaRPr lang="cs-CZ" sz="14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VY_32_INOVACE_01_S12-Fy-9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březen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Zdeňka Špinlerová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Fyzika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Fyzika pro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Sluneční soustava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34919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0854565"/>
              </p:ext>
            </p:extLst>
          </p:nvPr>
        </p:nvGraphicFramePr>
        <p:xfrm>
          <a:off x="539552" y="3573016"/>
          <a:ext cx="8280920" cy="25343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ROČNÍK</a:t>
                      </a:r>
                      <a:r>
                        <a:rPr lang="cs-CZ" sz="1400" baseline="0" dirty="0" smtClean="0"/>
                        <a:t>: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DRUH UČEBNÍHO MATERIÁLU: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STUPEŇ</a:t>
                      </a:r>
                      <a:r>
                        <a:rPr lang="cs-CZ" sz="1400" b="1" baseline="0" dirty="0" smtClean="0"/>
                        <a:t> A TYP VZDĚLÁVÁNÍ: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POMŮCKY: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3048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CÍL – INOVACE: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METODICKÉ POKYNY: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Před vlastní prezentací je dobré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žákům definovat označení AU a její velikost.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8397681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seznámení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se základními  pojmy týkajících se Sluneční soustavy – Slunce, planety, trpasličí planety, Kuiperův pás, Oortův oblak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se seznámí se sluneční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soustavou od jejího vzniku až po vytvoření jejích hlavních částí.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62370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AppData\Local\Microsoft\Windows\Temporary Internet Files\Content.IE5\AM1I8PN9\MC900433135[2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933056"/>
            <a:ext cx="7920880" cy="856456"/>
          </a:xfrm>
          <a:effectLst>
            <a:glow rad="228600">
              <a:schemeClr val="accent4">
                <a:satMod val="175000"/>
                <a:alpha val="40000"/>
              </a:schemeClr>
            </a:glow>
          </a:effectLst>
          <a:scene3d>
            <a:camera prst="orthographicFront"/>
            <a:lightRig rig="flat" dir="tl">
              <a:rot lat="0" lon="0" rev="6600000"/>
            </a:lightRig>
          </a:scene3d>
          <a:sp3d>
            <a:bevelT w="152400" h="50800" prst="softRound"/>
          </a:sp3d>
        </p:spPr>
        <p:txBody>
          <a:bodyPr>
            <a:scene3d>
              <a:camera prst="orthographicFront"/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14000" b="1" cap="all" dirty="0" smtClean="0">
                <a:ln w="57150">
                  <a:solidFill>
                    <a:schemeClr val="tx1"/>
                  </a:solidFill>
                </a:ln>
                <a:gradFill flip="none" rotWithShape="1">
                  <a:gsLst>
                    <a:gs pos="0">
                      <a:srgbClr val="FFF200"/>
                    </a:gs>
                    <a:gs pos="45000">
                      <a:srgbClr val="FF7A00"/>
                    </a:gs>
                    <a:gs pos="70000">
                      <a:srgbClr val="FF0300"/>
                    </a:gs>
                    <a:gs pos="100000">
                      <a:srgbClr val="4D0808"/>
                    </a:gs>
                  </a:gsLst>
                  <a:lin ang="8100000" scaled="0"/>
                  <a:tileRect/>
                </a:gradFill>
                <a:effectLst>
                  <a:reflection blurRad="12700" stA="50000" endPos="50000" dist="5000" dir="5400000" sy="-100000" rotWithShape="0"/>
                </a:effectLst>
                <a:latin typeface="Aharoni" pitchFamily="2" charset="-79"/>
                <a:cs typeface="Aharoni" pitchFamily="2" charset="-79"/>
              </a:rPr>
              <a:t>VESMÍR</a:t>
            </a:r>
            <a:endParaRPr lang="cs-CZ" sz="14000" b="1" cap="all" dirty="0">
              <a:ln w="57150">
                <a:solidFill>
                  <a:schemeClr val="tx1"/>
                </a:solidFill>
              </a:ln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8100000" scaled="0"/>
                <a:tileRect/>
              </a:gradFill>
              <a:effectLst>
                <a:reflection blurRad="12700" stA="50000" endPos="50000" dist="5000" dir="5400000" sy="-100000" rotWithShape="0"/>
              </a:effectLst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152677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16633"/>
            <a:ext cx="7704856" cy="2808312"/>
          </a:xfrm>
        </p:spPr>
        <p:txBody>
          <a:bodyPr>
            <a:noAutofit/>
          </a:bodyPr>
          <a:lstStyle/>
          <a:p>
            <a:pPr algn="ctr"/>
            <a:r>
              <a:rPr lang="cs-CZ" sz="8800" b="1" dirty="0" smtClean="0">
                <a:ln>
                  <a:solidFill>
                    <a:schemeClr val="accent2">
                      <a:lumMod val="60000"/>
                      <a:lumOff val="40000"/>
                    </a:schemeClr>
                  </a:solidFill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SLUNEČNÍ SOUSTAVA</a:t>
            </a:r>
            <a:endParaRPr lang="cs-CZ" sz="8800" b="1" dirty="0">
              <a:ln>
                <a:solidFill>
                  <a:schemeClr val="accent2">
                    <a:lumMod val="60000"/>
                    <a:lumOff val="40000"/>
                  </a:schemeClr>
                </a:solidFill>
              </a:ln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1196039322"/>
              </p:ext>
            </p:extLst>
          </p:nvPr>
        </p:nvGraphicFramePr>
        <p:xfrm>
          <a:off x="179512" y="2996952"/>
          <a:ext cx="8784976" cy="33281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35879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flythrough dir="out" hasBounce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45C83413-2055-4EB6-B85D-B8FDECFCB3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2000"/>
                                        <p:tgtEl>
                                          <p:spTgt spid="9">
                                            <p:graphicEl>
                                              <a:dgm id="{45C83413-2055-4EB6-B85D-B8FDECFCB3E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5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D377587E-845C-4129-9CB7-202E18AEE6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2000"/>
                                        <p:tgtEl>
                                          <p:spTgt spid="9">
                                            <p:graphicEl>
                                              <a:dgm id="{D377587E-845C-4129-9CB7-202E18AEE63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1C44B16B-B765-44AB-827C-C41E94C75C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2000"/>
                                        <p:tgtEl>
                                          <p:spTgt spid="9">
                                            <p:graphicEl>
                                              <a:dgm id="{1C44B16B-B765-44AB-827C-C41E94C75C6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9500"/>
                            </p:stCondLst>
                            <p:childTnLst>
                              <p:par>
                                <p:cTn id="2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16B1DBC1-9642-4CBA-B986-09662CBA5F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2000"/>
                                        <p:tgtEl>
                                          <p:spTgt spid="9">
                                            <p:graphicEl>
                                              <a:dgm id="{16B1DBC1-9642-4CBA-B986-09662CBA5FB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1500"/>
                            </p:stCondLst>
                            <p:childTnLst>
                              <p:par>
                                <p:cTn id="2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08FDFA1A-E121-4B63-9753-FC4618E276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2000"/>
                                        <p:tgtEl>
                                          <p:spTgt spid="9">
                                            <p:graphicEl>
                                              <a:dgm id="{08FDFA1A-E121-4B63-9753-FC4618E276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9" grpId="0" uiExpand="1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36512"/>
            <a:ext cx="8640960" cy="6390291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5556" y="1340768"/>
            <a:ext cx="7992888" cy="72008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b="1" dirty="0" smtClean="0">
                <a:ln>
                  <a:solidFill>
                    <a:schemeClr val="tx1">
                      <a:lumMod val="50000"/>
                    </a:schemeClr>
                  </a:solidFill>
                </a:ln>
                <a:solidFill>
                  <a:srgbClr val="00FF00"/>
                </a:solidFill>
                <a:latin typeface="+mj-lt"/>
              </a:rPr>
              <a:t>Jak vznikla sluneční soustava?</a:t>
            </a:r>
            <a:endParaRPr lang="cs-CZ" sz="3200" b="1" dirty="0">
              <a:ln>
                <a:solidFill>
                  <a:schemeClr val="tx1">
                    <a:lumMod val="50000"/>
                  </a:schemeClr>
                </a:solidFill>
              </a:ln>
              <a:solidFill>
                <a:srgbClr val="00FF00"/>
              </a:solidFill>
              <a:latin typeface="+mj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52928" cy="936104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ZROD SLUNEČNÍ SOUSTAVY</a:t>
            </a:r>
            <a:endParaRPr lang="cs-CZ" sz="4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9848" y="2132856"/>
            <a:ext cx="8066608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>
                <a:cs typeface="Times New Roman" pitchFamily="18" charset="0"/>
              </a:rPr>
              <a:t>Dnešní členové sluneční soustavy, od Slunce až po nejmenší planetu, pocházejí z jednoho velkého rotujícího  plyno-prachového oblaku – </a:t>
            </a:r>
            <a:r>
              <a:rPr lang="cs-CZ" sz="2600" b="1" dirty="0" smtClean="0">
                <a:solidFill>
                  <a:srgbClr val="FFC000"/>
                </a:solidFill>
                <a:cs typeface="Times New Roman" pitchFamily="18" charset="0"/>
              </a:rPr>
              <a:t>sluneční mlhoviny.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51520" y="4494311"/>
            <a:ext cx="8532092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Sluneční soustava vznikla asi před 4,6 </a:t>
            </a:r>
            <a:r>
              <a:rPr lang="cs-CZ" sz="2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miliardami </a:t>
            </a: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let. Vzájemné gravitační shlukování jednotlivých částic postupně zformovalo centrální hvězdu (Slunce), planety a jejich měsíce, planetky, asteroidy, komety a meteoroidy.</a:t>
            </a:r>
            <a:endParaRPr lang="cs-CZ" sz="2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37556" y="3789667"/>
            <a:ext cx="51600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>
                  <a:solidFill>
                    <a:schemeClr val="tx1">
                      <a:lumMod val="50000"/>
                    </a:schemeClr>
                  </a:solidFill>
                </a:ln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Kdy celý proces začal?</a:t>
            </a:r>
            <a:endParaRPr lang="cs-CZ" sz="3200" b="1" dirty="0">
              <a:ln>
                <a:solidFill>
                  <a:schemeClr val="tx1">
                    <a:lumMod val="50000"/>
                  </a:schemeClr>
                </a:solidFill>
              </a:ln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183258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nodeType="clickEffect">
                                  <p:stCondLst>
                                    <p:cond delay="40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grpId="0" nodeType="clickEffect">
                                  <p:stCondLst>
                                    <p:cond delay="10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  <p:bldP spid="4" grpId="0"/>
      <p:bldP spid="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648" y="188640"/>
            <a:ext cx="3822774" cy="2770126"/>
          </a:xfrm>
          <a:prstGeom prst="rect">
            <a:avLst/>
          </a:prstGeom>
          <a:noFill/>
          <a:ln w="19050">
            <a:solidFill>
              <a:srgbClr val="FFD58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21779" y="188640"/>
            <a:ext cx="29523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SLUNCE</a:t>
            </a:r>
            <a:endParaRPr lang="cs-CZ" sz="4400" b="1" dirty="0">
              <a:solidFill>
                <a:srgbClr val="FFCC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1" y="978307"/>
            <a:ext cx="417646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>
                <a:latin typeface="+mj-lt"/>
                <a:cs typeface="Arial" charset="0"/>
              </a:rPr>
              <a:t>tvoří zhruba </a:t>
            </a:r>
            <a:r>
              <a:rPr lang="cs-CZ" sz="2400" dirty="0">
                <a:latin typeface="+mj-lt"/>
                <a:cs typeface="Arial" charset="0"/>
              </a:rPr>
              <a:t>99,866 % celkové hmotnosti sluneční </a:t>
            </a:r>
            <a:r>
              <a:rPr lang="cs-CZ" sz="2400" dirty="0" smtClean="0">
                <a:latin typeface="+mj-lt"/>
                <a:cs typeface="Arial" charset="0"/>
              </a:rPr>
              <a:t>soustavy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>
                <a:latin typeface="+mj-lt"/>
                <a:cs typeface="Arial" charset="0"/>
              </a:rPr>
              <a:t>svou </a:t>
            </a:r>
            <a:r>
              <a:rPr lang="cs-CZ" sz="2400" dirty="0">
                <a:latin typeface="+mj-lt"/>
                <a:cs typeface="Arial" charset="0"/>
              </a:rPr>
              <a:t>gravitační silou udržuje soustavu </a:t>
            </a:r>
            <a:r>
              <a:rPr lang="cs-CZ" sz="2400" dirty="0" smtClean="0">
                <a:latin typeface="+mj-lt"/>
                <a:cs typeface="Arial" charset="0"/>
              </a:rPr>
              <a:t>pohromadě</a:t>
            </a:r>
            <a:endParaRPr lang="cs-CZ" sz="2400" dirty="0"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51542" y="3645024"/>
            <a:ext cx="319245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>
                <a:latin typeface="+mj-lt"/>
                <a:cs typeface="Arial" charset="0"/>
              </a:rPr>
              <a:t>zbylých </a:t>
            </a:r>
            <a:r>
              <a:rPr lang="cs-CZ" sz="2400" dirty="0">
                <a:latin typeface="+mj-lt"/>
                <a:cs typeface="Arial" charset="0"/>
              </a:rPr>
              <a:t>0,133 % </a:t>
            </a:r>
            <a:r>
              <a:rPr lang="cs-CZ" sz="2400" dirty="0">
                <a:cs typeface="Arial" charset="0"/>
              </a:rPr>
              <a:t>hmotnosti sluneční </a:t>
            </a:r>
            <a:r>
              <a:rPr lang="cs-CZ" sz="2400" dirty="0" smtClean="0">
                <a:cs typeface="Arial" charset="0"/>
              </a:rPr>
              <a:t>soustavy </a:t>
            </a:r>
            <a:r>
              <a:rPr lang="cs-CZ" sz="2400" dirty="0" smtClean="0">
                <a:latin typeface="+mj-lt"/>
                <a:cs typeface="Arial" charset="0"/>
              </a:rPr>
              <a:t>připadá na </a:t>
            </a:r>
            <a:r>
              <a:rPr lang="cs-CZ" sz="2400" dirty="0">
                <a:latin typeface="+mj-lt"/>
                <a:cs typeface="Arial" charset="0"/>
              </a:rPr>
              <a:t>planety a jiná tělesa</a:t>
            </a:r>
            <a:endParaRPr lang="cs-CZ" sz="2400" dirty="0">
              <a:latin typeface="+mj-lt"/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945" y="4077072"/>
            <a:ext cx="5712597" cy="25288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699792" y="3166437"/>
            <a:ext cx="290144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PLANETY</a:t>
            </a:r>
            <a:endParaRPr lang="cs-CZ" sz="4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03443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4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build="p"/>
      <p:bldP spid="6" grpId="0" build="p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349" y="1198006"/>
            <a:ext cx="7729022" cy="43475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627161" y="5238376"/>
            <a:ext cx="578335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>
                <a:solidFill>
                  <a:srgbClr val="FFD581"/>
                </a:solidFill>
              </a:rPr>
              <a:t>Velikost </a:t>
            </a:r>
            <a:r>
              <a:rPr lang="cs-CZ" sz="1600" dirty="0">
                <a:solidFill>
                  <a:srgbClr val="FFD581"/>
                </a:solidFill>
              </a:rPr>
              <a:t>objektů je v měřítku, vzdálenosti mezi nimi nikoliv.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69557" y="72887"/>
            <a:ext cx="871495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PLANETY A TRPASLIČÍ  PLANETY SLUNEČNÍ  SOUSTAVY </a:t>
            </a:r>
            <a:endParaRPr lang="cs-CZ" sz="36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07504" y="5576930"/>
            <a:ext cx="4824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b="1" dirty="0">
                <a:solidFill>
                  <a:srgbClr val="00FF00"/>
                </a:solidFill>
                <a:latin typeface="+mj-lt"/>
                <a:cs typeface="Arial" charset="0"/>
              </a:rPr>
              <a:t>Planety jsou v pořadí od </a:t>
            </a:r>
            <a:r>
              <a:rPr lang="cs-CZ" sz="2400" b="1" dirty="0" smtClean="0">
                <a:solidFill>
                  <a:srgbClr val="00FF00"/>
                </a:solidFill>
                <a:latin typeface="+mj-lt"/>
                <a:cs typeface="Arial" charset="0"/>
              </a:rPr>
              <a:t>Slunce: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07504" y="5984018"/>
            <a:ext cx="8640960" cy="83099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lvl="0"/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cs typeface="Arial" charset="0"/>
              </a:rPr>
              <a:t>Merkur (☿) - Venuše (♀) - Země (♁) - Mars (♂) - Jupiter 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cs typeface="Arial" charset="0"/>
              </a:rPr>
              <a:t>(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♃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cs typeface="Arial" charset="0"/>
              </a:rPr>
              <a:t>) 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cs typeface="Arial" charset="0"/>
              </a:rPr>
              <a:t>- Saturn (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cs typeface="Arial" charset="0"/>
              </a:rPr>
              <a:t>♄) 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cs typeface="Arial" charset="0"/>
              </a:rPr>
              <a:t>- Uran (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cs typeface="Arial" charset="0"/>
              </a:rPr>
              <a:t>♅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cs typeface="Arial" charset="0"/>
                <a:hlinkClick r:id="rId3" tooltip="Astronomický symbol Uranu"/>
              </a:rPr>
              <a:t> 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cs typeface="Arial" charset="0"/>
              </a:rPr>
              <a:t>) - Neptun (♆).</a:t>
            </a:r>
          </a:p>
        </p:txBody>
      </p:sp>
    </p:spTree>
    <p:extLst>
      <p:ext uri="{BB962C8B-B14F-4D97-AF65-F5344CB8AC3E}">
        <p14:creationId xmlns:p14="http://schemas.microsoft.com/office/powerpoint/2010/main" val="3412443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20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1"/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28" y="578297"/>
            <a:ext cx="2767594" cy="2075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2002" y="3680532"/>
            <a:ext cx="492372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 smtClean="0">
                <a:latin typeface="+mj-lt"/>
                <a:cs typeface="Arial" charset="0"/>
              </a:rPr>
              <a:t>K</a:t>
            </a:r>
            <a:r>
              <a:rPr lang="cs-CZ" sz="2400" dirty="0">
                <a:latin typeface="+mj-lt"/>
                <a:cs typeface="Arial" charset="0"/>
              </a:rPr>
              <a:t> nim se přidal v roce 2005 objekt s provizorním názvem 2003 UB</a:t>
            </a:r>
            <a:r>
              <a:rPr lang="cs-CZ" sz="2400" baseline="-30000" dirty="0">
                <a:latin typeface="+mj-lt"/>
                <a:cs typeface="Arial" charset="0"/>
              </a:rPr>
              <a:t>313</a:t>
            </a:r>
            <a:r>
              <a:rPr lang="cs-CZ" sz="2400" dirty="0">
                <a:latin typeface="+mj-lt"/>
                <a:cs typeface="Arial" charset="0"/>
              </a:rPr>
              <a:t>, dnes nazývaný Eris, který je podle měření Hubblova vesmírného dalekohledu dokonce větší než Pluto samotné</a:t>
            </a:r>
            <a:r>
              <a:rPr lang="cs-CZ" sz="2400" dirty="0" smtClean="0">
                <a:latin typeface="+mj-lt"/>
                <a:cs typeface="Arial" charset="0"/>
              </a:rPr>
              <a:t>.</a:t>
            </a:r>
            <a:endParaRPr lang="cs-CZ" sz="2400" dirty="0">
              <a:latin typeface="+mj-lt"/>
              <a:cs typeface="Arial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504" y="116632"/>
            <a:ext cx="9036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cs-CZ" sz="2400" dirty="0">
                <a:cs typeface="Arial" charset="0"/>
              </a:rPr>
              <a:t>Po svém objevení byly mezi planety na čas zařazeny i </a:t>
            </a:r>
            <a:endParaRPr lang="cs-CZ" sz="2200" dirty="0">
              <a:cs typeface="Arial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11547" y="1607383"/>
            <a:ext cx="345009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 smtClean="0">
                <a:cs typeface="Times New Roman" pitchFamily="18" charset="0"/>
              </a:rPr>
              <a:t>Ty </a:t>
            </a:r>
            <a:r>
              <a:rPr lang="cs-CZ" sz="2400" dirty="0">
                <a:cs typeface="Times New Roman" pitchFamily="18" charset="0"/>
              </a:rPr>
              <a:t>však nejsou ve svých zónách dominantními objekty a tak jsou dnes označovány </a:t>
            </a:r>
            <a:r>
              <a:rPr lang="cs-CZ" sz="2400" dirty="0" smtClean="0">
                <a:cs typeface="Times New Roman" pitchFamily="18" charset="0"/>
              </a:rPr>
              <a:t>jako</a:t>
            </a:r>
            <a:endParaRPr lang="cs-CZ" sz="2400" dirty="0">
              <a:cs typeface="Times New Roman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6914" y="573248"/>
            <a:ext cx="2080745" cy="20807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Zaoblený obdélníkový popisek 15"/>
          <p:cNvSpPr/>
          <p:nvPr/>
        </p:nvSpPr>
        <p:spPr>
          <a:xfrm>
            <a:off x="5249659" y="3201304"/>
            <a:ext cx="3770874" cy="479228"/>
          </a:xfrm>
          <a:prstGeom prst="wedgeRoundRectCallout">
            <a:avLst>
              <a:gd name="adj1" fmla="val -39673"/>
              <a:gd name="adj2" fmla="val -90896"/>
              <a:gd name="adj3" fmla="val 16667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TRPASLIČÍ PLANETY</a:t>
            </a: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205657"/>
            <a:ext cx="3161928" cy="21066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3638451" y="573248"/>
            <a:ext cx="2596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Ceres a Pluto</a:t>
            </a:r>
            <a:endParaRPr lang="cs-CZ" sz="2800" b="1" dirty="0">
              <a:solidFill>
                <a:srgbClr val="FFCC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22" name="Přímá spojnice se šipkou 21"/>
          <p:cNvCxnSpPr/>
          <p:nvPr/>
        </p:nvCxnSpPr>
        <p:spPr>
          <a:xfrm flipH="1">
            <a:off x="2843808" y="1103039"/>
            <a:ext cx="1582114" cy="25529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5436096" y="1103039"/>
            <a:ext cx="1310818" cy="25529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4687990" y="5966860"/>
            <a:ext cx="8921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Eris</a:t>
            </a:r>
            <a:endParaRPr lang="cs-CZ" sz="2800" b="1" dirty="0">
              <a:solidFill>
                <a:srgbClr val="FFCC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025" name="Přímá spojnice se šipkou 1024"/>
          <p:cNvCxnSpPr>
            <a:stCxn id="31" idx="0"/>
          </p:cNvCxnSpPr>
          <p:nvPr/>
        </p:nvCxnSpPr>
        <p:spPr>
          <a:xfrm flipV="1">
            <a:off x="5134051" y="5445224"/>
            <a:ext cx="1100687" cy="52163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6268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1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1000"/>
                                  </p:stCondLst>
                                  <p:iterate type="wd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110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9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6" grpId="0" animBg="1"/>
      <p:bldP spid="3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3040504"/>
            <a:ext cx="374441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buFont typeface="Wingdings" pitchFamily="2" charset="2"/>
              <a:buChar char="Ø"/>
            </a:pPr>
            <a:r>
              <a:rPr lang="cs-CZ" sz="2400" dirty="0" smtClean="0">
                <a:cs typeface="Arial" charset="0"/>
              </a:rPr>
              <a:t>obíhají </a:t>
            </a:r>
            <a:r>
              <a:rPr lang="cs-CZ" sz="2400" dirty="0">
                <a:cs typeface="Arial" charset="0"/>
              </a:rPr>
              <a:t>po eliptických drahách kolem Slunce, které je ve společném ohnisku oběžných elips.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7202" y="517670"/>
            <a:ext cx="5036509" cy="28204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0564" y="3933056"/>
            <a:ext cx="5036509" cy="28204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343671"/>
            <a:ext cx="374441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PLANETY</a:t>
            </a:r>
          </a:p>
          <a:p>
            <a:pPr algn="ctr"/>
            <a:endParaRPr lang="cs-CZ" sz="14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3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SLUNEČNÍ SOUSTAVY</a:t>
            </a:r>
            <a:endParaRPr lang="cs-CZ" sz="36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293610" y="3496009"/>
            <a:ext cx="4363695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400" b="1" cap="all" spc="0" dirty="0" smtClean="0">
                <a:ln/>
                <a:solidFill>
                  <a:srgbClr val="FF990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DRÁHY vnějších PLANET</a:t>
            </a:r>
            <a:endParaRPr lang="cs-CZ" sz="2400" b="1" cap="all" spc="0" dirty="0">
              <a:ln/>
              <a:solidFill>
                <a:srgbClr val="FF9900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173082" y="101823"/>
            <a:ext cx="4671472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400" b="1" cap="all" spc="0" dirty="0" smtClean="0">
                <a:ln/>
                <a:solidFill>
                  <a:srgbClr val="FFC00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DRÁHY VNITŘNÍCH PLANET</a:t>
            </a:r>
            <a:endParaRPr lang="cs-CZ" sz="2400" b="1" cap="all" spc="0" dirty="0">
              <a:ln/>
              <a:solidFill>
                <a:srgbClr val="FFC000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07504" y="5157192"/>
            <a:ext cx="33843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400" dirty="0">
                <a:cs typeface="Arial" charset="0"/>
              </a:rPr>
              <a:t>Měsíce obíhají kolem planet také po eliptických </a:t>
            </a:r>
            <a:r>
              <a:rPr lang="cs-CZ" sz="2400" dirty="0" smtClean="0">
                <a:cs typeface="Arial" charset="0"/>
              </a:rPr>
              <a:t>drahách.</a:t>
            </a:r>
            <a:endParaRPr lang="cs-CZ" sz="2400" dirty="0"/>
          </a:p>
        </p:txBody>
      </p:sp>
      <p:sp>
        <p:nvSpPr>
          <p:cNvPr id="4" name="Šipka doprava 3"/>
          <p:cNvSpPr/>
          <p:nvPr/>
        </p:nvSpPr>
        <p:spPr>
          <a:xfrm>
            <a:off x="1979712" y="4725144"/>
            <a:ext cx="1512168" cy="254352"/>
          </a:xfrm>
          <a:prstGeom prst="rightArrow">
            <a:avLst/>
          </a:prstGeom>
          <a:solidFill>
            <a:srgbClr val="00FF00"/>
          </a:solidFill>
          <a:ln>
            <a:solidFill>
              <a:srgbClr val="FFD58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6366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64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" presetClass="entr" presetSubtype="3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400"/>
                            </p:stCondLst>
                            <p:childTnLst>
                              <p:par>
                                <p:cTn id="31" presetID="4" presetClass="entr" presetSubtype="3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3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0" grpId="0"/>
      <p:bldP spid="17" grpId="0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1318" y="1748501"/>
            <a:ext cx="4382682" cy="4870550"/>
          </a:xfrm>
          <a:prstGeom prst="rect">
            <a:avLst/>
          </a:prstGeom>
          <a:noFill/>
          <a:ln w="19050">
            <a:solidFill>
              <a:schemeClr val="tx1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3790" y="1748501"/>
            <a:ext cx="4727528" cy="47551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100" dirty="0"/>
              <a:t>Hlavní pás asteroidů je soustava planetek obíhají zhruba ve vzdálenostech od  2 AU do 4 AU</a:t>
            </a:r>
            <a:r>
              <a:rPr lang="cs-CZ" sz="2100" dirty="0" smtClean="0"/>
              <a:t>.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1000" dirty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100" dirty="0" smtClean="0"/>
              <a:t>Z</a:t>
            </a:r>
            <a:r>
              <a:rPr lang="cs-CZ" sz="2100" dirty="0"/>
              <a:t> větší části se </a:t>
            </a:r>
            <a:r>
              <a:rPr lang="cs-CZ" sz="2100" dirty="0" smtClean="0"/>
              <a:t>vytvořily z protoplanetárního  disku </a:t>
            </a:r>
            <a:r>
              <a:rPr lang="cs-CZ" sz="2100" dirty="0"/>
              <a:t>v oblasti, </a:t>
            </a:r>
            <a:r>
              <a:rPr lang="cs-CZ" sz="2100" dirty="0" smtClean="0"/>
              <a:t>kde </a:t>
            </a:r>
            <a:r>
              <a:rPr lang="cs-CZ" sz="2100" dirty="0"/>
              <a:t>v se důsledku gravitačního vlivu Jupiteru nemohlo vytvořit jediné velké těleso. </a:t>
            </a:r>
            <a:r>
              <a:rPr lang="cs-CZ" sz="2100" dirty="0" smtClean="0"/>
              <a:t> 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1000" dirty="0" smtClean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100" dirty="0" smtClean="0"/>
              <a:t>Mnohé </a:t>
            </a:r>
            <a:r>
              <a:rPr lang="cs-CZ" sz="2100" dirty="0"/>
              <a:t>vznikly dodatečně rozpadem původně vniklých těles při jejich vzájemných srážkách. </a:t>
            </a:r>
            <a:endParaRPr lang="cs-CZ" sz="2100" dirty="0" smtClean="0"/>
          </a:p>
          <a:p>
            <a:pPr marL="342900" indent="-342900">
              <a:buFont typeface="Wingdings" pitchFamily="2" charset="2"/>
              <a:buChar char="Ø"/>
            </a:pPr>
            <a:endParaRPr lang="cs-CZ" sz="1000" dirty="0" smtClean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100" dirty="0" smtClean="0"/>
              <a:t>V roce </a:t>
            </a:r>
            <a:r>
              <a:rPr lang="cs-CZ" sz="2100" dirty="0"/>
              <a:t>2006 bylo známo přes 300 000 těles v této oblasti.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406310" y="152836"/>
            <a:ext cx="39990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PÁS</a:t>
            </a:r>
            <a:endParaRPr lang="cs-CZ" sz="4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902929"/>
            <a:ext cx="9144000" cy="769441"/>
          </a:xfrm>
          <a:prstGeom prst="rect">
            <a:avLst/>
          </a:prstGeom>
          <a:noFill/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200" dirty="0">
                <a:cs typeface="Arial" charset="0"/>
              </a:rPr>
              <a:t>Důležitými složkami sluneční soustavy jsou také planetky tzv. hlavního pásu na drahách </a:t>
            </a:r>
            <a:r>
              <a:rPr lang="cs-CZ" sz="2200" dirty="0" smtClean="0">
                <a:cs typeface="Arial" charset="0"/>
              </a:rPr>
              <a:t> mezi  Marsem </a:t>
            </a:r>
            <a:r>
              <a:rPr lang="cs-CZ" sz="2200" dirty="0">
                <a:cs typeface="Arial" charset="0"/>
              </a:rPr>
              <a:t>a </a:t>
            </a:r>
            <a:r>
              <a:rPr lang="cs-CZ" sz="2200" dirty="0" smtClean="0">
                <a:cs typeface="Arial" charset="0"/>
              </a:rPr>
              <a:t>Jupiterem</a:t>
            </a:r>
            <a:endParaRPr lang="cs-CZ" sz="2200" dirty="0" smtClean="0"/>
          </a:p>
        </p:txBody>
      </p:sp>
      <p:sp>
        <p:nvSpPr>
          <p:cNvPr id="5" name="Šrafovaná šipka doprava 4"/>
          <p:cNvSpPr/>
          <p:nvPr/>
        </p:nvSpPr>
        <p:spPr>
          <a:xfrm rot="10800000">
            <a:off x="4022391" y="6165301"/>
            <a:ext cx="720080" cy="453747"/>
          </a:xfrm>
          <a:prstGeom prst="stripedRightArrow">
            <a:avLst>
              <a:gd name="adj1" fmla="val 56016"/>
              <a:gd name="adj2" fmla="val 50000"/>
            </a:avLst>
          </a:prstGeom>
          <a:solidFill>
            <a:srgbClr val="3333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3667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160"/>
                            </p:stCondLst>
                            <p:childTnLst>
                              <p:par>
                                <p:cTn id="16" presetID="21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8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8160"/>
                            </p:stCondLst>
                            <p:childTnLst>
                              <p:par>
                                <p:cTn id="20" presetID="2" presetClass="entr" presetSubtype="6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4669" y="1446813"/>
            <a:ext cx="5659072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100" dirty="0" smtClean="0"/>
              <a:t>Ve sluneční </a:t>
            </a:r>
            <a:r>
              <a:rPr lang="cs-CZ" sz="2100" dirty="0"/>
              <a:t>soustavě je řada objektů, které obíhají Slunce, mají tvar zformovaný gravitací (nejde o nepravidelná tělesa), ale nejsou natolik veliké, aby okolí své dráhy vyčistily od drobnějších těles. </a:t>
            </a:r>
            <a:endParaRPr lang="cs-CZ" sz="2100" dirty="0" smtClean="0"/>
          </a:p>
          <a:p>
            <a:pPr marL="342900" indent="-342900" algn="just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100" dirty="0" smtClean="0"/>
              <a:t>Taková </a:t>
            </a:r>
            <a:r>
              <a:rPr lang="cs-CZ" sz="2100" dirty="0"/>
              <a:t>tělesa nazýváme trpasličí planety a nacházejí se jak v hlavním pásu planetek mezi Marsem a Jupiterem, tak v Kuiperově pásu za drahou Neptunu</a:t>
            </a:r>
            <a:r>
              <a:rPr lang="cs-CZ" sz="2100" dirty="0" smtClean="0"/>
              <a:t>.</a:t>
            </a:r>
            <a:endParaRPr lang="cs-CZ" sz="2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6765" y="291846"/>
            <a:ext cx="585798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TRPASLIČÍ PLANETY</a:t>
            </a:r>
            <a:endParaRPr lang="cs-CZ" sz="4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4668" y="4725144"/>
            <a:ext cx="574831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Wingdings" pitchFamily="2" charset="2"/>
              <a:buChar char="Ø"/>
            </a:pPr>
            <a:r>
              <a:rPr lang="cs-CZ" sz="2100" dirty="0"/>
              <a:t>Kategorie trpasličích planet byla zavedena na zasedání Mezinárodní astronomické unie v Praze v roce 2006, kdy již bylo zřejmé, že těles podobných jako Pluto je ve Sluneční soustavě několik desítek.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5249" y="279198"/>
            <a:ext cx="2668026" cy="266802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7007194" y="3024168"/>
            <a:ext cx="1224136" cy="430887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4">
                <a:satMod val="175000"/>
                <a:alpha val="40000"/>
              </a:schemeClr>
            </a:glow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 prst="coolSlant"/>
          </a:sp3d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2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PLUTO</a:t>
            </a:r>
            <a:endParaRPr lang="cs-CZ" sz="22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5249" y="3573016"/>
            <a:ext cx="2668027" cy="2668027"/>
          </a:xfrm>
          <a:prstGeom prst="rect">
            <a:avLst/>
          </a:prstGeom>
          <a:noFill/>
          <a:ln w="9525">
            <a:solidFill>
              <a:srgbClr val="FFD58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Šipka dolů 4"/>
          <p:cNvSpPr/>
          <p:nvPr/>
        </p:nvSpPr>
        <p:spPr>
          <a:xfrm>
            <a:off x="6515496" y="3035564"/>
            <a:ext cx="288032" cy="461665"/>
          </a:xfrm>
          <a:prstGeom prst="downArrow">
            <a:avLst/>
          </a:prstGeom>
          <a:solidFill>
            <a:srgbClr val="666699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Šipka dolů 5"/>
          <p:cNvSpPr/>
          <p:nvPr/>
        </p:nvSpPr>
        <p:spPr>
          <a:xfrm rot="10800000">
            <a:off x="8458596" y="3024168"/>
            <a:ext cx="288032" cy="461665"/>
          </a:xfrm>
          <a:prstGeom prst="downArrow">
            <a:avLst/>
          </a:prstGeom>
          <a:solidFill>
            <a:srgbClr val="666699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2509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10" presetClass="entr" presetSubtype="0" repeatCount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nodeType="clickEffect">
                                  <p:stCondLst>
                                    <p:cond delay="6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99" y="1155946"/>
            <a:ext cx="7200799" cy="5580619"/>
          </a:xfrm>
          <a:prstGeom prst="rect">
            <a:avLst/>
          </a:prstGeom>
          <a:noFill/>
          <a:ln w="38100" cmpd="dbl">
            <a:solidFill>
              <a:srgbClr val="FFC000"/>
            </a:solidFill>
            <a:miter lim="800000"/>
            <a:headEnd/>
            <a:tailEnd/>
          </a:ln>
          <a:effectLst>
            <a:glow rad="139700">
              <a:schemeClr val="accent6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25758" y="188640"/>
            <a:ext cx="8892480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400" b="1" cap="none" spc="0" dirty="0">
                <a:ln w="11430"/>
                <a:solidFill>
                  <a:srgbClr val="FFD581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 prvním řádku jsou některé trpasličí planety </a:t>
            </a:r>
            <a:endParaRPr lang="cs-CZ" sz="2400" b="1" cap="none" spc="0" dirty="0" smtClean="0">
              <a:ln w="11430"/>
              <a:solidFill>
                <a:srgbClr val="FFD581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pPr algn="ctr"/>
            <a:r>
              <a:rPr lang="cs-CZ" sz="2400" b="1" cap="none" spc="0" dirty="0" smtClean="0">
                <a:ln w="11430"/>
                <a:solidFill>
                  <a:srgbClr val="FFD581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 </a:t>
            </a:r>
            <a:r>
              <a:rPr lang="cs-CZ" sz="2400" b="1" cap="none" spc="0" dirty="0">
                <a:ln w="11430"/>
                <a:solidFill>
                  <a:srgbClr val="FFD581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Hlavního pásu, v dalších řádcích z </a:t>
            </a:r>
            <a:r>
              <a:rPr lang="cs-CZ" sz="2400" b="1" cap="none" spc="0" dirty="0" smtClean="0">
                <a:ln w="11430"/>
                <a:solidFill>
                  <a:srgbClr val="FFD581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Kuiperova </a:t>
            </a:r>
            <a:r>
              <a:rPr lang="cs-CZ" sz="2400" b="1" cap="none" spc="0" dirty="0">
                <a:ln w="11430"/>
                <a:solidFill>
                  <a:srgbClr val="FFD581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pásu.</a:t>
            </a:r>
          </a:p>
        </p:txBody>
      </p:sp>
    </p:spTree>
    <p:extLst>
      <p:ext uri="{BB962C8B-B14F-4D97-AF65-F5344CB8AC3E}">
        <p14:creationId xmlns:p14="http://schemas.microsoft.com/office/powerpoint/2010/main" val="541748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1" presetClass="entr" presetSubtype="8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1" build="allAtOnce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1758301"/>
            <a:ext cx="46440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je </a:t>
            </a:r>
            <a:r>
              <a:rPr lang="cs-CZ" sz="2000" dirty="0"/>
              <a:t>oblast ve sluneční soustavě, která se nachází za dráhou Neptuna ve vzdálenosti 30 až 50 AU od </a:t>
            </a:r>
            <a:r>
              <a:rPr lang="cs-CZ" sz="2000" dirty="0" smtClean="0"/>
              <a:t>Slunce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504" y="188641"/>
            <a:ext cx="44644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KUIPERŮV PÁS</a:t>
            </a:r>
            <a:endParaRPr lang="cs-CZ" sz="48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1322" y="5225663"/>
            <a:ext cx="454067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Jeho </a:t>
            </a:r>
            <a:r>
              <a:rPr lang="cs-CZ" sz="2000" dirty="0"/>
              <a:t>součástí jsou mimo jiné také tři trpasličí planety – Pluto,  Haumea a </a:t>
            </a:r>
            <a:r>
              <a:rPr lang="cs-CZ" sz="2000" dirty="0" smtClean="0"/>
              <a:t>Makemake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44008" y="4626051"/>
            <a:ext cx="434351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Pojmenován </a:t>
            </a:r>
            <a:r>
              <a:rPr lang="cs-CZ" sz="2000" dirty="0"/>
              <a:t>je podle Gerardu Kuiperovi, který v roce 1951 navrhl teorii o původu některých komet v bližší oblasti než Oortův oblak.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1322" y="2817428"/>
            <a:ext cx="461268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předpokládá </a:t>
            </a:r>
            <a:r>
              <a:rPr lang="cs-CZ" sz="2000" dirty="0"/>
              <a:t>se, že je složen z několika desítek tisíc těles větších než 100 km a řádově miliardy objektů větších než 1 km. Obsahuje tak absolutně nejvíce všech těles sluneční </a:t>
            </a:r>
            <a:r>
              <a:rPr lang="cs-CZ" sz="2000" dirty="0" smtClean="0"/>
              <a:t>soustavy,</a:t>
            </a:r>
            <a:r>
              <a:rPr lang="cs-CZ" sz="2000" dirty="0"/>
              <a:t> </a:t>
            </a:r>
            <a:r>
              <a:rPr lang="cs-CZ" sz="2000" dirty="0" smtClean="0"/>
              <a:t>která </a:t>
            </a:r>
            <a:r>
              <a:rPr lang="cs-CZ" sz="2000" dirty="0"/>
              <a:t>zde zůstala z počátku vývoje sluneční soustavy.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2728" y="188641"/>
            <a:ext cx="4304796" cy="42202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2524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23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  <p:bldP spid="5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7552" y="77306"/>
            <a:ext cx="5016228" cy="5016228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4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7924" y="1535302"/>
            <a:ext cx="4033164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/>
              <a:t>je </a:t>
            </a:r>
            <a:r>
              <a:rPr lang="cs-CZ" sz="2000" dirty="0"/>
              <a:t>hypotetický kulovitý oblak komet na okraji naší sluneční soustavy za Kuiperovým pásem, přibližně 50 000 AU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od Slunce</a:t>
            </a:r>
          </a:p>
          <a:p>
            <a:pPr marL="285750" indent="-28575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/>
              <a:t>svůj název nese po holandském astronomovi Janu Hendriku Oortovi, který hypotézu o jeho existenci poprvé zveřejnil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v </a:t>
            </a:r>
            <a:r>
              <a:rPr lang="cs-CZ" sz="2000" dirty="0"/>
              <a:t>roce </a:t>
            </a:r>
            <a:r>
              <a:rPr lang="cs-CZ" sz="2000" dirty="0" smtClean="0"/>
              <a:t>1950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1" y="45134"/>
            <a:ext cx="367240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OORTŮV OBLAK</a:t>
            </a:r>
            <a:endParaRPr lang="cs-CZ" sz="4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924" y="5157192"/>
            <a:ext cx="909607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solidFill>
                  <a:srgbClr val="FFFFFF"/>
                </a:solidFill>
                <a:cs typeface="Arial" charset="0"/>
              </a:rPr>
              <a:t>představuje obrovskou zásobárnu kometárních </a:t>
            </a:r>
            <a:r>
              <a:rPr lang="cs-CZ" sz="2000" dirty="0" smtClean="0">
                <a:solidFill>
                  <a:srgbClr val="FFFFFF"/>
                </a:solidFill>
                <a:cs typeface="Arial" charset="0"/>
              </a:rPr>
              <a:t>jader. </a:t>
            </a:r>
            <a:r>
              <a:rPr lang="cs-CZ" sz="2000" dirty="0" smtClean="0"/>
              <a:t>Tyto </a:t>
            </a:r>
            <a:r>
              <a:rPr lang="cs-CZ" sz="2000" dirty="0"/>
              <a:t>komety jsou většinou dlouhoperiodické anebo proletí kolem Slunce pouze </a:t>
            </a:r>
            <a:r>
              <a:rPr lang="cs-CZ" sz="2000" dirty="0" smtClean="0"/>
              <a:t>jednou.</a:t>
            </a:r>
            <a:endParaRPr lang="cs-CZ" sz="2000" dirty="0">
              <a:solidFill>
                <a:srgbClr val="FFFFFF"/>
              </a:solidFill>
              <a:cs typeface="Arial" charset="0"/>
            </a:endParaRPr>
          </a:p>
          <a:p>
            <a:pPr marL="285750" lvl="0" indent="-28575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/>
              <a:t>mělo </a:t>
            </a:r>
            <a:r>
              <a:rPr lang="cs-CZ" sz="2000" dirty="0"/>
              <a:t>by jít o pozůstatek původní planetární mlhoviny</a:t>
            </a:r>
            <a:r>
              <a:rPr lang="cs-CZ" sz="2000" dirty="0" smtClean="0"/>
              <a:t>,  </a:t>
            </a:r>
            <a:r>
              <a:rPr lang="cs-CZ" sz="2000" dirty="0"/>
              <a:t>ze které se zformovala sluneční soustava</a:t>
            </a:r>
          </a:p>
        </p:txBody>
      </p:sp>
      <p:sp>
        <p:nvSpPr>
          <p:cNvPr id="5" name="Šipka dolů 4"/>
          <p:cNvSpPr/>
          <p:nvPr/>
        </p:nvSpPr>
        <p:spPr>
          <a:xfrm>
            <a:off x="2699792" y="4581128"/>
            <a:ext cx="432048" cy="512406"/>
          </a:xfrm>
          <a:prstGeom prst="downArrow">
            <a:avLst/>
          </a:prstGeom>
          <a:solidFill>
            <a:srgbClr val="00FF00"/>
          </a:solidFill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9256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940"/>
                            </p:stCondLst>
                            <p:childTnLst>
                              <p:par>
                                <p:cTn id="20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141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/>
      <p:bldP spid="4" grpId="0" build="p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admin\AppData\Local\Microsoft\Windows\Temporary Internet Files\Content.IE5\AM1I8PN9\MC90043313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702" y="214359"/>
            <a:ext cx="8724750" cy="6547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2348880"/>
            <a:ext cx="561681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400" dirty="0" smtClean="0">
                <a:solidFill>
                  <a:srgbClr val="FFD58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Není </a:t>
            </a:r>
            <a:r>
              <a:rPr lang="cs-CZ" sz="2400" dirty="0">
                <a:solidFill>
                  <a:srgbClr val="FFD58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známo, že by se v oblasti za Oortovým oblakem nacházela další tělesa patřící do naší sluneční soustavy. </a:t>
            </a:r>
            <a:endParaRPr lang="cs-CZ" sz="2400" dirty="0" smtClean="0">
              <a:solidFill>
                <a:srgbClr val="FFD58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Aft>
                <a:spcPts val="1200"/>
              </a:spcAft>
            </a:pPr>
            <a:r>
              <a:rPr lang="cs-CZ" sz="2400" dirty="0" smtClean="0">
                <a:solidFill>
                  <a:srgbClr val="FFD58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 </a:t>
            </a:r>
            <a:r>
              <a:rPr lang="cs-CZ" sz="2400" dirty="0">
                <a:solidFill>
                  <a:srgbClr val="FFD58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však neznamená, že zde nemohou být, protože gravitační působení Slunce sahá až do vzdálenosti asi 2 světelných let (125 000 AU), což je více než odhadovaný průměr Oortova oblaku. </a:t>
            </a:r>
            <a:endParaRPr lang="cs-CZ" sz="2400" dirty="0" smtClean="0">
              <a:solidFill>
                <a:srgbClr val="FFD58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Aft>
                <a:spcPts val="1200"/>
              </a:spcAft>
            </a:pPr>
            <a:r>
              <a:rPr lang="cs-CZ" sz="2400" dirty="0" smtClean="0">
                <a:solidFill>
                  <a:srgbClr val="FFD58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Lidstvo </a:t>
            </a:r>
            <a:r>
              <a:rPr lang="cs-CZ" sz="2400" dirty="0">
                <a:solidFill>
                  <a:srgbClr val="FFD58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však zatím nemá nástroje pro podrobnější průzkum této oblasti</a:t>
            </a:r>
            <a:r>
              <a:rPr lang="cs-CZ" sz="2400" dirty="0" smtClean="0">
                <a:solidFill>
                  <a:srgbClr val="FFD58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400" dirty="0">
              <a:solidFill>
                <a:srgbClr val="FFD58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140" y="620688"/>
            <a:ext cx="88573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HRANICE SLUNEČNÍ SOUSTAVY</a:t>
            </a:r>
            <a:endParaRPr lang="cs-CZ" sz="4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18078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8" presetClass="entr" presetSubtype="32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200"/>
                            </p:stCondLst>
                            <p:childTnLst>
                              <p:par>
                                <p:cTn id="14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9800"/>
                            </p:stCondLst>
                            <p:childTnLst>
                              <p:par>
                                <p:cTn id="22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32" name="Picture 12" descr="C:\Users\admin\AppData\Local\Microsoft\Windows\Temporary Internet Files\Content.IE5\DE4CGPLA\MP900407509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3" b="32969"/>
          <a:stretch/>
        </p:blipFill>
        <p:spPr bwMode="auto">
          <a:xfrm>
            <a:off x="2607553" y="2052878"/>
            <a:ext cx="4288673" cy="4310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341978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dirty="0" smtClean="0">
                <a:solidFill>
                  <a:srgbClr val="FFC000"/>
                </a:solidFill>
              </a:rPr>
              <a:t>... </a:t>
            </a:r>
            <a:r>
              <a:rPr lang="cs-CZ" sz="2400" b="1" dirty="0" smtClean="0">
                <a:solidFill>
                  <a:srgbClr val="FFC000"/>
                </a:solidFill>
              </a:rPr>
              <a:t>TAK KONČÍ NAŠE PUTOVÁNÍ OD VZNIKU PO SAMOTNOU HRANICI NAŠÍ SLUNEČNÍ SOUSTAVY. 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24185" y="1354928"/>
            <a:ext cx="30137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 co náš čeká příště?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1187624" y="4293096"/>
            <a:ext cx="6984776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9600" b="1" cap="none" spc="0" dirty="0" smtClean="0">
                <a:ln w="11430"/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SLUNCE</a:t>
            </a:r>
            <a:endParaRPr lang="cs-CZ" sz="9600" b="1" cap="none" spc="0" dirty="0">
              <a:ln w="11430"/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1747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53" presetClass="entr" presetSubtype="16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66033" y="173059"/>
            <a:ext cx="1505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ZDROJE:</a:t>
            </a:r>
            <a:endParaRPr lang="cs-CZ" sz="2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5008" y="764704"/>
            <a:ext cx="8749480" cy="5893921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/>
              <a:t>Přispěvatelé Wikipedie,</a:t>
            </a:r>
            <a:r>
              <a:rPr lang="cs-CZ" sz="1600" i="1" dirty="0"/>
              <a:t> Vznik a vývoj sluneční soustavy</a:t>
            </a:r>
            <a:r>
              <a:rPr lang="cs-CZ" sz="1600" dirty="0"/>
              <a:t> [online], Wikipedie: Otevřená encyklopedie, c2012, Datum poslední revize 18. 03. 2012, 15:28 UTC, [citováno </a:t>
            </a:r>
            <a:r>
              <a:rPr lang="cs-CZ" sz="1600" dirty="0" smtClean="0"/>
              <a:t>24.</a:t>
            </a:r>
            <a:r>
              <a:rPr lang="cs-CZ" sz="1600" dirty="0"/>
              <a:t> </a:t>
            </a:r>
            <a:r>
              <a:rPr lang="cs-CZ" sz="1600" dirty="0" smtClean="0"/>
              <a:t>03.</a:t>
            </a:r>
            <a:r>
              <a:rPr lang="cs-CZ" sz="1600" dirty="0"/>
              <a:t> 2012] &lt;</a:t>
            </a:r>
            <a:r>
              <a:rPr lang="cs-CZ" sz="1600" dirty="0">
                <a:hlinkClick r:id="rId2"/>
              </a:rPr>
              <a:t>http://cs.wikipedia.org/w/index.php?title=Vznik_a_v%C3%BDvoj_slune%C4%8Dn%C3%AD_soustavy&amp;oldid=7796748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/>
              <a:t>Přispěvatelé Wikipedie,</a:t>
            </a:r>
            <a:r>
              <a:rPr lang="cs-CZ" sz="1600" i="1" dirty="0"/>
              <a:t> Sluneční soustava</a:t>
            </a:r>
            <a:r>
              <a:rPr lang="cs-CZ" sz="1600" dirty="0"/>
              <a:t> [online], Wikipedie: Otevřená encyklopedie, c2012, Datum poslední revize 21. 03. 2012, 22:57 UTC, [citováno </a:t>
            </a:r>
            <a:r>
              <a:rPr lang="cs-CZ" sz="1600" dirty="0" smtClean="0"/>
              <a:t>24.</a:t>
            </a:r>
            <a:r>
              <a:rPr lang="cs-CZ" sz="1600" dirty="0"/>
              <a:t> 03. 2012] &lt;</a:t>
            </a:r>
            <a:r>
              <a:rPr lang="cs-CZ" sz="1600" dirty="0">
                <a:hlinkClick r:id="rId3"/>
              </a:rPr>
              <a:t>http://cs.wikipedia.org/w/index.php?title=Slune%C4%8Dn%C3%AD_soustava&amp;oldid=8211020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361188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 smtClean="0">
                <a:solidFill>
                  <a:prstClr val="white"/>
                </a:solidFill>
                <a:cs typeface="Times New Roman" pitchFamily="18" charset="0"/>
              </a:rPr>
              <a:t>Aldebaran.cz, </a:t>
            </a:r>
            <a:r>
              <a:rPr lang="cs-CZ" sz="1600" i="1" dirty="0" smtClean="0">
                <a:cs typeface="Times New Roman" pitchFamily="18" charset="0"/>
              </a:rPr>
              <a:t>Astrofyzika</a:t>
            </a:r>
            <a:r>
              <a:rPr lang="cs-CZ" sz="1600" dirty="0">
                <a:cs typeface="Times New Roman" pitchFamily="18" charset="0"/>
              </a:rPr>
              <a:t>: </a:t>
            </a:r>
            <a:r>
              <a:rPr lang="cs-CZ" sz="1600" i="1" dirty="0">
                <a:cs typeface="Times New Roman" pitchFamily="18" charset="0"/>
              </a:rPr>
              <a:t>Sluneční soustava </a:t>
            </a:r>
            <a:r>
              <a:rPr lang="cs-CZ" sz="1600" dirty="0">
                <a:cs typeface="Times New Roman" pitchFamily="18" charset="0"/>
              </a:rPr>
              <a:t>[</a:t>
            </a:r>
            <a:r>
              <a:rPr lang="cs-CZ" sz="1600" dirty="0" smtClean="0">
                <a:cs typeface="Times New Roman" pitchFamily="18" charset="0"/>
              </a:rPr>
              <a:t>online], </a:t>
            </a:r>
            <a:r>
              <a:rPr lang="cs-CZ" sz="1600" dirty="0">
                <a:cs typeface="Times New Roman" pitchFamily="18" charset="0"/>
              </a:rPr>
              <a:t>ALDEBARAN GROUP FOR ASTROPHYSICS, c2012</a:t>
            </a:r>
            <a:r>
              <a:rPr lang="cs-CZ" sz="1600" dirty="0" smtClean="0">
                <a:cs typeface="Times New Roman" pitchFamily="18" charset="0"/>
              </a:rPr>
              <a:t>, </a:t>
            </a:r>
            <a:r>
              <a:rPr lang="cs-CZ" sz="1600" dirty="0"/>
              <a:t>Datum poslední revize </a:t>
            </a:r>
            <a:r>
              <a:rPr lang="cs-CZ" sz="1600" dirty="0" smtClean="0"/>
              <a:t>2.</a:t>
            </a:r>
            <a:r>
              <a:rPr lang="cs-CZ" sz="1600" dirty="0"/>
              <a:t> 03. </a:t>
            </a:r>
            <a:r>
              <a:rPr lang="cs-CZ" sz="1600" dirty="0" smtClean="0"/>
              <a:t>2012, </a:t>
            </a:r>
            <a:r>
              <a:rPr lang="cs-CZ" sz="1600" dirty="0" smtClean="0">
                <a:cs typeface="Times New Roman" pitchFamily="18" charset="0"/>
              </a:rPr>
              <a:t>[citováno </a:t>
            </a:r>
            <a:r>
              <a:rPr lang="cs-CZ" sz="1600" dirty="0">
                <a:cs typeface="Times New Roman" pitchFamily="18" charset="0"/>
              </a:rPr>
              <a:t>2. 03. 2012]. </a:t>
            </a:r>
            <a:r>
              <a:rPr lang="cs-CZ" sz="1600" dirty="0" smtClean="0">
                <a:cs typeface="Times New Roman" pitchFamily="18" charset="0"/>
              </a:rPr>
              <a:t> &lt;</a:t>
            </a:r>
            <a:r>
              <a:rPr lang="cs-CZ" sz="1600" dirty="0" smtClean="0">
                <a:cs typeface="Times New Roman" pitchFamily="18" charset="0"/>
                <a:hlinkClick r:id="rId4"/>
              </a:rPr>
              <a:t>http</a:t>
            </a:r>
            <a:r>
              <a:rPr lang="cs-CZ" sz="1600" dirty="0">
                <a:cs typeface="Times New Roman" pitchFamily="18" charset="0"/>
                <a:hlinkClick r:id="rId4"/>
              </a:rPr>
              <a:t>://</a:t>
            </a:r>
            <a:r>
              <a:rPr lang="cs-CZ" sz="1600" dirty="0" smtClean="0">
                <a:cs typeface="Times New Roman" pitchFamily="18" charset="0"/>
                <a:hlinkClick r:id="rId4"/>
              </a:rPr>
              <a:t>www.aldebaran.cz/astrofyzika/sunsystem/index.html</a:t>
            </a:r>
            <a:r>
              <a:rPr lang="cs-CZ" sz="1600" dirty="0" smtClean="0">
                <a:cs typeface="Times New Roman" pitchFamily="18" charset="0"/>
              </a:rPr>
              <a:t>&gt;</a:t>
            </a:r>
          </a:p>
          <a:p>
            <a:pPr marL="361188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/>
              <a:t>Přispěvatelé Wikipedie,</a:t>
            </a:r>
            <a:r>
              <a:rPr lang="cs-CZ" sz="1600" i="1" dirty="0"/>
              <a:t> Ceres (trpasličí planeta)</a:t>
            </a:r>
            <a:r>
              <a:rPr lang="cs-CZ" sz="1600" dirty="0"/>
              <a:t> [online], Wikipedie: Otevřená encyklopedie, c2012, Datum poslední revize 22. 03. 2012, 11:50 UTC, [citováno 24. 03. 2012] </a:t>
            </a:r>
            <a:r>
              <a:rPr lang="cs-CZ" sz="1600" dirty="0" smtClean="0"/>
              <a:t>&lt;</a:t>
            </a:r>
            <a:r>
              <a:rPr lang="cs-CZ" sz="1600" dirty="0" smtClean="0">
                <a:hlinkClick r:id="rId5"/>
              </a:rPr>
              <a:t>http</a:t>
            </a:r>
            <a:r>
              <a:rPr lang="cs-CZ" sz="1600" dirty="0">
                <a:hlinkClick r:id="rId5"/>
              </a:rPr>
              <a:t>://cs.wikipedia.org/w/index.php?title=Ceres_(trpasli%C4%8D%C3%AD_planeta)&amp;</a:t>
            </a:r>
            <a:r>
              <a:rPr lang="cs-CZ" sz="1600" dirty="0" smtClean="0">
                <a:hlinkClick r:id="rId5"/>
              </a:rPr>
              <a:t>oldid=7819212</a:t>
            </a:r>
            <a:r>
              <a:rPr lang="cs-CZ" sz="1600" dirty="0" smtClean="0"/>
              <a:t>&gt;</a:t>
            </a:r>
          </a:p>
          <a:p>
            <a:pPr marL="361188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/>
              <a:t>Přispěvatelé Wikipedie,</a:t>
            </a:r>
            <a:r>
              <a:rPr lang="cs-CZ" sz="1600" i="1" dirty="0"/>
              <a:t> Pluto (trpasličí planeta)</a:t>
            </a:r>
            <a:r>
              <a:rPr lang="cs-CZ" sz="1600" dirty="0"/>
              <a:t> [online], Wikipedie: Otevřená encyklopedie, c2012, Datum poslední revize 20. 03. 2012, 10:57 UTC, [citováno 24. 03. 2012] </a:t>
            </a:r>
            <a:r>
              <a:rPr lang="cs-CZ" sz="1600" dirty="0" smtClean="0"/>
              <a:t>&lt;</a:t>
            </a:r>
            <a:r>
              <a:rPr lang="cs-CZ" sz="1600" dirty="0" smtClean="0">
                <a:hlinkClick r:id="rId6"/>
              </a:rPr>
              <a:t>http</a:t>
            </a:r>
            <a:r>
              <a:rPr lang="cs-CZ" sz="1600" dirty="0">
                <a:hlinkClick r:id="rId6"/>
              </a:rPr>
              <a:t>://cs.wikipedia.org/w/index.php?title=Pluto_(trpasli%C4%8D%C3%AD_planeta)&amp;</a:t>
            </a:r>
            <a:r>
              <a:rPr lang="cs-CZ" sz="1600" dirty="0" smtClean="0">
                <a:hlinkClick r:id="rId6"/>
              </a:rPr>
              <a:t>oldid=8173275</a:t>
            </a:r>
            <a:r>
              <a:rPr lang="cs-CZ" sz="1600" dirty="0" smtClean="0"/>
              <a:t>&gt;</a:t>
            </a:r>
          </a:p>
          <a:p>
            <a:pPr marL="361188" indent="-342900">
              <a:spcAft>
                <a:spcPts val="600"/>
              </a:spcAft>
              <a:buFont typeface="+mj-lt"/>
              <a:buAutoNum type="arabicParenR"/>
            </a:pPr>
            <a:r>
              <a:rPr lang="en-US" sz="1600" dirty="0"/>
              <a:t>Eris (dwarf planet). (2012, March 22). In </a:t>
            </a:r>
            <a:r>
              <a:rPr lang="en-US" sz="1600" i="1" dirty="0"/>
              <a:t>Wikipedia, The Free Encyclopedia</a:t>
            </a:r>
            <a:r>
              <a:rPr lang="en-US" sz="1600" dirty="0"/>
              <a:t>.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en-US" sz="1600" dirty="0" smtClean="0"/>
              <a:t>Retrieved </a:t>
            </a:r>
            <a:r>
              <a:rPr lang="en-US" sz="1600" dirty="0"/>
              <a:t>17:31, March 24, 2012, from</a:t>
            </a:r>
            <a:r>
              <a:rPr lang="en-US" sz="1600" b="1" dirty="0"/>
              <a:t> </a:t>
            </a:r>
            <a:r>
              <a:rPr lang="cs-CZ" sz="1600" dirty="0" smtClean="0"/>
              <a:t> &lt;</a:t>
            </a:r>
            <a:r>
              <a:rPr lang="en-US" sz="1600" dirty="0" smtClean="0">
                <a:hlinkClick r:id="rId7"/>
              </a:rPr>
              <a:t>http</a:t>
            </a:r>
            <a:r>
              <a:rPr lang="en-US" sz="1600" dirty="0">
                <a:hlinkClick r:id="rId7"/>
              </a:rPr>
              <a:t>://en.wikipedia.org/w/index.php?title=Eris_(dwarf_planet)&amp;</a:t>
            </a:r>
            <a:r>
              <a:rPr lang="en-US" sz="1600" dirty="0" smtClean="0">
                <a:hlinkClick r:id="rId7"/>
              </a:rPr>
              <a:t>oldid=478496404</a:t>
            </a:r>
            <a:r>
              <a:rPr lang="cs-CZ" sz="1600" dirty="0" smtClean="0"/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4275631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6033" y="173059"/>
            <a:ext cx="1505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ZDROJE:</a:t>
            </a:r>
            <a:endParaRPr lang="cs-CZ" sz="2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6032" y="764704"/>
            <a:ext cx="8798455" cy="41703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+mj-lt"/>
              <a:buAutoNum type="arabicParenR" startAt="7"/>
            </a:pPr>
            <a:r>
              <a:rPr lang="cs-CZ" sz="1600" dirty="0">
                <a:solidFill>
                  <a:prstClr val="white"/>
                </a:solidFill>
                <a:cs typeface="Times New Roman" pitchFamily="18" charset="0"/>
              </a:rPr>
              <a:t>Aldebaran.cz, </a:t>
            </a:r>
            <a:r>
              <a:rPr lang="cs-CZ" sz="1600" dirty="0">
                <a:cs typeface="Times New Roman" pitchFamily="18" charset="0"/>
              </a:rPr>
              <a:t>Astrofyzika: </a:t>
            </a:r>
            <a:r>
              <a:rPr lang="cs-CZ" sz="1600" i="1" dirty="0">
                <a:cs typeface="Times New Roman" pitchFamily="18" charset="0"/>
              </a:rPr>
              <a:t>Sluneční soustava: Trpasličí planety </a:t>
            </a:r>
            <a:r>
              <a:rPr lang="cs-CZ" sz="1600" dirty="0">
                <a:cs typeface="Times New Roman" pitchFamily="18" charset="0"/>
              </a:rPr>
              <a:t>[online], ALDEBARAN GROUP FOR ASTROPHYSICS, c2012, Datum poslední revize 2. 03. 2012, </a:t>
            </a:r>
            <a:r>
              <a:rPr lang="cs-CZ" sz="1600" dirty="0" smtClean="0">
                <a:cs typeface="Times New Roman" pitchFamily="18" charset="0"/>
              </a:rPr>
              <a:t/>
            </a:r>
            <a:br>
              <a:rPr lang="cs-CZ" sz="1600" dirty="0" smtClean="0">
                <a:cs typeface="Times New Roman" pitchFamily="18" charset="0"/>
              </a:rPr>
            </a:br>
            <a:r>
              <a:rPr lang="cs-CZ" sz="1600" dirty="0" smtClean="0">
                <a:cs typeface="Times New Roman" pitchFamily="18" charset="0"/>
              </a:rPr>
              <a:t>[</a:t>
            </a:r>
            <a:r>
              <a:rPr lang="cs-CZ" sz="1600" dirty="0">
                <a:cs typeface="Times New Roman" pitchFamily="18" charset="0"/>
              </a:rPr>
              <a:t>citováno 2. 03. 2012]  &lt;</a:t>
            </a:r>
            <a:r>
              <a:rPr lang="cs-CZ" sz="1600" dirty="0">
                <a:cs typeface="Times New Roman" pitchFamily="18" charset="0"/>
                <a:hlinkClick r:id="rId2"/>
              </a:rPr>
              <a:t>http://www.aldebaran.cz/astrofyzika/sunsystem/trpaslici.html</a:t>
            </a:r>
            <a:r>
              <a:rPr lang="cs-CZ" sz="1600" dirty="0">
                <a:cs typeface="Times New Roman" pitchFamily="18" charset="0"/>
              </a:rPr>
              <a:t>&gt;  </a:t>
            </a:r>
            <a:endParaRPr lang="cs-CZ" sz="1600" dirty="0" smtClean="0"/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+mj-lt"/>
              <a:buAutoNum type="arabicParenR" startAt="7"/>
            </a:pPr>
            <a:r>
              <a:rPr lang="cs-CZ" sz="1600" dirty="0" smtClean="0"/>
              <a:t>Přispěvatelé </a:t>
            </a:r>
            <a:r>
              <a:rPr lang="cs-CZ" sz="1600" dirty="0"/>
              <a:t>Wikipedie,</a:t>
            </a:r>
            <a:r>
              <a:rPr lang="cs-CZ" sz="1600" i="1" dirty="0"/>
              <a:t> Oortův oblak</a:t>
            </a:r>
            <a:r>
              <a:rPr lang="cs-CZ" sz="1600" dirty="0"/>
              <a:t> [online], Wikipedie: Otevřená encyklopedie, c2012, Datum poslední revize 10. 02. 2012, 22:33 UTC, [citováno 3. 03. 2012] &lt;</a:t>
            </a:r>
            <a:r>
              <a:rPr lang="cs-CZ" sz="1600" dirty="0">
                <a:hlinkClick r:id="rId3"/>
              </a:rPr>
              <a:t>http://cs.wikipedia.org/w/index.php?title=Oort%C5%AFv_oblak&amp;oldid=8106529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+mj-lt"/>
              <a:buAutoNum type="arabicParenR" startAt="7"/>
            </a:pPr>
            <a:r>
              <a:rPr lang="cs-CZ" sz="1600" dirty="0">
                <a:cs typeface="Times New Roman" pitchFamily="18" charset="0"/>
              </a:rPr>
              <a:t>Planety: Trpasličí planety</a:t>
            </a:r>
            <a:r>
              <a:rPr lang="cs-CZ" sz="1600" i="1" dirty="0">
                <a:cs typeface="Times New Roman" pitchFamily="18" charset="0"/>
              </a:rPr>
              <a:t>: Galerie trpasličích planet</a:t>
            </a:r>
            <a:r>
              <a:rPr lang="cs-CZ" sz="1600" dirty="0">
                <a:cs typeface="Times New Roman" pitchFamily="18" charset="0"/>
              </a:rPr>
              <a:t> [online], Planets.cz, c2012, </a:t>
            </a:r>
            <a:r>
              <a:rPr lang="cs-CZ" sz="1600" dirty="0" smtClean="0">
                <a:cs typeface="Times New Roman" pitchFamily="18" charset="0"/>
              </a:rPr>
              <a:t/>
            </a:r>
            <a:br>
              <a:rPr lang="cs-CZ" sz="1600" dirty="0" smtClean="0">
                <a:cs typeface="Times New Roman" pitchFamily="18" charset="0"/>
              </a:rPr>
            </a:br>
            <a:r>
              <a:rPr lang="cs-CZ" sz="1600" dirty="0" smtClean="0">
                <a:cs typeface="Times New Roman" pitchFamily="18" charset="0"/>
              </a:rPr>
              <a:t>[</a:t>
            </a:r>
            <a:r>
              <a:rPr lang="cs-CZ" sz="1600" dirty="0">
                <a:cs typeface="Times New Roman" pitchFamily="18" charset="0"/>
              </a:rPr>
              <a:t>citováno 2. 03. 2012]. </a:t>
            </a:r>
            <a:br>
              <a:rPr lang="cs-CZ" sz="1600" dirty="0">
                <a:cs typeface="Times New Roman" pitchFamily="18" charset="0"/>
              </a:rPr>
            </a:br>
            <a:r>
              <a:rPr lang="cs-CZ" sz="1600" dirty="0">
                <a:cs typeface="Times New Roman" pitchFamily="18" charset="0"/>
              </a:rPr>
              <a:t>&lt; </a:t>
            </a:r>
            <a:r>
              <a:rPr lang="cs-CZ" sz="1600" dirty="0">
                <a:cs typeface="Times New Roman" pitchFamily="18" charset="0"/>
                <a:hlinkClick r:id="rId4"/>
              </a:rPr>
              <a:t>http://planets.cz/planety/trpaslici-planety/galerie-trpaslici-planety</a:t>
            </a:r>
            <a:r>
              <a:rPr lang="cs-CZ" sz="1600" dirty="0">
                <a:cs typeface="Times New Roman" pitchFamily="18" charset="0"/>
              </a:rPr>
              <a:t> &gt; </a:t>
            </a:r>
            <a:endParaRPr lang="cs-CZ" sz="1600" dirty="0" smtClean="0">
              <a:cs typeface="Times New Roman" pitchFamily="18" charset="0"/>
            </a:endParaRP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+mj-lt"/>
              <a:buAutoNum type="arabicParenR" startAt="7"/>
            </a:pPr>
            <a:r>
              <a:rPr lang="cs-CZ" sz="1600" dirty="0" smtClean="0">
                <a:cs typeface="Times New Roman" pitchFamily="18" charset="0"/>
              </a:rPr>
              <a:t>&lt;</a:t>
            </a:r>
            <a:r>
              <a:rPr lang="cs-CZ" sz="1600" dirty="0" smtClean="0">
                <a:cs typeface="Times New Roman" pitchFamily="18" charset="0"/>
                <a:hlinkClick r:id="rId5"/>
              </a:rPr>
              <a:t> http</a:t>
            </a:r>
            <a:r>
              <a:rPr lang="cs-CZ" sz="1600" dirty="0">
                <a:cs typeface="Times New Roman" pitchFamily="18" charset="0"/>
                <a:hlinkClick r:id="rId5"/>
              </a:rPr>
              <a:t>://</a:t>
            </a:r>
            <a:r>
              <a:rPr lang="cs-CZ" sz="1600" dirty="0" smtClean="0">
                <a:cs typeface="Times New Roman" pitchFamily="18" charset="0"/>
                <a:hlinkClick r:id="rId5"/>
              </a:rPr>
              <a:t>office.microsoft.com/cs-cz/images</a:t>
            </a:r>
            <a:r>
              <a:rPr lang="cs-CZ" sz="1600" dirty="0" smtClean="0">
                <a:cs typeface="Times New Roman" pitchFamily="18" charset="0"/>
              </a:rPr>
              <a:t> &gt;</a:t>
            </a:r>
            <a:endParaRPr lang="cs-CZ" sz="1600" dirty="0">
              <a:cs typeface="Times New Roman" pitchFamily="18" charset="0"/>
            </a:endParaRP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+mj-lt"/>
              <a:buAutoNum type="arabicParenR" startAt="7"/>
            </a:pPr>
            <a:r>
              <a:rPr lang="cs-CZ" sz="1600" dirty="0" smtClean="0">
                <a:solidFill>
                  <a:srgbClr val="FFC000"/>
                </a:solidFill>
                <a:cs typeface="Times New Roman" pitchFamily="18" charset="0"/>
              </a:rPr>
              <a:t>COUPEROVÁ</a:t>
            </a:r>
            <a:r>
              <a:rPr lang="cs-CZ" sz="1600" dirty="0">
                <a:solidFill>
                  <a:srgbClr val="FFC000"/>
                </a:solidFill>
                <a:cs typeface="Times New Roman" pitchFamily="18" charset="0"/>
              </a:rPr>
              <a:t>, Heather. </a:t>
            </a:r>
            <a:r>
              <a:rPr lang="cs-CZ" sz="1600" i="1" dirty="0">
                <a:solidFill>
                  <a:srgbClr val="FFC000"/>
                </a:solidFill>
                <a:cs typeface="Times New Roman" pitchFamily="18" charset="0"/>
              </a:rPr>
              <a:t>Encyklopedie vesmíru</a:t>
            </a:r>
            <a:r>
              <a:rPr lang="cs-CZ" sz="1600" dirty="0">
                <a:solidFill>
                  <a:srgbClr val="FFC000"/>
                </a:solidFill>
                <a:cs typeface="Times New Roman" pitchFamily="18" charset="0"/>
              </a:rPr>
              <a:t>. 1. vyd. Praha: Slovart, 2000, 304 s. ISBN 80-720-9251-0. </a:t>
            </a:r>
          </a:p>
          <a:p>
            <a:endParaRPr lang="cs-CZ" sz="1400" dirty="0">
              <a:cs typeface="Times New Roman" pitchFamily="18" charset="0"/>
            </a:endParaRP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213425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3024</TotalTime>
  <Words>604</Words>
  <Application>Microsoft Office PowerPoint</Application>
  <PresentationFormat>Předvádění na obrazovce (4:3)</PresentationFormat>
  <Paragraphs>114</Paragraphs>
  <Slides>18</Slides>
  <Notes>0</Notes>
  <HiddenSlides>4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Živly</vt:lpstr>
      <vt:lpstr>Motiv systému Office</vt:lpstr>
      <vt:lpstr>Prezentace aplikace PowerPoint</vt:lpstr>
      <vt:lpstr>ANOTACE:</vt:lpstr>
      <vt:lpstr>VESMÍR</vt:lpstr>
      <vt:lpstr>SLUNEČNÍ SOUSTAVA</vt:lpstr>
      <vt:lpstr>ZROD SLUNEČNÍ SOUSTAVY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SLUNEČNÍ SOUSTAVA</dc:title>
  <dc:subject>prezentace</dc:subject>
  <dc:creator>Zdeňka Špinlerová</dc:creator>
  <cp:lastModifiedBy>admin</cp:lastModifiedBy>
  <cp:revision>156</cp:revision>
  <cp:lastPrinted>2012-02-23T15:02:46Z</cp:lastPrinted>
  <dcterms:created xsi:type="dcterms:W3CDTF">2012-02-21T20:07:05Z</dcterms:created>
  <dcterms:modified xsi:type="dcterms:W3CDTF">2012-07-17T00:07:32Z</dcterms:modified>
  <cp:category>DUM</cp:category>
</cp:coreProperties>
</file>