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4" r:id="rId7"/>
    <p:sldId id="262" r:id="rId8"/>
    <p:sldId id="263" r:id="rId9"/>
    <p:sldId id="261" r:id="rId10"/>
    <p:sldId id="265" r:id="rId11"/>
    <p:sldId id="266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6A2F6F2-7FDB-4EF3-A5FF-3DB478E86D80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935" y="5229200"/>
            <a:ext cx="8175625" cy="1957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557792" y="1916832"/>
            <a:ext cx="61630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Výchova ke zdraví</a:t>
            </a:r>
            <a:endParaRPr lang="cs-CZ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45005" y="4365103"/>
            <a:ext cx="5334922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VY_32_INOVACE_10_20_léky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959155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96136" y="4709049"/>
            <a:ext cx="245291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Léky</a:t>
            </a:r>
            <a:endParaRPr lang="cs-CZ" sz="8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907719"/>
            <a:ext cx="5906978" cy="446305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95339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560428"/>
            <a:ext cx="720080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Lék je </a:t>
            </a:r>
            <a:r>
              <a:rPr lang="cs-CZ" sz="3200" dirty="0" smtClean="0">
                <a:solidFill>
                  <a:srgbClr val="FF0000"/>
                </a:solidFill>
              </a:rPr>
              <a:t>léčivo</a:t>
            </a:r>
            <a:r>
              <a:rPr lang="cs-CZ" sz="3200" dirty="0" smtClean="0"/>
              <a:t>, které </a:t>
            </a:r>
            <a:r>
              <a:rPr lang="cs-CZ" sz="3200" dirty="0" smtClean="0"/>
              <a:t>se podává </a:t>
            </a:r>
            <a:r>
              <a:rPr lang="cs-CZ" sz="3200" dirty="0" smtClean="0"/>
              <a:t>pacientovi (člověku nebo zvířeti</a:t>
            </a:r>
            <a:r>
              <a:rPr lang="cs-CZ" sz="3200" dirty="0" smtClean="0"/>
              <a:t>) </a:t>
            </a:r>
            <a:r>
              <a:rPr lang="cs-CZ" sz="3200" dirty="0" smtClean="0"/>
              <a:t>např</a:t>
            </a:r>
            <a:r>
              <a:rPr lang="cs-CZ" sz="3200" dirty="0" smtClean="0"/>
              <a:t>. ve formě tablet, kapslí</a:t>
            </a:r>
            <a:r>
              <a:rPr lang="cs-CZ" sz="3200" dirty="0" smtClean="0"/>
              <a:t>, </a:t>
            </a:r>
            <a:r>
              <a:rPr lang="cs-CZ" sz="3200" dirty="0" smtClean="0"/>
              <a:t>roztoku.</a:t>
            </a:r>
            <a:endParaRPr lang="cs-CZ" sz="32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007947">
            <a:off x="748704" y="3219682"/>
            <a:ext cx="3677883" cy="2758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64141">
            <a:off x="4919351" y="3511795"/>
            <a:ext cx="3615103" cy="224814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0113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3284984"/>
            <a:ext cx="903649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Všechna </a:t>
            </a:r>
            <a:r>
              <a:rPr lang="cs-CZ" sz="2800" dirty="0" smtClean="0"/>
              <a:t>léčiva, aby byl jejich účinek co nejvyšší, se musí </a:t>
            </a:r>
            <a:r>
              <a:rPr lang="cs-CZ" sz="2800" dirty="0" smtClean="0"/>
              <a:t>pacientovi </a:t>
            </a:r>
            <a:r>
              <a:rPr lang="cs-CZ" sz="2800" dirty="0" smtClean="0"/>
              <a:t>podávat </a:t>
            </a:r>
            <a:r>
              <a:rPr lang="cs-CZ" sz="2800" b="1" u="sng" dirty="0" smtClean="0"/>
              <a:t>správným </a:t>
            </a:r>
            <a:r>
              <a:rPr lang="cs-CZ" sz="2800" b="1" u="sng" dirty="0" smtClean="0"/>
              <a:t>způsobem </a:t>
            </a:r>
            <a:r>
              <a:rPr lang="cs-CZ" sz="2800" dirty="0" smtClean="0"/>
              <a:t>a ve vhodném obalu.</a:t>
            </a:r>
          </a:p>
          <a:p>
            <a:endParaRPr lang="cs-CZ" sz="2800" dirty="0" smtClean="0"/>
          </a:p>
          <a:p>
            <a:r>
              <a:rPr lang="cs-CZ" sz="2800" dirty="0" smtClean="0"/>
              <a:t>Tak, aby </a:t>
            </a:r>
            <a:r>
              <a:rPr lang="cs-CZ" sz="2800" dirty="0"/>
              <a:t>ve vhodný okamžik podání pacientovi se pak léčivý přípravek </a:t>
            </a:r>
            <a:r>
              <a:rPr lang="cs-CZ" sz="2800" dirty="0" smtClean="0"/>
              <a:t>stal </a:t>
            </a:r>
            <a:r>
              <a:rPr lang="cs-CZ" sz="2800" dirty="0"/>
              <a:t>lékem, který může </a:t>
            </a:r>
            <a:r>
              <a:rPr lang="cs-CZ" sz="2800" b="1" u="sng" dirty="0"/>
              <a:t>příznivě ovlivnit zdravotní </a:t>
            </a:r>
            <a:r>
              <a:rPr lang="cs-CZ" sz="2800" b="1" u="sng" dirty="0" smtClean="0"/>
              <a:t>stav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32656"/>
            <a:ext cx="4050526" cy="2705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0113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1337" y="1340768"/>
            <a:ext cx="842493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V </a:t>
            </a:r>
            <a:r>
              <a:rPr lang="cs-CZ" sz="3200" dirty="0" smtClean="0"/>
              <a:t>době antiky se za </a:t>
            </a:r>
            <a:r>
              <a:rPr lang="cs-CZ" sz="3200" dirty="0"/>
              <a:t>lék </a:t>
            </a:r>
            <a:r>
              <a:rPr lang="cs-CZ" sz="3200" dirty="0" smtClean="0"/>
              <a:t>považoval </a:t>
            </a:r>
            <a:r>
              <a:rPr lang="cs-CZ" sz="3200" dirty="0"/>
              <a:t>i například </a:t>
            </a:r>
            <a:r>
              <a:rPr lang="cs-CZ" sz="3200" dirty="0" smtClean="0"/>
              <a:t>cukr </a:t>
            </a:r>
            <a:r>
              <a:rPr lang="cs-CZ" sz="3200" dirty="0"/>
              <a:t>(ve formě medu či z cukrové </a:t>
            </a:r>
            <a:r>
              <a:rPr lang="cs-CZ" sz="3200" dirty="0" smtClean="0"/>
              <a:t>třtiny</a:t>
            </a:r>
            <a:r>
              <a:rPr lang="cs-CZ" sz="3200" dirty="0" smtClean="0"/>
              <a:t>) nebo</a:t>
            </a:r>
            <a:r>
              <a:rPr lang="cs-CZ" sz="3200" dirty="0" smtClean="0"/>
              <a:t> </a:t>
            </a:r>
            <a:r>
              <a:rPr lang="cs-CZ" sz="3200" dirty="0"/>
              <a:t>alkohol či koření (např. </a:t>
            </a:r>
            <a:r>
              <a:rPr lang="cs-CZ" sz="3200" dirty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skořice</a:t>
            </a:r>
            <a:r>
              <a:rPr lang="cs-CZ" sz="3200" dirty="0"/>
              <a:t>, </a:t>
            </a:r>
            <a:r>
              <a:rPr lang="cs-CZ" sz="3200" dirty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tymián</a:t>
            </a:r>
            <a:r>
              <a:rPr lang="cs-CZ" sz="3200" dirty="0"/>
              <a:t>).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103298"/>
            <a:ext cx="27286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Historie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293096"/>
            <a:ext cx="3133725" cy="2305050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 descr="http://www.biorenesance.cz/fotky4158/fotos/_vyr_401Tymia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72289">
            <a:off x="5606188" y="3431818"/>
            <a:ext cx="2460598" cy="3280797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0113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16632"/>
            <a:ext cx="75697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Způsoby podávání léků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2060" y="1340768"/>
            <a:ext cx="213872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Tabletami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Sirupem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V kapkách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Injekcemi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Infúzemi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Mastmi</a:t>
            </a:r>
            <a:endParaRPr lang="cs-CZ" sz="28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8884" y="1019927"/>
            <a:ext cx="2939101" cy="1950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977" y="4329407"/>
            <a:ext cx="3137028" cy="2182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2026" y="4874417"/>
            <a:ext cx="3032497" cy="1914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6286" y="3085623"/>
            <a:ext cx="2664296" cy="1788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5508" y="4329407"/>
            <a:ext cx="2267945" cy="2267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581804"/>
            <a:ext cx="2973355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78316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537586" y="202413"/>
            <a:ext cx="432048" cy="432048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537586" y="634461"/>
            <a:ext cx="432048" cy="432048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537586" y="1066509"/>
            <a:ext cx="432048" cy="432048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537586" y="1498557"/>
            <a:ext cx="432048" cy="432048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537586" y="1930605"/>
            <a:ext cx="432048" cy="432048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537586" y="2362653"/>
            <a:ext cx="432048" cy="432048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537586" y="2785374"/>
            <a:ext cx="432048" cy="432048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969634" y="202413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397217" y="202413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829265" y="202413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261313" y="202413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673490" y="202413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105538" y="202413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972313" y="634461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399896" y="634461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972313" y="1066509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399896" y="1066509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7831944" y="1066509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263992" y="1066509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972313" y="1498557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972313" y="192490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399896" y="192490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831944" y="192490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8263992" y="192490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972313" y="2362653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399896" y="2362653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7831944" y="2362653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8263992" y="2362653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972313" y="2794701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399896" y="2794701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7831944" y="2794701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8263992" y="2794701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673490" y="634461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105538" y="634461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105538" y="1066509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5241442" y="1498557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673490" y="1498557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6105538" y="1498557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6105538" y="1924900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6105538" y="2794701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8693361" y="1930605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693361" y="2362653"/>
            <a:ext cx="4320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5366996" y="202413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365310" y="66581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727991" y="107257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4934948" y="153208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5799044" y="195625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181984" y="239401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5799044" y="282605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1" y="4830088"/>
            <a:ext cx="2808312" cy="1874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7" name="TextovéPole 76"/>
          <p:cNvSpPr txBox="1"/>
          <p:nvPr/>
        </p:nvSpPr>
        <p:spPr>
          <a:xfrm>
            <a:off x="280902" y="483008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71809" y="4830088"/>
            <a:ext cx="2008683" cy="2008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9" name="TextovéPole 78"/>
          <p:cNvSpPr txBox="1"/>
          <p:nvPr/>
        </p:nvSpPr>
        <p:spPr>
          <a:xfrm>
            <a:off x="7097867" y="496241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4840"/>
            <a:ext cx="2664296" cy="2042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" name="TextovéPole 80"/>
          <p:cNvSpPr txBox="1"/>
          <p:nvPr/>
        </p:nvSpPr>
        <p:spPr>
          <a:xfrm>
            <a:off x="127655" y="202413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4199" y="197441"/>
            <a:ext cx="2110749" cy="2669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3" name="TextovéPole 82"/>
          <p:cNvSpPr txBox="1"/>
          <p:nvPr/>
        </p:nvSpPr>
        <p:spPr>
          <a:xfrm>
            <a:off x="2900556" y="13800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398" y="2325250"/>
            <a:ext cx="2540158" cy="2316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5" name="TextovéPole 84"/>
          <p:cNvSpPr txBox="1"/>
          <p:nvPr/>
        </p:nvSpPr>
        <p:spPr>
          <a:xfrm>
            <a:off x="434149" y="407707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0340" y="2983408"/>
            <a:ext cx="1891102" cy="1870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7" name="TextovéPole 86"/>
          <p:cNvSpPr txBox="1"/>
          <p:nvPr/>
        </p:nvSpPr>
        <p:spPr>
          <a:xfrm>
            <a:off x="3726326" y="348336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4592" y="4522798"/>
            <a:ext cx="2123275" cy="230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9" name="TextovéPole 88"/>
          <p:cNvSpPr txBox="1"/>
          <p:nvPr/>
        </p:nvSpPr>
        <p:spPr>
          <a:xfrm>
            <a:off x="5150972" y="466958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113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2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3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9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5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4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7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3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9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5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8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1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4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7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0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3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2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5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5" grpId="0" animBg="1"/>
      <p:bldP spid="46" grpId="0" animBg="1"/>
      <p:bldP spid="50" grpId="0" animBg="1"/>
      <p:bldP spid="52" grpId="0" animBg="1"/>
      <p:bldP spid="53" grpId="0" animBg="1"/>
      <p:bldP spid="54" grpId="0" animBg="1"/>
      <p:bldP spid="58" grpId="0" animBg="1"/>
      <p:bldP spid="66" grpId="0" animBg="1"/>
      <p:bldP spid="67" grpId="0" animBg="1"/>
      <p:bldP spid="68" grpId="0" animBg="1"/>
      <p:bldP spid="69" grpId="0"/>
      <p:bldP spid="70" grpId="0"/>
      <p:bldP spid="71" grpId="0"/>
      <p:bldP spid="72" grpId="0"/>
      <p:bldP spid="73" grpId="0"/>
      <p:bldP spid="74" grpId="0"/>
      <p:bldP spid="75" grpId="0"/>
      <p:bldP spid="77" grpId="0"/>
      <p:bldP spid="79" grpId="0"/>
      <p:bldP spid="81" grpId="0"/>
      <p:bldP spid="83" grpId="0"/>
      <p:bldP spid="85" grpId="0"/>
      <p:bldP spid="87" grpId="0"/>
      <p:bldP spid="8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537586" y="202413"/>
            <a:ext cx="432048" cy="432048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L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537586" y="634461"/>
            <a:ext cx="432048" cy="432048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É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37586" y="1066509"/>
            <a:ext cx="432048" cy="432048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37586" y="1498557"/>
            <a:ext cx="432048" cy="432048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Á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537586" y="1930605"/>
            <a:ext cx="432048" cy="432048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R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37586" y="2362653"/>
            <a:ext cx="432048" cy="432048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N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37586" y="2785374"/>
            <a:ext cx="432048" cy="432048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A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59" name="Picture 8" descr="Smiles Gifs Image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04486"/>
            <a:ext cx="3790882" cy="379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22122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57909E-6 L -0.10746 -4.57909E-6 C -0.15573 -4.57909E-6 -0.21493 0.07193 -0.21493 0.1309 L -0.21493 0.26157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47" y="1306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03053E-7 L -0.10746 7.03053E-7 C -0.15573 7.03053E-7 -0.21493 0.07192 -0.21493 0.1309 L -0.21493 0.26156 " pathEditMode="relative" rAng="0" ptsTypes="FfFF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47" y="13067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0148E-6 L -0.10746 -4.0148E-6 C -0.15573 -4.0148E-6 -0.21493 0.07193 -0.21493 0.1309 L -0.21493 0.26157 " pathEditMode="relative" rAng="0" ptsTypes="FfFF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47" y="13067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26735E-6 L -0.10746 1.26735E-6 C -0.15573 1.26735E-6 -0.21493 0.07192 -0.21493 0.1309 L -0.21493 0.26156 " pathEditMode="relative" rAng="0" ptsTypes="FfFF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47" y="13067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45051E-6 L -0.10746 -3.45051E-6 C -0.15573 -3.45051E-6 -0.21493 0.07193 -0.21493 0.1309 L -0.21493 0.26157 " pathEditMode="relative" rAng="0" ptsTypes="FfFF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47" y="13067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83164E-6 L -0.10746 1.83164E-6 C -0.15573 1.83164E-6 -0.21493 0.07192 -0.21493 0.1309 L -0.21493 0.26156 " pathEditMode="relative" rAng="0" ptsTypes="FfFF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47" y="13067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45051E-6 L -0.10746 3.45051E-6 C -0.15573 3.45051E-6 -0.21493 0.07192 -0.21493 0.13089 L -0.21493 0.26156 " pathEditMode="relative" rAng="0" ptsTypes="FfFF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47" y="130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65534"/>
            <a:ext cx="5715000" cy="321945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glow rad="228600">
              <a:schemeClr val="accent5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284984"/>
            <a:ext cx="5238750" cy="3495675"/>
          </a:xfrm>
          <a:prstGeom prst="roundRect">
            <a:avLst>
              <a:gd name="adj" fmla="val 10927"/>
            </a:avLst>
          </a:prstGeom>
          <a:ln w="190500" cap="rnd">
            <a:solidFill>
              <a:srgbClr val="C8C6BD"/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67944" y="404664"/>
            <a:ext cx="518122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Léky se dají koupit v lékárnách</a:t>
            </a:r>
          </a:p>
          <a:p>
            <a:pPr algn="ctr"/>
            <a:r>
              <a:rPr lang="cs-CZ" sz="2800" dirty="0" smtClean="0"/>
              <a:t>a nebo se dají objednat přes</a:t>
            </a:r>
          </a:p>
          <a:p>
            <a:pPr algn="ctr"/>
            <a:r>
              <a:rPr lang="cs-CZ" sz="2800" dirty="0" smtClean="0"/>
              <a:t>Internet.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5085184"/>
            <a:ext cx="489749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Léky jsou na lékařský předpis</a:t>
            </a:r>
          </a:p>
          <a:p>
            <a:pPr algn="ctr"/>
            <a:r>
              <a:rPr lang="cs-CZ" sz="2800" dirty="0"/>
              <a:t>a</a:t>
            </a:r>
            <a:r>
              <a:rPr lang="cs-CZ" sz="2800" dirty="0" smtClean="0"/>
              <a:t>le i jako volně </a:t>
            </a:r>
            <a:r>
              <a:rPr lang="cs-CZ" sz="2800" dirty="0" smtClean="0"/>
              <a:t>prodejné.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01139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149080"/>
            <a:ext cx="3751017" cy="295292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707" y="1628800"/>
            <a:ext cx="4039049" cy="3032319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44824"/>
            <a:ext cx="3776738" cy="377673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sp>
        <p:nvSpPr>
          <p:cNvPr id="3" name="Obdélník 2"/>
          <p:cNvSpPr/>
          <p:nvPr/>
        </p:nvSpPr>
        <p:spPr>
          <a:xfrm>
            <a:off x="467544" y="260648"/>
            <a:ext cx="83543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Léky na 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lékařský předpis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0135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618" y="4725144"/>
            <a:ext cx="4612314" cy="18114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91" y="1556792"/>
            <a:ext cx="4141069" cy="2802123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420888"/>
            <a:ext cx="4557309" cy="16691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235286" y="116632"/>
            <a:ext cx="66894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Volně prodejné léky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5265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79912" y="116632"/>
            <a:ext cx="18594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Popis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5637" y="1916832"/>
            <a:ext cx="770672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2. snímek – úvod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3. snímek </a:t>
            </a:r>
            <a:r>
              <a:rPr lang="cs-CZ" sz="2400" dirty="0" smtClean="0"/>
              <a:t>– slouží </a:t>
            </a:r>
            <a:r>
              <a:rPr lang="cs-CZ" sz="2400" dirty="0"/>
              <a:t>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4. snímek </a:t>
            </a:r>
            <a:r>
              <a:rPr lang="cs-CZ" sz="2400" dirty="0" smtClean="0"/>
              <a:t>– slouží </a:t>
            </a:r>
            <a:r>
              <a:rPr lang="cs-CZ" sz="2400" dirty="0"/>
              <a:t>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5.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6. snímek </a:t>
            </a:r>
            <a:r>
              <a:rPr lang="cs-CZ" sz="2400" dirty="0" smtClean="0"/>
              <a:t>– slouží </a:t>
            </a:r>
            <a:r>
              <a:rPr lang="cs-CZ" sz="2400" dirty="0"/>
              <a:t>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7. snímek – žáci interaktivním perem vyluští 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8. snímek – správné řešení tajenky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9. snímek </a:t>
            </a:r>
            <a:r>
              <a:rPr lang="cs-CZ" sz="2400" dirty="0" smtClean="0"/>
              <a:t>– slouží </a:t>
            </a:r>
            <a:r>
              <a:rPr lang="cs-CZ" sz="2400" dirty="0"/>
              <a:t>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10. snímek </a:t>
            </a:r>
            <a:r>
              <a:rPr lang="cs-CZ" sz="2400" dirty="0"/>
              <a:t>–</a:t>
            </a:r>
            <a:r>
              <a:rPr lang="cs-CZ" sz="2400" dirty="0" smtClean="0"/>
              <a:t>obrázky k výkladu</a:t>
            </a:r>
            <a:endParaRPr lang="cs-CZ" sz="240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11. snímek – </a:t>
            </a:r>
            <a:r>
              <a:rPr lang="cs-CZ" sz="2400" dirty="0" smtClean="0"/>
              <a:t>obrázky </a:t>
            </a:r>
            <a:r>
              <a:rPr lang="cs-CZ" sz="2400" smtClean="0"/>
              <a:t>k výkladu</a:t>
            </a:r>
            <a:endParaRPr lang="cs-CZ" sz="240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12. snímek – popis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13. snímek – zdroje</a:t>
            </a:r>
          </a:p>
        </p:txBody>
      </p:sp>
    </p:spTree>
    <p:extLst>
      <p:ext uri="{BB962C8B-B14F-4D97-AF65-F5344CB8AC3E}">
        <p14:creationId xmlns:p14="http://schemas.microsoft.com/office/powerpoint/2010/main" xmlns="" val="16746380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15274" y="116632"/>
            <a:ext cx="23134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Zdroje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6024" y="1556792"/>
            <a:ext cx="8771953" cy="39395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Obrázek 1 - </a:t>
            </a:r>
            <a:r>
              <a:rPr lang="cs-CZ" sz="1000" dirty="0"/>
              <a:t>http://</a:t>
            </a:r>
            <a:r>
              <a:rPr lang="cs-CZ" sz="1000" dirty="0" smtClean="0"/>
              <a:t>t3.gstatic.com/images?q=tbn:ANd9GcQUgk4Ks40HnMqAe3RBD3fSy_O_5vxZM-OmKfoCLnLv2gFTbgig&amp;t=1</a:t>
            </a:r>
          </a:p>
          <a:p>
            <a:r>
              <a:rPr lang="cs-CZ" sz="1000" dirty="0" smtClean="0"/>
              <a:t>Obrázek 2 - </a:t>
            </a:r>
            <a:r>
              <a:rPr lang="cs-CZ" sz="1000" dirty="0"/>
              <a:t>http://www.lekarnauhedviky.cz/fotky8796/fotos/_</a:t>
            </a:r>
            <a:r>
              <a:rPr lang="cs-CZ" sz="1000" dirty="0" smtClean="0"/>
              <a:t>vyr_108brufen.jpg</a:t>
            </a:r>
          </a:p>
          <a:p>
            <a:r>
              <a:rPr lang="cs-CZ" sz="1000" dirty="0" smtClean="0"/>
              <a:t>Obrázek 3 - </a:t>
            </a:r>
            <a:r>
              <a:rPr lang="cs-CZ" sz="1000" dirty="0"/>
              <a:t>http://</a:t>
            </a:r>
            <a:r>
              <a:rPr lang="cs-CZ" sz="1000" dirty="0" smtClean="0"/>
              <a:t>rejza1570.cz/images/paralen1.jpg</a:t>
            </a:r>
          </a:p>
          <a:p>
            <a:r>
              <a:rPr lang="cs-CZ" sz="1000" dirty="0" smtClean="0"/>
              <a:t>Obrázek 4 - </a:t>
            </a:r>
            <a:r>
              <a:rPr lang="cs-CZ" sz="1000" dirty="0"/>
              <a:t>http://</a:t>
            </a:r>
            <a:r>
              <a:rPr lang="cs-CZ" sz="1000" dirty="0" smtClean="0"/>
              <a:t>www.lekarna-net.cz/obrazek.php?pdk=4029668041190</a:t>
            </a:r>
          </a:p>
          <a:p>
            <a:r>
              <a:rPr lang="cs-CZ" sz="1000" dirty="0" smtClean="0"/>
              <a:t>Obrázek 5 - </a:t>
            </a:r>
            <a:r>
              <a:rPr lang="cs-CZ" sz="1000" dirty="0"/>
              <a:t>http://</a:t>
            </a:r>
            <a:r>
              <a:rPr lang="cs-CZ" sz="1000" dirty="0" smtClean="0"/>
              <a:t>saigonnezumi.com/saigonphotos/swollenfoot1.jpg</a:t>
            </a:r>
          </a:p>
          <a:p>
            <a:r>
              <a:rPr lang="cs-CZ" sz="1000" dirty="0" smtClean="0"/>
              <a:t>Obrázek 6 - </a:t>
            </a:r>
            <a:r>
              <a:rPr lang="cs-CZ" sz="1000" dirty="0"/>
              <a:t>http://</a:t>
            </a:r>
            <a:r>
              <a:rPr lang="cs-CZ" sz="1000" dirty="0" smtClean="0"/>
              <a:t>www.bernos.com/blog/wp-content/uploads/2009/10/pills.jpg</a:t>
            </a:r>
          </a:p>
          <a:p>
            <a:r>
              <a:rPr lang="cs-CZ" sz="1000" dirty="0" smtClean="0"/>
              <a:t>Obrázek 7 - </a:t>
            </a:r>
            <a:r>
              <a:rPr lang="cs-CZ" sz="1000" dirty="0"/>
              <a:t>http://</a:t>
            </a:r>
            <a:r>
              <a:rPr lang="cs-CZ" sz="1000" dirty="0" smtClean="0"/>
              <a:t>jpg.lekarna.cz/images/products/v/11434.jpg</a:t>
            </a:r>
          </a:p>
          <a:p>
            <a:r>
              <a:rPr lang="cs-CZ" sz="1000" dirty="0" smtClean="0"/>
              <a:t>Obrázek 8 - </a:t>
            </a:r>
            <a:r>
              <a:rPr lang="cs-CZ" sz="1000" dirty="0"/>
              <a:t>http://</a:t>
            </a:r>
            <a:r>
              <a:rPr lang="cs-CZ" sz="1000" dirty="0" smtClean="0"/>
              <a:t>upload.wikimedia.org/wikipedia/commons/thumb/f/fb/Injection_23.JPG/800px-Injection_23.JPG</a:t>
            </a:r>
          </a:p>
          <a:p>
            <a:r>
              <a:rPr lang="cs-CZ" sz="1000" dirty="0" smtClean="0"/>
              <a:t>Obrázek 9 - </a:t>
            </a:r>
            <a:r>
              <a:rPr lang="cs-CZ" sz="1000" dirty="0"/>
              <a:t>http://www.biorenesance.cz/fotky4158/fotos/_</a:t>
            </a:r>
            <a:r>
              <a:rPr lang="cs-CZ" sz="1000" dirty="0" smtClean="0"/>
              <a:t>vyr_401Tymian.jpg</a:t>
            </a:r>
          </a:p>
          <a:p>
            <a:r>
              <a:rPr lang="cs-CZ" sz="1000" dirty="0" smtClean="0"/>
              <a:t>Obrázek 10 - </a:t>
            </a:r>
            <a:r>
              <a:rPr lang="cs-CZ" sz="1000" dirty="0"/>
              <a:t>http://</a:t>
            </a:r>
            <a:r>
              <a:rPr lang="cs-CZ" sz="1000" dirty="0" smtClean="0"/>
              <a:t>www.profizahrada.cz/images_data/240_narcis.jpg</a:t>
            </a:r>
          </a:p>
          <a:p>
            <a:r>
              <a:rPr lang="cs-CZ" sz="1000" dirty="0" smtClean="0"/>
              <a:t>Obrázek 11 - </a:t>
            </a:r>
            <a:r>
              <a:rPr lang="cs-CZ" sz="1000" dirty="0"/>
              <a:t>http://</a:t>
            </a:r>
            <a:r>
              <a:rPr lang="cs-CZ" sz="1000" dirty="0" smtClean="0"/>
              <a:t>www.papirove-krabice.cz/wp-content/uploads/2009/07/cardboardbox.jpg</a:t>
            </a:r>
          </a:p>
          <a:p>
            <a:r>
              <a:rPr lang="cs-CZ" sz="1000" dirty="0" smtClean="0"/>
              <a:t>Obrázek 12 - </a:t>
            </a:r>
            <a:r>
              <a:rPr lang="cs-CZ" sz="1000" dirty="0"/>
              <a:t>http://</a:t>
            </a:r>
            <a:r>
              <a:rPr lang="cs-CZ" sz="1000" dirty="0" smtClean="0"/>
              <a:t>www.otazkomat.cz/upload/otazky/obrazky/okurky.jpg</a:t>
            </a:r>
          </a:p>
          <a:p>
            <a:r>
              <a:rPr lang="cs-CZ" sz="1000" dirty="0" smtClean="0"/>
              <a:t>Obrázek 13 - </a:t>
            </a:r>
            <a:r>
              <a:rPr lang="cs-CZ" sz="1000" dirty="0"/>
              <a:t>http://</a:t>
            </a:r>
            <a:r>
              <a:rPr lang="cs-CZ" sz="1000" dirty="0" smtClean="0"/>
              <a:t>www.hunting-shop.cz/Obrazky/Zbozi/kabat-hubertus.jpg</a:t>
            </a:r>
          </a:p>
          <a:p>
            <a:r>
              <a:rPr lang="cs-CZ" sz="1000" dirty="0" smtClean="0"/>
              <a:t>Obrázek 14 - </a:t>
            </a:r>
            <a:r>
              <a:rPr lang="cs-CZ" sz="1000" dirty="0"/>
              <a:t>http://</a:t>
            </a:r>
            <a:r>
              <a:rPr lang="cs-CZ" sz="1000" dirty="0" smtClean="0"/>
              <a:t>t0.gstatic.com/images?q=tbn:ANd9GcR3U_FG8Qx4ULefFU4Q8Yv5cJiiy81Id8AK6mM8IDacvY4zC3YaMWgMitq8</a:t>
            </a:r>
            <a:endParaRPr lang="cs-CZ" sz="1000" dirty="0"/>
          </a:p>
          <a:p>
            <a:r>
              <a:rPr lang="cs-CZ" sz="1000" dirty="0" smtClean="0"/>
              <a:t>Obrázek 15 - </a:t>
            </a:r>
            <a:r>
              <a:rPr lang="cs-CZ" sz="1000" dirty="0"/>
              <a:t>http://</a:t>
            </a:r>
            <a:r>
              <a:rPr lang="cs-CZ" sz="1000" dirty="0" smtClean="0"/>
              <a:t>www.zenyprozeny.cz/data/img1/obr-clanky/clanek-velky/kolotoc.jpg</a:t>
            </a:r>
          </a:p>
          <a:p>
            <a:r>
              <a:rPr lang="cs-CZ" sz="1000" dirty="0" smtClean="0"/>
              <a:t>Obrázek 16 - </a:t>
            </a:r>
            <a:r>
              <a:rPr lang="cs-CZ" sz="1000" dirty="0"/>
              <a:t>http://</a:t>
            </a:r>
            <a:r>
              <a:rPr lang="cs-CZ" sz="1000" dirty="0" smtClean="0"/>
              <a:t>dorty.artmama.cz/sites/dorty.artmama.cz/files/images/dort%20kaktus.jpg</a:t>
            </a:r>
          </a:p>
          <a:p>
            <a:r>
              <a:rPr lang="cs-CZ" sz="1000" dirty="0" smtClean="0"/>
              <a:t>Obrázek 17 - </a:t>
            </a:r>
            <a:r>
              <a:rPr lang="cs-CZ" sz="1000" dirty="0"/>
              <a:t>http://</a:t>
            </a:r>
            <a:r>
              <a:rPr lang="cs-CZ" sz="1000" dirty="0" smtClean="0"/>
              <a:t>i.lidovky.cz/11/072/lngal/GLU3c645b_ockovani.jpg</a:t>
            </a:r>
          </a:p>
          <a:p>
            <a:r>
              <a:rPr lang="cs-CZ" sz="1000" dirty="0" smtClean="0"/>
              <a:t>Obrázek 18 - </a:t>
            </a:r>
            <a:r>
              <a:rPr lang="cs-CZ" sz="1000" dirty="0"/>
              <a:t>http://</a:t>
            </a:r>
            <a:r>
              <a:rPr lang="cs-CZ" sz="1000" dirty="0" smtClean="0"/>
              <a:t>www.sportvital.cz/zdravi/aktuality/leky-na-osteoporozu-snizuji-riziko-rakoviny-tlusteho-streva/Contents/0/coughmedicine.jpg</a:t>
            </a:r>
          </a:p>
          <a:p>
            <a:r>
              <a:rPr lang="cs-CZ" sz="1000" dirty="0" smtClean="0"/>
              <a:t>Obrázek 19 - </a:t>
            </a:r>
            <a:r>
              <a:rPr lang="cs-CZ" sz="1000" dirty="0"/>
              <a:t>http://</a:t>
            </a:r>
            <a:r>
              <a:rPr lang="cs-CZ" sz="1000" dirty="0" smtClean="0"/>
              <a:t>www.saglikordusu.com/wp-content/uploads/2011/10/ila%C3%A7.jpg</a:t>
            </a:r>
          </a:p>
          <a:p>
            <a:r>
              <a:rPr lang="cs-CZ" sz="1000" dirty="0"/>
              <a:t>Obrázek </a:t>
            </a:r>
            <a:r>
              <a:rPr lang="cs-CZ" sz="1000" dirty="0" smtClean="0"/>
              <a:t>20 </a:t>
            </a:r>
            <a:r>
              <a:rPr lang="cs-CZ" sz="1000" dirty="0"/>
              <a:t>- http://</a:t>
            </a:r>
            <a:r>
              <a:rPr lang="cs-CZ" sz="1000" dirty="0" smtClean="0"/>
              <a:t>www.prekvapeni.cz/obrazek/4eb9160aad7d7/85756487-resize-4eb9172a3022e_550x367.jpg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21 </a:t>
            </a:r>
            <a:r>
              <a:rPr lang="cs-CZ" sz="1000" dirty="0"/>
              <a:t>- http://g.denik.cz/50/38/drogy_nurofen_leky_lekarna_ilu__1__</a:t>
            </a:r>
            <a:r>
              <a:rPr lang="cs-CZ" sz="1000" dirty="0" smtClean="0"/>
              <a:t>denik-380.jpg</a:t>
            </a:r>
            <a:endParaRPr lang="cs-CZ" sz="1000" dirty="0"/>
          </a:p>
          <a:p>
            <a:r>
              <a:rPr lang="cs-CZ" sz="1000" dirty="0"/>
              <a:t>Obrázek </a:t>
            </a:r>
            <a:r>
              <a:rPr lang="cs-CZ" sz="1000" dirty="0" smtClean="0"/>
              <a:t>22 </a:t>
            </a:r>
            <a:r>
              <a:rPr lang="cs-CZ" sz="1000" dirty="0"/>
              <a:t>- http://</a:t>
            </a:r>
            <a:r>
              <a:rPr lang="cs-CZ" sz="1000" dirty="0" smtClean="0"/>
              <a:t>media.novinky.cz/344/163440-top_foto1-vjy5p.jpg</a:t>
            </a:r>
          </a:p>
          <a:p>
            <a:r>
              <a:rPr lang="cs-CZ" sz="1000" dirty="0" smtClean="0"/>
              <a:t>Obrázek 23 - </a:t>
            </a:r>
            <a:r>
              <a:rPr lang="cs-CZ" sz="1000" dirty="0"/>
              <a:t>http://www.lucilife.cz/poradna/files/leky.jpeg</a:t>
            </a:r>
          </a:p>
          <a:p>
            <a:endParaRPr lang="cs-CZ" sz="1000" dirty="0"/>
          </a:p>
          <a:p>
            <a:endParaRPr lang="cs-CZ" sz="1000" dirty="0"/>
          </a:p>
        </p:txBody>
      </p:sp>
      <p:sp>
        <p:nvSpPr>
          <p:cNvPr id="4" name="Obdélník 3"/>
          <p:cNvSpPr/>
          <p:nvPr/>
        </p:nvSpPr>
        <p:spPr>
          <a:xfrm>
            <a:off x="1331640" y="5173166"/>
            <a:ext cx="72362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Autorem materiálu a všech jeho částí, není-li uvedeno  jinak, je </a:t>
            </a:r>
            <a:r>
              <a:rPr lang="cs-CZ" dirty="0" smtClean="0"/>
              <a:t>Mgr. Hana </a:t>
            </a:r>
            <a:r>
              <a:rPr lang="cs-CZ" dirty="0" err="1" smtClean="0"/>
              <a:t>Pajkrtová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72" y="5800025"/>
            <a:ext cx="8175625" cy="1957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47774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134</TotalTime>
  <Words>417</Words>
  <Application>Microsoft Office PowerPoint</Application>
  <PresentationFormat>Předvádění na obrazovce (4:3)</PresentationFormat>
  <Paragraphs>89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OX</dc:creator>
  <cp:lastModifiedBy>Učitel</cp:lastModifiedBy>
  <cp:revision>20</cp:revision>
  <dcterms:created xsi:type="dcterms:W3CDTF">2011-10-23T09:12:02Z</dcterms:created>
  <dcterms:modified xsi:type="dcterms:W3CDTF">2012-09-25T06:23:35Z</dcterms:modified>
</cp:coreProperties>
</file>