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8"/>
  </p:notesMasterIdLst>
  <p:sldIdLst>
    <p:sldId id="260" r:id="rId2"/>
    <p:sldId id="289" r:id="rId3"/>
    <p:sldId id="262" r:id="rId4"/>
    <p:sldId id="274" r:id="rId5"/>
    <p:sldId id="265" r:id="rId6"/>
    <p:sldId id="266" r:id="rId7"/>
    <p:sldId id="279" r:id="rId8"/>
    <p:sldId id="280" r:id="rId9"/>
    <p:sldId id="281" r:id="rId10"/>
    <p:sldId id="282" r:id="rId11"/>
    <p:sldId id="284" r:id="rId12"/>
    <p:sldId id="285" r:id="rId13"/>
    <p:sldId id="283" r:id="rId14"/>
    <p:sldId id="286" r:id="rId15"/>
    <p:sldId id="287" r:id="rId16"/>
    <p:sldId id="28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94EE02"/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713" y="3661332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FFC000"/>
                </a:solidFill>
              </a:rPr>
              <a:t>VY_32_INOVACE_12_</a:t>
            </a:r>
            <a:r>
              <a:rPr lang="cs-CZ" sz="3600" dirty="0" smtClean="0">
                <a:solidFill>
                  <a:srgbClr val="FFC000"/>
                </a:solidFill>
              </a:rPr>
              <a:t/>
            </a:r>
            <a:br>
              <a:rPr lang="cs-CZ" sz="3600" dirty="0" smtClean="0">
                <a:solidFill>
                  <a:srgbClr val="FFC000"/>
                </a:solidFill>
              </a:rPr>
            </a:br>
            <a:r>
              <a:rPr lang="cs-CZ" sz="3600" dirty="0" smtClean="0">
                <a:solidFill>
                  <a:srgbClr val="FFC000"/>
                </a:solidFill>
              </a:rPr>
              <a:t>Zaokrouhlování čísel do 1 000 000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851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4433" y="1844824"/>
            <a:ext cx="864096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2800" dirty="0" smtClean="0"/>
              <a:t>4. a 5. ročník</a:t>
            </a:r>
          </a:p>
          <a:p>
            <a:pPr algn="ctr" eaLnBrk="1" hangingPunct="1"/>
            <a:r>
              <a:rPr lang="cs-CZ" sz="2800" dirty="0" smtClean="0"/>
              <a:t>Téma: Zaokrouhlování čísel na 1000, 10 000, 100 000</a:t>
            </a:r>
            <a:endParaRPr lang="cs-CZ" sz="28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800" dirty="0" smtClean="0"/>
              <a:t>Vytvořeno: 2011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1191" y="1916832"/>
            <a:ext cx="799288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2800" dirty="0" smtClean="0"/>
              <a:t>Prezentace obsahuje opakování zaokrouhlování na 10 a 100, výklad nové látky a příklady k procvičování.</a:t>
            </a:r>
            <a:endParaRPr lang="cs-CZ" sz="2800" dirty="0"/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2800" dirty="0"/>
              <a:t>Materiál je určen pro práci s interaktivní </a:t>
            </a:r>
            <a:r>
              <a:rPr lang="cs-CZ" sz="2800" dirty="0" smtClean="0"/>
              <a:t>tabulí.</a:t>
            </a:r>
            <a:endParaRPr lang="cs-CZ" sz="2800" dirty="0"/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2800" dirty="0"/>
              <a:t>Materiál </a:t>
            </a:r>
            <a:r>
              <a:rPr lang="cs-CZ" sz="2800" dirty="0" smtClean="0"/>
              <a:t>lze </a:t>
            </a:r>
            <a:r>
              <a:rPr lang="cs-CZ" sz="2800" dirty="0"/>
              <a:t>využít i </a:t>
            </a:r>
            <a:r>
              <a:rPr lang="cs-CZ" sz="2800" dirty="0" smtClean="0"/>
              <a:t>pro 5. ročník k opakování učiva.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499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zaokrouhlujeme čísla?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01563" y="1412776"/>
            <a:ext cx="7128792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Čísla zaokrouhlujeme na: </a:t>
            </a:r>
          </a:p>
          <a:p>
            <a:endParaRPr lang="cs-CZ" sz="3200" b="1" dirty="0" smtClean="0">
              <a:solidFill>
                <a:srgbClr val="C0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2060"/>
                </a:solidFill>
              </a:rPr>
              <a:t>desítky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2060"/>
                </a:solidFill>
              </a:rPr>
              <a:t>stovky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2060"/>
                </a:solidFill>
              </a:rPr>
              <a:t>tisíce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2060"/>
                </a:solidFill>
              </a:rPr>
              <a:t>desetitisíce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2060"/>
                </a:solidFill>
              </a:rPr>
              <a:t>statisíce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2060"/>
                </a:solidFill>
              </a:rPr>
              <a:t>miliony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91365"/>
            <a:ext cx="7632848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Přirozená čísla do milionu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01563" y="1412776"/>
            <a:ext cx="712879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C00000"/>
                </a:solidFill>
              </a:rPr>
              <a:t>1</a:t>
            </a:r>
            <a:r>
              <a:rPr lang="cs-CZ" sz="6600" dirty="0" smtClean="0"/>
              <a:t> </a:t>
            </a:r>
            <a:r>
              <a:rPr lang="cs-CZ" sz="6600" dirty="0" smtClean="0">
                <a:solidFill>
                  <a:srgbClr val="7030A0"/>
                </a:solidFill>
              </a:rPr>
              <a:t>9</a:t>
            </a:r>
            <a:r>
              <a:rPr lang="cs-CZ" sz="6600" dirty="0" smtClean="0"/>
              <a:t>8</a:t>
            </a:r>
            <a:r>
              <a:rPr lang="cs-CZ" sz="6600" dirty="0" smtClean="0">
                <a:solidFill>
                  <a:srgbClr val="FF0000"/>
                </a:solidFill>
              </a:rPr>
              <a:t>7</a:t>
            </a:r>
            <a:r>
              <a:rPr lang="cs-CZ" sz="6600" dirty="0" smtClean="0">
                <a:solidFill>
                  <a:srgbClr val="00B050"/>
                </a:solidFill>
              </a:rPr>
              <a:t> 4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cs-CZ" sz="66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66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950345" y="2336106"/>
            <a:ext cx="0" cy="3728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971863" y="2568680"/>
            <a:ext cx="158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jednotky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482469" y="2336106"/>
            <a:ext cx="0" cy="8768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652120" y="3091900"/>
            <a:ext cx="1564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desítky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5076056" y="2336106"/>
            <a:ext cx="1" cy="14529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204159" y="3664790"/>
            <a:ext cx="15623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stovky</a:t>
            </a:r>
            <a:endParaRPr lang="cs-CZ" sz="2800" dirty="0">
              <a:solidFill>
                <a:srgbClr val="00B05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4465958" y="2316664"/>
            <a:ext cx="1" cy="2048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672981" y="4103494"/>
            <a:ext cx="9909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tisíce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4067944" y="2336106"/>
            <a:ext cx="0" cy="24610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240593" y="4535542"/>
            <a:ext cx="1927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desetitisíce</a:t>
            </a:r>
            <a:endParaRPr lang="cs-CZ" sz="28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3635896" y="2336106"/>
            <a:ext cx="0" cy="31091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828558" y="5085184"/>
            <a:ext cx="1439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statisíce</a:t>
            </a:r>
            <a:endParaRPr lang="cs-CZ" sz="2800" dirty="0">
              <a:solidFill>
                <a:srgbClr val="7030A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987824" y="2420888"/>
            <a:ext cx="0" cy="3770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153022" y="5930116"/>
            <a:ext cx="1418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miliony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65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4359" y="210882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Pravidlo zaokrouhlování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155679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Při zaokrouhlování vycházíme z číselné řady 0 - 9</a:t>
            </a:r>
            <a:endParaRPr lang="cs-CZ" sz="2800" b="1" dirty="0">
              <a:solidFill>
                <a:srgbClr val="C0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611560" y="3717032"/>
            <a:ext cx="74888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11560" y="350100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187624" y="350100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63688" y="350100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339752" y="350100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915816" y="350100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491880" y="350100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067944" y="3438126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606450" y="3501008"/>
            <a:ext cx="0" cy="387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148064" y="3501008"/>
            <a:ext cx="0" cy="414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724128" y="3501008"/>
            <a:ext cx="0" cy="414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78275" y="41490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037583" y="41490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613647" y="41562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189711" y="41562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765775" y="41562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341839" y="41490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917903" y="41490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438654" y="41562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998023" y="41562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574087" y="41490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cxnSp>
        <p:nvCxnSpPr>
          <p:cNvPr id="54" name="Přímá spojnice 53"/>
          <p:cNvCxnSpPr/>
          <p:nvPr/>
        </p:nvCxnSpPr>
        <p:spPr>
          <a:xfrm>
            <a:off x="6300192" y="3501008"/>
            <a:ext cx="0" cy="414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6116122" y="414880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cxnSp>
        <p:nvCxnSpPr>
          <p:cNvPr id="59" name="Přímá spojnice se šipkou 58"/>
          <p:cNvCxnSpPr/>
          <p:nvPr/>
        </p:nvCxnSpPr>
        <p:spPr>
          <a:xfrm flipH="1">
            <a:off x="778357" y="3284984"/>
            <a:ext cx="2137459" cy="0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>
            <a:off x="3491880" y="3284984"/>
            <a:ext cx="2624242" cy="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3491880" y="3284984"/>
            <a:ext cx="0" cy="216024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2915816" y="3284984"/>
            <a:ext cx="0" cy="216024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739579" y="2636912"/>
            <a:ext cx="23262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předcházející desítka</a:t>
            </a:r>
          </a:p>
          <a:p>
            <a:r>
              <a:rPr lang="cs-CZ" dirty="0" smtClean="0"/>
              <a:t>(stovka, tisíc, milion)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067944" y="2638143"/>
            <a:ext cx="29209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následující desítka</a:t>
            </a:r>
          </a:p>
          <a:p>
            <a:r>
              <a:rPr lang="cs-CZ" dirty="0" smtClean="0"/>
              <a:t>(stovka, desetitisíc, milion)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desítky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9881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179512" y="1052736"/>
            <a:ext cx="1160615" cy="5333676"/>
            <a:chOff x="179512" y="1052736"/>
            <a:chExt cx="1160615" cy="5333676"/>
          </a:xfrm>
        </p:grpSpPr>
        <p:sp>
          <p:nvSpPr>
            <p:cNvPr id="3" name="TextovéPole 2"/>
            <p:cNvSpPr txBox="1"/>
            <p:nvPr/>
          </p:nvSpPr>
          <p:spPr>
            <a:xfrm>
              <a:off x="179512" y="1123433"/>
              <a:ext cx="842020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19</a:t>
              </a:r>
            </a:p>
            <a:p>
              <a:r>
                <a:rPr lang="cs-CZ" sz="2800" dirty="0" smtClean="0"/>
                <a:t>25</a:t>
              </a:r>
            </a:p>
            <a:p>
              <a:r>
                <a:rPr lang="cs-CZ" sz="2800" dirty="0" smtClean="0"/>
                <a:t>31</a:t>
              </a:r>
            </a:p>
            <a:p>
              <a:r>
                <a:rPr lang="cs-CZ" sz="2800" dirty="0" smtClean="0"/>
                <a:t>57</a:t>
              </a:r>
            </a:p>
            <a:p>
              <a:r>
                <a:rPr lang="cs-CZ" sz="2800" dirty="0" smtClean="0"/>
                <a:t>47</a:t>
              </a:r>
            </a:p>
            <a:p>
              <a:r>
                <a:rPr lang="cs-CZ" sz="2800" dirty="0" smtClean="0"/>
                <a:t>14</a:t>
              </a:r>
            </a:p>
            <a:p>
              <a:r>
                <a:rPr lang="cs-CZ" sz="2800" dirty="0" smtClean="0"/>
                <a:t>9</a:t>
              </a:r>
            </a:p>
            <a:p>
              <a:r>
                <a:rPr lang="cs-CZ" sz="2800" dirty="0" smtClean="0"/>
                <a:t>42</a:t>
              </a:r>
            </a:p>
            <a:p>
              <a:r>
                <a:rPr lang="cs-CZ" sz="2800" dirty="0" smtClean="0"/>
                <a:t>70</a:t>
              </a:r>
            </a:p>
            <a:p>
              <a:r>
                <a:rPr lang="cs-CZ" sz="2800" dirty="0" smtClean="0"/>
                <a:t>55</a:t>
              </a:r>
            </a:p>
            <a:p>
              <a:r>
                <a:rPr lang="cs-CZ" sz="2800" dirty="0" smtClean="0"/>
                <a:t>23</a:t>
              </a:r>
            </a:p>
            <a:p>
              <a:r>
                <a:rPr lang="cs-CZ" sz="2800" dirty="0" smtClean="0"/>
                <a:t>82</a:t>
              </a:r>
              <a:endParaRPr lang="cs-CZ" sz="2800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25" name="TextovéPole 24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31" name="TextovéPole 30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34" name="TextovéPole 3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37" name="TextovéPole 36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40" name="TextovéPole 3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43" name="TextovéPole 4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grpSp>
        <p:nvGrpSpPr>
          <p:cNvPr id="46" name="Skupina 45"/>
          <p:cNvGrpSpPr/>
          <p:nvPr/>
        </p:nvGrpSpPr>
        <p:grpSpPr>
          <a:xfrm>
            <a:off x="3288487" y="1088084"/>
            <a:ext cx="1160615" cy="5333676"/>
            <a:chOff x="179512" y="1052736"/>
            <a:chExt cx="1160615" cy="5333676"/>
          </a:xfrm>
        </p:grpSpPr>
        <p:sp>
          <p:nvSpPr>
            <p:cNvPr id="47" name="TextovéPole 46"/>
            <p:cNvSpPr txBox="1"/>
            <p:nvPr/>
          </p:nvSpPr>
          <p:spPr>
            <a:xfrm>
              <a:off x="179512" y="1123433"/>
              <a:ext cx="842020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17</a:t>
              </a:r>
            </a:p>
            <a:p>
              <a:r>
                <a:rPr lang="cs-CZ" sz="2800" dirty="0" smtClean="0"/>
                <a:t>52</a:t>
              </a:r>
            </a:p>
            <a:p>
              <a:r>
                <a:rPr lang="cs-CZ" sz="2800" dirty="0" smtClean="0"/>
                <a:t>44</a:t>
              </a:r>
            </a:p>
            <a:p>
              <a:r>
                <a:rPr lang="cs-CZ" sz="2800" dirty="0" smtClean="0"/>
                <a:t>20</a:t>
              </a:r>
            </a:p>
            <a:p>
              <a:r>
                <a:rPr lang="cs-CZ" sz="2800" dirty="0" smtClean="0"/>
                <a:t>34</a:t>
              </a:r>
            </a:p>
            <a:p>
              <a:r>
                <a:rPr lang="cs-CZ" sz="2800" dirty="0" smtClean="0"/>
                <a:t>18</a:t>
              </a:r>
            </a:p>
            <a:p>
              <a:r>
                <a:rPr lang="cs-CZ" sz="2800" dirty="0" smtClean="0"/>
                <a:t>7</a:t>
              </a:r>
            </a:p>
            <a:p>
              <a:r>
                <a:rPr lang="cs-CZ" sz="2800" dirty="0" smtClean="0"/>
                <a:t>83</a:t>
              </a:r>
            </a:p>
            <a:p>
              <a:r>
                <a:rPr lang="cs-CZ" sz="2800" dirty="0" smtClean="0"/>
                <a:t>51</a:t>
              </a:r>
            </a:p>
            <a:p>
              <a:r>
                <a:rPr lang="cs-CZ" sz="2800" dirty="0" smtClean="0"/>
                <a:t>27</a:t>
              </a:r>
            </a:p>
            <a:p>
              <a:r>
                <a:rPr lang="cs-CZ" sz="2800" dirty="0" smtClean="0"/>
                <a:t>49</a:t>
              </a:r>
            </a:p>
            <a:p>
              <a:r>
                <a:rPr lang="cs-CZ" sz="2800" dirty="0" smtClean="0"/>
                <a:t>76</a:t>
              </a:r>
              <a:endParaRPr lang="cs-CZ" sz="2800" dirty="0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82" name="TextovéPole 8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80" name="TextovéPole 7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78" name="TextovéPole 7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76" name="TextovéPole 7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74" name="TextovéPole 7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3" name="Skupina 52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72" name="TextovéPole 7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70" name="TextovéPole 6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68" name="TextovéPole 6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6" name="Skupina 55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66" name="TextovéPole 6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64" name="TextovéPole 6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62" name="TextovéPole 6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3" name="TextovéPole 6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9" name="Skupina 58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60" name="TextovéPole 5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1" name="TextovéPole 6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grpSp>
        <p:nvGrpSpPr>
          <p:cNvPr id="84" name="Skupina 83"/>
          <p:cNvGrpSpPr/>
          <p:nvPr/>
        </p:nvGrpSpPr>
        <p:grpSpPr>
          <a:xfrm>
            <a:off x="5975375" y="1042933"/>
            <a:ext cx="1160615" cy="5333676"/>
            <a:chOff x="179512" y="1052736"/>
            <a:chExt cx="1160615" cy="5333676"/>
          </a:xfrm>
        </p:grpSpPr>
        <p:sp>
          <p:nvSpPr>
            <p:cNvPr id="85" name="TextovéPole 84"/>
            <p:cNvSpPr txBox="1"/>
            <p:nvPr/>
          </p:nvSpPr>
          <p:spPr>
            <a:xfrm>
              <a:off x="179512" y="1123433"/>
              <a:ext cx="842020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62</a:t>
              </a:r>
            </a:p>
            <a:p>
              <a:r>
                <a:rPr lang="cs-CZ" sz="2800" dirty="0" smtClean="0"/>
                <a:t>59</a:t>
              </a:r>
            </a:p>
            <a:p>
              <a:r>
                <a:rPr lang="cs-CZ" sz="2800" dirty="0" smtClean="0"/>
                <a:t>5</a:t>
              </a:r>
            </a:p>
            <a:p>
              <a:r>
                <a:rPr lang="cs-CZ" sz="2800" dirty="0" smtClean="0"/>
                <a:t>32</a:t>
              </a:r>
            </a:p>
            <a:p>
              <a:r>
                <a:rPr lang="cs-CZ" sz="2800" dirty="0" smtClean="0"/>
                <a:t>14</a:t>
              </a:r>
            </a:p>
            <a:p>
              <a:r>
                <a:rPr lang="cs-CZ" sz="2800" dirty="0" smtClean="0"/>
                <a:t>75</a:t>
              </a:r>
            </a:p>
            <a:p>
              <a:r>
                <a:rPr lang="cs-CZ" sz="2800" dirty="0" smtClean="0"/>
                <a:t>1</a:t>
              </a:r>
            </a:p>
            <a:p>
              <a:r>
                <a:rPr lang="cs-CZ" sz="2800" dirty="0" smtClean="0"/>
                <a:t>36</a:t>
              </a:r>
            </a:p>
            <a:p>
              <a:r>
                <a:rPr lang="cs-CZ" sz="2800" dirty="0" smtClean="0"/>
                <a:t>48</a:t>
              </a:r>
            </a:p>
            <a:p>
              <a:r>
                <a:rPr lang="cs-CZ" sz="2800" dirty="0" smtClean="0"/>
                <a:t>91</a:t>
              </a:r>
            </a:p>
            <a:p>
              <a:r>
                <a:rPr lang="cs-CZ" sz="2800" dirty="0" smtClean="0"/>
                <a:t>83</a:t>
              </a:r>
            </a:p>
            <a:p>
              <a:r>
                <a:rPr lang="cs-CZ" sz="2800" dirty="0" smtClean="0"/>
                <a:t>38</a:t>
              </a:r>
              <a:endParaRPr lang="cs-CZ" sz="2800" dirty="0"/>
            </a:p>
          </p:txBody>
        </p:sp>
        <p:grpSp>
          <p:nvGrpSpPr>
            <p:cNvPr id="86" name="Skupina 85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120" name="TextovéPole 11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7" name="Skupina 86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18" name="TextovéPole 11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8" name="Skupina 87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16" name="TextovéPole 1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7" name="TextovéPole 1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14" name="TextovéPole 11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5" name="TextovéPole 11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0" name="Skupina 89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112" name="TextovéPole 11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3" name="TextovéPole 11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1" name="Skupina 90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110" name="TextovéPole 10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1" name="TextovéPole 11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108" name="TextovéPole 10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9" name="TextovéPole 10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3" name="Skupina 92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106" name="TextovéPole 10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4" name="Skupina 93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104" name="TextovéPole 10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5" name="Skupina 94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102" name="TextovéPole 10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6" name="Skupina 95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100" name="TextovéPole 9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7" name="Skupina 96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98" name="TextovéPole 9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99" name="TextovéPole 9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sp>
        <p:nvSpPr>
          <p:cNvPr id="122" name="TextovéPole 121"/>
          <p:cNvSpPr txBox="1"/>
          <p:nvPr/>
        </p:nvSpPr>
        <p:spPr>
          <a:xfrm>
            <a:off x="1977004" y="1123432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4951036" y="1154587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524328" y="1113629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23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" grpId="0"/>
      <p:bldP spid="123" grpId="0"/>
      <p:bldP spid="1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stovky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9881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146486" y="1052736"/>
            <a:ext cx="1193641" cy="5333676"/>
            <a:chOff x="146486" y="1052736"/>
            <a:chExt cx="1193641" cy="5333676"/>
          </a:xfrm>
        </p:grpSpPr>
        <p:sp>
          <p:nvSpPr>
            <p:cNvPr id="3" name="TextovéPole 2"/>
            <p:cNvSpPr txBox="1"/>
            <p:nvPr/>
          </p:nvSpPr>
          <p:spPr>
            <a:xfrm>
              <a:off x="146486" y="1123433"/>
              <a:ext cx="842020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190</a:t>
              </a:r>
            </a:p>
            <a:p>
              <a:r>
                <a:rPr lang="cs-CZ" sz="2800" dirty="0" smtClean="0"/>
                <a:t>250</a:t>
              </a:r>
            </a:p>
            <a:p>
              <a:r>
                <a:rPr lang="cs-CZ" sz="2800" dirty="0" smtClean="0"/>
                <a:t>311</a:t>
              </a:r>
            </a:p>
            <a:p>
              <a:r>
                <a:rPr lang="cs-CZ" sz="2800" dirty="0" smtClean="0"/>
                <a:t>575</a:t>
              </a:r>
            </a:p>
            <a:p>
              <a:r>
                <a:rPr lang="cs-CZ" sz="2800" dirty="0" smtClean="0"/>
                <a:t>474</a:t>
              </a:r>
            </a:p>
            <a:p>
              <a:r>
                <a:rPr lang="cs-CZ" sz="2800" dirty="0" smtClean="0"/>
                <a:t>140</a:t>
              </a:r>
            </a:p>
            <a:p>
              <a:r>
                <a:rPr lang="cs-CZ" sz="2800" dirty="0" smtClean="0"/>
                <a:t>91</a:t>
              </a:r>
            </a:p>
            <a:p>
              <a:r>
                <a:rPr lang="cs-CZ" sz="2800" dirty="0" smtClean="0"/>
                <a:t>429</a:t>
              </a:r>
            </a:p>
            <a:p>
              <a:r>
                <a:rPr lang="cs-CZ" sz="2800" dirty="0" smtClean="0"/>
                <a:t>700</a:t>
              </a:r>
            </a:p>
            <a:p>
              <a:r>
                <a:rPr lang="cs-CZ" sz="2800" dirty="0" smtClean="0"/>
                <a:t>557</a:t>
              </a:r>
            </a:p>
            <a:p>
              <a:r>
                <a:rPr lang="cs-CZ" sz="2800" dirty="0" smtClean="0"/>
                <a:t>232</a:t>
              </a:r>
            </a:p>
            <a:p>
              <a:r>
                <a:rPr lang="cs-CZ" sz="2800" dirty="0" smtClean="0"/>
                <a:t>820</a:t>
              </a:r>
              <a:endParaRPr lang="cs-CZ" sz="2800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25" name="TextovéPole 24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31" name="TextovéPole 30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34" name="TextovéPole 3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37" name="TextovéPole 36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40" name="TextovéPole 3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43" name="TextovéPole 4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grpSp>
        <p:nvGrpSpPr>
          <p:cNvPr id="46" name="Skupina 45"/>
          <p:cNvGrpSpPr/>
          <p:nvPr/>
        </p:nvGrpSpPr>
        <p:grpSpPr>
          <a:xfrm>
            <a:off x="3288487" y="1088084"/>
            <a:ext cx="1160615" cy="5333676"/>
            <a:chOff x="179512" y="1052736"/>
            <a:chExt cx="1160615" cy="5333676"/>
          </a:xfrm>
        </p:grpSpPr>
        <p:sp>
          <p:nvSpPr>
            <p:cNvPr id="47" name="TextovéPole 46"/>
            <p:cNvSpPr txBox="1"/>
            <p:nvPr/>
          </p:nvSpPr>
          <p:spPr>
            <a:xfrm>
              <a:off x="179512" y="1123433"/>
              <a:ext cx="842020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174</a:t>
              </a:r>
            </a:p>
            <a:p>
              <a:r>
                <a:rPr lang="cs-CZ" sz="2800" dirty="0" smtClean="0"/>
                <a:t>527</a:t>
              </a:r>
            </a:p>
            <a:p>
              <a:r>
                <a:rPr lang="cs-CZ" sz="2800" dirty="0" smtClean="0"/>
                <a:t>440</a:t>
              </a:r>
            </a:p>
            <a:p>
              <a:r>
                <a:rPr lang="cs-CZ" sz="2800" dirty="0" smtClean="0"/>
                <a:t>205</a:t>
              </a:r>
            </a:p>
            <a:p>
              <a:r>
                <a:rPr lang="cs-CZ" sz="2800" dirty="0" smtClean="0"/>
                <a:t>342</a:t>
              </a:r>
            </a:p>
            <a:p>
              <a:r>
                <a:rPr lang="cs-CZ" sz="2800" dirty="0" smtClean="0"/>
                <a:t>181</a:t>
              </a:r>
            </a:p>
            <a:p>
              <a:r>
                <a:rPr lang="cs-CZ" sz="2800" dirty="0" smtClean="0"/>
                <a:t>70</a:t>
              </a:r>
            </a:p>
            <a:p>
              <a:r>
                <a:rPr lang="cs-CZ" sz="2800" dirty="0" smtClean="0"/>
                <a:t>832</a:t>
              </a:r>
            </a:p>
            <a:p>
              <a:r>
                <a:rPr lang="cs-CZ" sz="2800" dirty="0" smtClean="0"/>
                <a:t>517</a:t>
              </a:r>
            </a:p>
            <a:p>
              <a:r>
                <a:rPr lang="cs-CZ" sz="2800" dirty="0" smtClean="0"/>
                <a:t>273</a:t>
              </a:r>
            </a:p>
            <a:p>
              <a:r>
                <a:rPr lang="cs-CZ" sz="2800" dirty="0" smtClean="0"/>
                <a:t>490</a:t>
              </a:r>
            </a:p>
            <a:p>
              <a:r>
                <a:rPr lang="cs-CZ" sz="2800" dirty="0" smtClean="0"/>
                <a:t>769</a:t>
              </a:r>
              <a:endParaRPr lang="cs-CZ" sz="2800" dirty="0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82" name="TextovéPole 8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80" name="TextovéPole 7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78" name="TextovéPole 7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76" name="TextovéPole 7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74" name="TextovéPole 7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3" name="Skupina 52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72" name="TextovéPole 7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70" name="TextovéPole 6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68" name="TextovéPole 6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6" name="Skupina 55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66" name="TextovéPole 6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64" name="TextovéPole 6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62" name="TextovéPole 6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3" name="TextovéPole 6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9" name="Skupina 58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60" name="TextovéPole 5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1" name="TextovéPole 6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grpSp>
        <p:nvGrpSpPr>
          <p:cNvPr id="84" name="Skupina 83"/>
          <p:cNvGrpSpPr/>
          <p:nvPr/>
        </p:nvGrpSpPr>
        <p:grpSpPr>
          <a:xfrm>
            <a:off x="5975375" y="1042933"/>
            <a:ext cx="1160615" cy="5333676"/>
            <a:chOff x="179512" y="1052736"/>
            <a:chExt cx="1160615" cy="5333676"/>
          </a:xfrm>
        </p:grpSpPr>
        <p:sp>
          <p:nvSpPr>
            <p:cNvPr id="85" name="TextovéPole 84"/>
            <p:cNvSpPr txBox="1"/>
            <p:nvPr/>
          </p:nvSpPr>
          <p:spPr>
            <a:xfrm>
              <a:off x="179512" y="1123433"/>
              <a:ext cx="842020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625</a:t>
              </a:r>
            </a:p>
            <a:p>
              <a:r>
                <a:rPr lang="cs-CZ" sz="2800" dirty="0" smtClean="0"/>
                <a:t>597</a:t>
              </a:r>
            </a:p>
            <a:p>
              <a:r>
                <a:rPr lang="cs-CZ" sz="2800" dirty="0" smtClean="0"/>
                <a:t>56</a:t>
              </a:r>
            </a:p>
            <a:p>
              <a:r>
                <a:rPr lang="cs-CZ" sz="2800" dirty="0" smtClean="0"/>
                <a:t>324</a:t>
              </a:r>
            </a:p>
            <a:p>
              <a:r>
                <a:rPr lang="cs-CZ" sz="2800" dirty="0" smtClean="0"/>
                <a:t>148</a:t>
              </a:r>
            </a:p>
            <a:p>
              <a:r>
                <a:rPr lang="cs-CZ" sz="2800" dirty="0" smtClean="0"/>
                <a:t>757</a:t>
              </a:r>
            </a:p>
            <a:p>
              <a:r>
                <a:rPr lang="cs-CZ" sz="2800" dirty="0" smtClean="0"/>
                <a:t>145</a:t>
              </a:r>
            </a:p>
            <a:p>
              <a:r>
                <a:rPr lang="cs-CZ" sz="2800" dirty="0" smtClean="0"/>
                <a:t>363</a:t>
              </a:r>
            </a:p>
            <a:p>
              <a:r>
                <a:rPr lang="cs-CZ" sz="2800" dirty="0" smtClean="0"/>
                <a:t>480</a:t>
              </a:r>
            </a:p>
            <a:p>
              <a:r>
                <a:rPr lang="cs-CZ" sz="2800" dirty="0" smtClean="0"/>
                <a:t>911</a:t>
              </a:r>
            </a:p>
            <a:p>
              <a:r>
                <a:rPr lang="cs-CZ" sz="2800" dirty="0" smtClean="0"/>
                <a:t>834</a:t>
              </a:r>
            </a:p>
            <a:p>
              <a:r>
                <a:rPr lang="cs-CZ" sz="2800" dirty="0" smtClean="0"/>
                <a:t>380</a:t>
              </a:r>
              <a:endParaRPr lang="cs-CZ" sz="2800" dirty="0"/>
            </a:p>
          </p:txBody>
        </p:sp>
        <p:grpSp>
          <p:nvGrpSpPr>
            <p:cNvPr id="86" name="Skupina 85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120" name="TextovéPole 11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7" name="Skupina 86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18" name="TextovéPole 11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8" name="Skupina 87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16" name="TextovéPole 1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7" name="TextovéPole 1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14" name="TextovéPole 11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5" name="TextovéPole 11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0" name="Skupina 89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112" name="TextovéPole 11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3" name="TextovéPole 11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1" name="Skupina 90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110" name="TextovéPole 10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1" name="TextovéPole 11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108" name="TextovéPole 10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9" name="TextovéPole 10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3" name="Skupina 92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106" name="TextovéPole 10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4" name="Skupina 93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104" name="TextovéPole 10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5" name="Skupina 94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102" name="TextovéPole 10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6" name="Skupina 95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100" name="TextovéPole 9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7" name="Skupina 96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98" name="TextovéPole 9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99" name="TextovéPole 9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sp>
        <p:nvSpPr>
          <p:cNvPr id="122" name="TextovéPole 121"/>
          <p:cNvSpPr txBox="1"/>
          <p:nvPr/>
        </p:nvSpPr>
        <p:spPr>
          <a:xfrm>
            <a:off x="1977004" y="1123432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4951036" y="1154587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524328" y="1113629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8325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" grpId="0"/>
      <p:bldP spid="123" grpId="0"/>
      <p:bldP spid="1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4359" y="210882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Zaokrouhlování na tisíce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155679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Při zaokrouhlování vycházíme z číselné řady 0 - 9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78275" y="4149080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037583" y="4149080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1100</a:t>
            </a:r>
            <a:endParaRPr lang="cs-CZ" sz="1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613647" y="4156235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1200</a:t>
            </a:r>
            <a:endParaRPr lang="cs-CZ" sz="1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189711" y="4156235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1300</a:t>
            </a:r>
            <a:endParaRPr lang="cs-CZ" sz="1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765775" y="4156235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341839" y="4149080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1500</a:t>
            </a:r>
            <a:endParaRPr lang="cs-CZ" sz="1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917903" y="4149080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1600</a:t>
            </a:r>
            <a:endParaRPr lang="cs-CZ" sz="1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438654" y="4156235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1700</a:t>
            </a:r>
            <a:endParaRPr lang="cs-CZ" sz="1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998023" y="4156235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r>
              <a:rPr lang="cs-CZ" sz="1600" dirty="0" smtClean="0">
                <a:solidFill>
                  <a:srgbClr val="00B050"/>
                </a:solidFill>
              </a:rPr>
              <a:t>8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574087" y="4149080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1900</a:t>
            </a:r>
            <a:endParaRPr lang="cs-CZ" sz="1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116122" y="4148800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2000</a:t>
            </a:r>
            <a:endParaRPr lang="cs-CZ" sz="16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760339" y="3260819"/>
            <a:ext cx="7488832" cy="630068"/>
            <a:chOff x="611560" y="3284984"/>
            <a:chExt cx="7488832" cy="63006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611560" y="3717032"/>
              <a:ext cx="748883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611560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1187624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1763688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339752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2915816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3491880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067944" y="3438126"/>
              <a:ext cx="0" cy="43204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606450" y="3501008"/>
              <a:ext cx="0" cy="38704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5148064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5724128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6300192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se šipkou 58"/>
            <p:cNvCxnSpPr/>
            <p:nvPr/>
          </p:nvCxnSpPr>
          <p:spPr>
            <a:xfrm flipH="1">
              <a:off x="778357" y="3284984"/>
              <a:ext cx="2137459" cy="0"/>
            </a:xfrm>
            <a:prstGeom prst="straightConnector1">
              <a:avLst/>
            </a:prstGeom>
            <a:ln w="28575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se šipkou 60"/>
            <p:cNvCxnSpPr/>
            <p:nvPr/>
          </p:nvCxnSpPr>
          <p:spPr>
            <a:xfrm>
              <a:off x="3491880" y="3284984"/>
              <a:ext cx="2624242" cy="0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 flipV="1">
              <a:off x="3491880" y="3284984"/>
              <a:ext cx="0" cy="216024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 flipV="1">
              <a:off x="2915816" y="3284984"/>
              <a:ext cx="0" cy="216024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" name="TextovéPole 65"/>
          <p:cNvSpPr txBox="1"/>
          <p:nvPr/>
        </p:nvSpPr>
        <p:spPr>
          <a:xfrm>
            <a:off x="739579" y="2636912"/>
            <a:ext cx="2000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předcházející tisíc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083509" y="2636912"/>
            <a:ext cx="1745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následující tisíc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25144"/>
            <a:ext cx="38651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Zaokrouhli daná čísla na tisíce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A50021"/>
                </a:solidFill>
              </a:rPr>
              <a:t>zajímá mě číslo na pozici stovek</a:t>
            </a:r>
          </a:p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426978" y="5365856"/>
            <a:ext cx="950763" cy="567453"/>
            <a:chOff x="426978" y="5365856"/>
            <a:chExt cx="950763" cy="567453"/>
          </a:xfrm>
        </p:grpSpPr>
        <p:sp>
          <p:nvSpPr>
            <p:cNvPr id="4" name="TextovéPole 3"/>
            <p:cNvSpPr txBox="1"/>
            <p:nvPr/>
          </p:nvSpPr>
          <p:spPr>
            <a:xfrm>
              <a:off x="426978" y="5533199"/>
              <a:ext cx="69762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1</a:t>
              </a:r>
              <a:r>
                <a:rPr lang="cs-CZ" sz="2000" dirty="0" smtClean="0">
                  <a:solidFill>
                    <a:schemeClr val="accent6">
                      <a:lumMod val="75000"/>
                    </a:schemeClr>
                  </a:solidFill>
                </a:rPr>
                <a:t>4</a:t>
              </a:r>
              <a:r>
                <a:rPr lang="cs-CZ" sz="2000" dirty="0" smtClean="0"/>
                <a:t>00</a:t>
              </a:r>
              <a:endParaRPr lang="cs-CZ" sz="20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037583" y="5517232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=</a:t>
              </a:r>
              <a:endParaRPr lang="cs-CZ" sz="2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066437" y="5365856"/>
              <a:ext cx="24878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</a:t>
              </a:r>
              <a:endParaRPr lang="cs-CZ" sz="20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1343786" y="5517232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1000</a:t>
            </a:r>
            <a:endParaRPr lang="cs-CZ" sz="2000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3383667" y="5361792"/>
            <a:ext cx="955434" cy="551486"/>
            <a:chOff x="422307" y="5365856"/>
            <a:chExt cx="955434" cy="551486"/>
          </a:xfrm>
        </p:grpSpPr>
        <p:sp>
          <p:nvSpPr>
            <p:cNvPr id="40" name="TextovéPole 39"/>
            <p:cNvSpPr txBox="1"/>
            <p:nvPr/>
          </p:nvSpPr>
          <p:spPr>
            <a:xfrm>
              <a:off x="422307" y="5517232"/>
              <a:ext cx="69762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1</a:t>
              </a:r>
              <a:r>
                <a:rPr lang="cs-CZ" sz="2000" dirty="0" smtClean="0">
                  <a:solidFill>
                    <a:srgbClr val="00B050"/>
                  </a:solidFill>
                </a:rPr>
                <a:t>8</a:t>
              </a:r>
              <a:r>
                <a:rPr lang="cs-CZ" sz="2000" dirty="0" smtClean="0"/>
                <a:t>00</a:t>
              </a:r>
              <a:endParaRPr lang="cs-CZ" sz="20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037583" y="5517232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=</a:t>
              </a:r>
              <a:endParaRPr lang="cs-CZ" sz="20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066437" y="5365856"/>
              <a:ext cx="24878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</a:t>
              </a:r>
              <a:endParaRPr lang="cs-CZ" sz="20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4339101" y="5484133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2000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6026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tisíce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9881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0" y="1052736"/>
            <a:ext cx="1340127" cy="5333676"/>
            <a:chOff x="0" y="1052736"/>
            <a:chExt cx="1340127" cy="5333676"/>
          </a:xfrm>
        </p:grpSpPr>
        <p:sp>
          <p:nvSpPr>
            <p:cNvPr id="3" name="TextovéPole 2"/>
            <p:cNvSpPr txBox="1"/>
            <p:nvPr/>
          </p:nvSpPr>
          <p:spPr>
            <a:xfrm>
              <a:off x="0" y="1123433"/>
              <a:ext cx="988506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190</a:t>
              </a:r>
            </a:p>
            <a:p>
              <a:r>
                <a:rPr lang="cs-CZ" sz="2800" dirty="0" smtClean="0"/>
                <a:t>2525</a:t>
              </a:r>
            </a:p>
            <a:p>
              <a:r>
                <a:rPr lang="cs-CZ" sz="2800" dirty="0" smtClean="0"/>
                <a:t>3110</a:t>
              </a:r>
            </a:p>
            <a:p>
              <a:r>
                <a:rPr lang="cs-CZ" sz="2800" dirty="0" smtClean="0"/>
                <a:t>575</a:t>
              </a:r>
            </a:p>
            <a:p>
              <a:r>
                <a:rPr lang="cs-CZ" sz="2800" dirty="0" smtClean="0"/>
                <a:t>4747</a:t>
              </a:r>
            </a:p>
            <a:p>
              <a:r>
                <a:rPr lang="cs-CZ" sz="2800" dirty="0" smtClean="0"/>
                <a:t>1409</a:t>
              </a:r>
            </a:p>
            <a:p>
              <a:r>
                <a:rPr lang="cs-CZ" sz="2800" dirty="0" smtClean="0"/>
                <a:t>9166</a:t>
              </a:r>
            </a:p>
            <a:p>
              <a:r>
                <a:rPr lang="cs-CZ" sz="2800" dirty="0" smtClean="0"/>
                <a:t>4291</a:t>
              </a:r>
            </a:p>
            <a:p>
              <a:r>
                <a:rPr lang="cs-CZ" sz="2800" dirty="0" smtClean="0"/>
                <a:t>7008</a:t>
              </a:r>
            </a:p>
            <a:p>
              <a:r>
                <a:rPr lang="cs-CZ" sz="2800" dirty="0" smtClean="0"/>
                <a:t>5576</a:t>
              </a:r>
            </a:p>
            <a:p>
              <a:r>
                <a:rPr lang="cs-CZ" sz="2800" dirty="0" smtClean="0"/>
                <a:t>2323</a:t>
              </a:r>
            </a:p>
            <a:p>
              <a:r>
                <a:rPr lang="cs-CZ" sz="2800" dirty="0" smtClean="0"/>
                <a:t>8200</a:t>
              </a:r>
              <a:endParaRPr lang="cs-CZ" sz="2800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25" name="TextovéPole 24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31" name="TextovéPole 30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34" name="TextovéPole 3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37" name="TextovéPole 36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40" name="TextovéPole 3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43" name="TextovéPole 4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grpSp>
        <p:nvGrpSpPr>
          <p:cNvPr id="46" name="Skupina 45"/>
          <p:cNvGrpSpPr/>
          <p:nvPr/>
        </p:nvGrpSpPr>
        <p:grpSpPr>
          <a:xfrm>
            <a:off x="3131840" y="1088084"/>
            <a:ext cx="1317262" cy="5333676"/>
            <a:chOff x="22865" y="1052736"/>
            <a:chExt cx="1317262" cy="5333676"/>
          </a:xfrm>
        </p:grpSpPr>
        <p:sp>
          <p:nvSpPr>
            <p:cNvPr id="47" name="TextovéPole 46"/>
            <p:cNvSpPr txBox="1"/>
            <p:nvPr/>
          </p:nvSpPr>
          <p:spPr>
            <a:xfrm>
              <a:off x="22865" y="1123433"/>
              <a:ext cx="998667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1741</a:t>
              </a:r>
            </a:p>
            <a:p>
              <a:r>
                <a:rPr lang="cs-CZ" sz="2800" dirty="0" smtClean="0"/>
                <a:t>5274</a:t>
              </a:r>
            </a:p>
            <a:p>
              <a:r>
                <a:rPr lang="cs-CZ" sz="2800" dirty="0" smtClean="0"/>
                <a:t>4407</a:t>
              </a:r>
            </a:p>
            <a:p>
              <a:r>
                <a:rPr lang="cs-CZ" sz="2800" dirty="0" smtClean="0"/>
                <a:t>2052</a:t>
              </a:r>
            </a:p>
            <a:p>
              <a:r>
                <a:rPr lang="cs-CZ" sz="2800" dirty="0" smtClean="0"/>
                <a:t>3429</a:t>
              </a:r>
            </a:p>
            <a:p>
              <a:r>
                <a:rPr lang="cs-CZ" sz="2800" dirty="0" smtClean="0"/>
                <a:t>1810</a:t>
              </a:r>
            </a:p>
            <a:p>
              <a:r>
                <a:rPr lang="cs-CZ" sz="2800" dirty="0" smtClean="0"/>
                <a:t>70</a:t>
              </a:r>
            </a:p>
            <a:p>
              <a:r>
                <a:rPr lang="cs-CZ" sz="2800" dirty="0" smtClean="0"/>
                <a:t>8323</a:t>
              </a:r>
            </a:p>
            <a:p>
              <a:r>
                <a:rPr lang="cs-CZ" sz="2800" dirty="0" smtClean="0"/>
                <a:t>5170</a:t>
              </a:r>
            </a:p>
            <a:p>
              <a:r>
                <a:rPr lang="cs-CZ" sz="2800" dirty="0" smtClean="0"/>
                <a:t>2734</a:t>
              </a:r>
            </a:p>
            <a:p>
              <a:r>
                <a:rPr lang="cs-CZ" sz="2800" dirty="0" smtClean="0"/>
                <a:t>4907</a:t>
              </a:r>
            </a:p>
            <a:p>
              <a:r>
                <a:rPr lang="cs-CZ" sz="2800" dirty="0" smtClean="0"/>
                <a:t>7691</a:t>
              </a:r>
              <a:endParaRPr lang="cs-CZ" sz="2800" dirty="0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82" name="TextovéPole 8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80" name="TextovéPole 7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78" name="TextovéPole 7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76" name="TextovéPole 7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74" name="TextovéPole 7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3" name="Skupina 52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72" name="TextovéPole 7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70" name="TextovéPole 6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68" name="TextovéPole 6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6" name="Skupina 55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66" name="TextovéPole 6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64" name="TextovéPole 6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62" name="TextovéPole 6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3" name="TextovéPole 6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9" name="Skupina 58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60" name="TextovéPole 5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1" name="TextovéPole 6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grpSp>
        <p:nvGrpSpPr>
          <p:cNvPr id="84" name="Skupina 83"/>
          <p:cNvGrpSpPr/>
          <p:nvPr/>
        </p:nvGrpSpPr>
        <p:grpSpPr>
          <a:xfrm>
            <a:off x="5724128" y="1042933"/>
            <a:ext cx="1411862" cy="5333676"/>
            <a:chOff x="-71735" y="1052736"/>
            <a:chExt cx="1411862" cy="5333676"/>
          </a:xfrm>
        </p:grpSpPr>
        <p:sp>
          <p:nvSpPr>
            <p:cNvPr id="85" name="TextovéPole 84"/>
            <p:cNvSpPr txBox="1"/>
            <p:nvPr/>
          </p:nvSpPr>
          <p:spPr>
            <a:xfrm>
              <a:off x="-71735" y="1123433"/>
              <a:ext cx="1180272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6255</a:t>
              </a:r>
            </a:p>
            <a:p>
              <a:r>
                <a:rPr lang="cs-CZ" sz="2800" dirty="0" smtClean="0"/>
                <a:t>5972</a:t>
              </a:r>
            </a:p>
            <a:p>
              <a:r>
                <a:rPr lang="cs-CZ" sz="2800" dirty="0" smtClean="0"/>
                <a:t>560</a:t>
              </a:r>
            </a:p>
            <a:p>
              <a:r>
                <a:rPr lang="cs-CZ" sz="2800" dirty="0" smtClean="0"/>
                <a:t>3244</a:t>
              </a:r>
            </a:p>
            <a:p>
              <a:r>
                <a:rPr lang="cs-CZ" sz="2800" dirty="0" smtClean="0"/>
                <a:t>1480</a:t>
              </a:r>
            </a:p>
            <a:p>
              <a:r>
                <a:rPr lang="cs-CZ" sz="2800" dirty="0" smtClean="0"/>
                <a:t>7571</a:t>
              </a:r>
            </a:p>
            <a:p>
              <a:r>
                <a:rPr lang="cs-CZ" sz="2800" dirty="0" smtClean="0"/>
                <a:t>1458</a:t>
              </a:r>
            </a:p>
            <a:p>
              <a:r>
                <a:rPr lang="cs-CZ" sz="2800" dirty="0" smtClean="0"/>
                <a:t>3634</a:t>
              </a:r>
            </a:p>
            <a:p>
              <a:r>
                <a:rPr lang="cs-CZ" sz="2800" dirty="0" smtClean="0"/>
                <a:t>4802</a:t>
              </a:r>
            </a:p>
            <a:p>
              <a:r>
                <a:rPr lang="cs-CZ" sz="2800" dirty="0" smtClean="0"/>
                <a:t>9114</a:t>
              </a:r>
            </a:p>
            <a:p>
              <a:r>
                <a:rPr lang="cs-CZ" sz="2800" dirty="0" smtClean="0"/>
                <a:t>8344</a:t>
              </a:r>
            </a:p>
            <a:p>
              <a:r>
                <a:rPr lang="cs-CZ" sz="2800" dirty="0" smtClean="0"/>
                <a:t>3807</a:t>
              </a:r>
              <a:endParaRPr lang="cs-CZ" sz="2800" dirty="0"/>
            </a:p>
          </p:txBody>
        </p:sp>
        <p:grpSp>
          <p:nvGrpSpPr>
            <p:cNvPr id="86" name="Skupina 85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120" name="TextovéPole 11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7" name="Skupina 86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18" name="TextovéPole 11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8" name="Skupina 87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16" name="TextovéPole 1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7" name="TextovéPole 1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14" name="TextovéPole 11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5" name="TextovéPole 11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0" name="Skupina 89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112" name="TextovéPole 11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3" name="TextovéPole 11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1" name="Skupina 90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110" name="TextovéPole 10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1" name="TextovéPole 11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108" name="TextovéPole 10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9" name="TextovéPole 10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3" name="Skupina 92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106" name="TextovéPole 10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4" name="Skupina 93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104" name="TextovéPole 10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5" name="Skupina 94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102" name="TextovéPole 10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6" name="Skupina 95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100" name="TextovéPole 9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7" name="Skupina 96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98" name="TextovéPole 9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99" name="TextovéPole 9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sp>
        <p:nvSpPr>
          <p:cNvPr id="122" name="TextovéPole 121"/>
          <p:cNvSpPr txBox="1"/>
          <p:nvPr/>
        </p:nvSpPr>
        <p:spPr>
          <a:xfrm>
            <a:off x="1977004" y="1123432"/>
            <a:ext cx="10828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</a:p>
          <a:p>
            <a:r>
              <a:rPr lang="cs-CZ" sz="280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280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000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4716016" y="1154586"/>
            <a:ext cx="11331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524328" y="1113629"/>
            <a:ext cx="13681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74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" grpId="0"/>
      <p:bldP spid="123" grpId="0"/>
      <p:bldP spid="1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4359" y="210882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Zaokrouhlování na desetitisíce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155679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Při zaokrouhlování vycházíme z číselné řady 0 - 9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-45999" y="4077072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10 000</a:t>
            </a:r>
            <a:endParaRPr lang="cs-CZ" sz="1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39579" y="4077072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11 000</a:t>
            </a:r>
            <a:endParaRPr lang="cs-CZ" sz="1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6378" y="4092740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12 000</a:t>
            </a:r>
            <a:endParaRPr lang="cs-CZ" sz="1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246622" y="4085575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13 000</a:t>
            </a:r>
            <a:endParaRPr lang="cs-CZ" sz="1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025371" y="4077072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4 </a:t>
            </a:r>
            <a:r>
              <a:rPr lang="cs-CZ" sz="1600" dirty="0" smtClean="0"/>
              <a:t>000</a:t>
            </a:r>
            <a:endParaRPr lang="cs-CZ" sz="1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854672" y="4079895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15 000</a:t>
            </a:r>
            <a:endParaRPr lang="cs-CZ" sz="1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614523" y="4087060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16 000</a:t>
            </a:r>
            <a:endParaRPr lang="cs-CZ" sz="1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357295" y="4091255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17 000</a:t>
            </a:r>
            <a:endParaRPr lang="cs-CZ" sz="1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156176" y="4085575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r>
              <a:rPr lang="cs-CZ" sz="1600" dirty="0" smtClean="0">
                <a:solidFill>
                  <a:srgbClr val="00B050"/>
                </a:solidFill>
              </a:rPr>
              <a:t>8 </a:t>
            </a:r>
            <a:r>
              <a:rPr lang="cs-CZ" sz="1600" dirty="0" smtClean="0"/>
              <a:t>000</a:t>
            </a:r>
            <a:endParaRPr lang="cs-CZ" sz="1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898929" y="4077072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19 000</a:t>
            </a:r>
            <a:endParaRPr lang="cs-CZ" sz="1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737131" y="4079895"/>
            <a:ext cx="7489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20 000</a:t>
            </a:r>
            <a:endParaRPr lang="cs-CZ" sz="16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44586" y="3260819"/>
            <a:ext cx="8675886" cy="630068"/>
            <a:chOff x="611560" y="3284984"/>
            <a:chExt cx="6289979" cy="63006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611560" y="3717032"/>
              <a:ext cx="628997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611560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1187624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1763688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339752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2915816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3491880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067944" y="3438126"/>
              <a:ext cx="0" cy="43204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606450" y="3501008"/>
              <a:ext cx="0" cy="38704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5148064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5724128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6300192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se šipkou 58"/>
            <p:cNvCxnSpPr/>
            <p:nvPr/>
          </p:nvCxnSpPr>
          <p:spPr>
            <a:xfrm flipH="1">
              <a:off x="778357" y="3284984"/>
              <a:ext cx="2137459" cy="0"/>
            </a:xfrm>
            <a:prstGeom prst="straightConnector1">
              <a:avLst/>
            </a:prstGeom>
            <a:ln w="28575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se šipkou 60"/>
            <p:cNvCxnSpPr/>
            <p:nvPr/>
          </p:nvCxnSpPr>
          <p:spPr>
            <a:xfrm>
              <a:off x="3491880" y="3284984"/>
              <a:ext cx="2624242" cy="0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 flipV="1">
              <a:off x="3491880" y="3284984"/>
              <a:ext cx="0" cy="216024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 flipV="1">
              <a:off x="2915816" y="3284984"/>
              <a:ext cx="0" cy="216024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" name="TextovéPole 65"/>
          <p:cNvSpPr txBox="1"/>
          <p:nvPr/>
        </p:nvSpPr>
        <p:spPr>
          <a:xfrm>
            <a:off x="739579" y="2636912"/>
            <a:ext cx="2603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předcházející desetitisíc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083509" y="2636912"/>
            <a:ext cx="2348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následující desetitisíc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00735"/>
            <a:ext cx="38651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Zaokrouhli daná čísla na desetitisíce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A50021"/>
                </a:solidFill>
              </a:rPr>
              <a:t>zajímá mě číslo na pozici tisíců</a:t>
            </a:r>
          </a:p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9033" y="5367789"/>
            <a:ext cx="1192425" cy="551486"/>
            <a:chOff x="185316" y="5365856"/>
            <a:chExt cx="1192425" cy="551486"/>
          </a:xfrm>
        </p:grpSpPr>
        <p:sp>
          <p:nvSpPr>
            <p:cNvPr id="4" name="TextovéPole 3"/>
            <p:cNvSpPr txBox="1"/>
            <p:nvPr/>
          </p:nvSpPr>
          <p:spPr>
            <a:xfrm>
              <a:off x="185316" y="5515299"/>
              <a:ext cx="88998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1</a:t>
              </a:r>
              <a:r>
                <a:rPr lang="cs-CZ" sz="2000" dirty="0" smtClean="0">
                  <a:solidFill>
                    <a:schemeClr val="accent6">
                      <a:lumMod val="75000"/>
                    </a:schemeClr>
                  </a:solidFill>
                </a:rPr>
                <a:t>4 </a:t>
              </a:r>
              <a:r>
                <a:rPr lang="cs-CZ" sz="2000" dirty="0" smtClean="0"/>
                <a:t>000</a:t>
              </a:r>
              <a:endParaRPr lang="cs-CZ" sz="20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037583" y="5517232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=</a:t>
              </a:r>
              <a:endParaRPr lang="cs-CZ" sz="2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066437" y="5365856"/>
              <a:ext cx="24878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</a:t>
              </a:r>
              <a:endParaRPr lang="cs-CZ" sz="20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1343786" y="5517232"/>
            <a:ext cx="8899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10 000</a:t>
            </a:r>
            <a:endParaRPr lang="cs-CZ" sz="2000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3108956" y="5361792"/>
            <a:ext cx="1230145" cy="551486"/>
            <a:chOff x="147596" y="5365856"/>
            <a:chExt cx="1230145" cy="551486"/>
          </a:xfrm>
        </p:grpSpPr>
        <p:sp>
          <p:nvSpPr>
            <p:cNvPr id="40" name="TextovéPole 39"/>
            <p:cNvSpPr txBox="1"/>
            <p:nvPr/>
          </p:nvSpPr>
          <p:spPr>
            <a:xfrm>
              <a:off x="147596" y="5517232"/>
              <a:ext cx="88998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1</a:t>
              </a:r>
              <a:r>
                <a:rPr lang="cs-CZ" sz="2000" dirty="0" smtClean="0">
                  <a:solidFill>
                    <a:srgbClr val="00B050"/>
                  </a:solidFill>
                </a:rPr>
                <a:t>8 </a:t>
              </a:r>
              <a:r>
                <a:rPr lang="cs-CZ" sz="2000" dirty="0" smtClean="0"/>
                <a:t>000</a:t>
              </a:r>
              <a:endParaRPr lang="cs-CZ" sz="20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037583" y="5517232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=</a:t>
              </a:r>
              <a:endParaRPr lang="cs-CZ" sz="20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066437" y="5365856"/>
              <a:ext cx="24878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</a:t>
              </a:r>
              <a:endParaRPr lang="cs-CZ" sz="20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4339101" y="5484133"/>
            <a:ext cx="8899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20 000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6096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desetitisíce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9881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179513" y="1146230"/>
            <a:ext cx="1781238" cy="5333676"/>
            <a:chOff x="-1" y="1052736"/>
            <a:chExt cx="1340128" cy="5333676"/>
          </a:xfrm>
        </p:grpSpPr>
        <p:sp>
          <p:nvSpPr>
            <p:cNvPr id="3" name="TextovéPole 2"/>
            <p:cNvSpPr txBox="1"/>
            <p:nvPr/>
          </p:nvSpPr>
          <p:spPr>
            <a:xfrm>
              <a:off x="-1" y="1123433"/>
              <a:ext cx="1322359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19 000</a:t>
              </a:r>
            </a:p>
            <a:p>
              <a:r>
                <a:rPr lang="cs-CZ" sz="2800" dirty="0" smtClean="0"/>
                <a:t>25 025</a:t>
              </a:r>
            </a:p>
            <a:p>
              <a:r>
                <a:rPr lang="cs-CZ" sz="2800" dirty="0" smtClean="0"/>
                <a:t>31 210</a:t>
              </a:r>
            </a:p>
            <a:p>
              <a:r>
                <a:rPr lang="cs-CZ" sz="2800" dirty="0" smtClean="0"/>
                <a:t>57 825</a:t>
              </a:r>
            </a:p>
            <a:p>
              <a:r>
                <a:rPr lang="cs-CZ" sz="2800" dirty="0" smtClean="0"/>
                <a:t>4 747</a:t>
              </a:r>
            </a:p>
            <a:p>
              <a:r>
                <a:rPr lang="cs-CZ" sz="2800" dirty="0" smtClean="0"/>
                <a:t>14 609</a:t>
              </a:r>
            </a:p>
            <a:p>
              <a:r>
                <a:rPr lang="cs-CZ" sz="2800" dirty="0" smtClean="0"/>
                <a:t>91 366</a:t>
              </a:r>
            </a:p>
            <a:p>
              <a:r>
                <a:rPr lang="cs-CZ" sz="2800" dirty="0" smtClean="0"/>
                <a:t>42 591</a:t>
              </a:r>
            </a:p>
            <a:p>
              <a:r>
                <a:rPr lang="cs-CZ" sz="2800" dirty="0" smtClean="0"/>
                <a:t>70 808</a:t>
              </a:r>
            </a:p>
            <a:p>
              <a:r>
                <a:rPr lang="cs-CZ" sz="2800" dirty="0" smtClean="0"/>
                <a:t>55 976</a:t>
              </a:r>
            </a:p>
            <a:p>
              <a:r>
                <a:rPr lang="cs-CZ" sz="2800" dirty="0" smtClean="0"/>
                <a:t>23 823</a:t>
              </a:r>
            </a:p>
            <a:p>
              <a:r>
                <a:rPr lang="cs-CZ" sz="2800" dirty="0" smtClean="0"/>
                <a:t>82 000</a:t>
              </a:r>
              <a:endParaRPr lang="cs-CZ" sz="2800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25" name="TextovéPole 24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31" name="TextovéPole 30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34" name="TextovéPole 3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37" name="TextovéPole 36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40" name="TextovéPole 3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43" name="TextovéPole 4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grpSp>
        <p:nvGrpSpPr>
          <p:cNvPr id="46" name="Skupina 45"/>
          <p:cNvGrpSpPr/>
          <p:nvPr/>
        </p:nvGrpSpPr>
        <p:grpSpPr>
          <a:xfrm>
            <a:off x="4211960" y="1158781"/>
            <a:ext cx="1693838" cy="5333676"/>
            <a:chOff x="22865" y="1052736"/>
            <a:chExt cx="1317262" cy="5333676"/>
          </a:xfrm>
        </p:grpSpPr>
        <p:sp>
          <p:nvSpPr>
            <p:cNvPr id="47" name="TextovéPole 46"/>
            <p:cNvSpPr txBox="1"/>
            <p:nvPr/>
          </p:nvSpPr>
          <p:spPr>
            <a:xfrm>
              <a:off x="22865" y="1123433"/>
              <a:ext cx="998667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17 410</a:t>
              </a:r>
            </a:p>
            <a:p>
              <a:r>
                <a:rPr lang="cs-CZ" sz="2800" dirty="0" smtClean="0"/>
                <a:t>52 274</a:t>
              </a:r>
            </a:p>
            <a:p>
              <a:r>
                <a:rPr lang="cs-CZ" sz="2800" dirty="0" smtClean="0"/>
                <a:t>44 507</a:t>
              </a:r>
            </a:p>
            <a:p>
              <a:r>
                <a:rPr lang="cs-CZ" sz="2800" dirty="0" smtClean="0"/>
                <a:t>20 652</a:t>
              </a:r>
            </a:p>
            <a:p>
              <a:r>
                <a:rPr lang="cs-CZ" sz="2800" dirty="0" smtClean="0"/>
                <a:t>34 029</a:t>
              </a:r>
            </a:p>
            <a:p>
              <a:r>
                <a:rPr lang="cs-CZ" sz="2800" dirty="0" smtClean="0"/>
                <a:t>1 810</a:t>
              </a:r>
            </a:p>
            <a:p>
              <a:r>
                <a:rPr lang="cs-CZ" sz="2800" dirty="0" smtClean="0"/>
                <a:t>70 888</a:t>
              </a:r>
            </a:p>
            <a:p>
              <a:r>
                <a:rPr lang="cs-CZ" sz="2800" dirty="0" smtClean="0"/>
                <a:t>83 323</a:t>
              </a:r>
            </a:p>
            <a:p>
              <a:r>
                <a:rPr lang="cs-CZ" sz="2800" dirty="0" smtClean="0"/>
                <a:t>51 170</a:t>
              </a:r>
            </a:p>
            <a:p>
              <a:r>
                <a:rPr lang="cs-CZ" sz="2800" dirty="0" smtClean="0"/>
                <a:t>27 934</a:t>
              </a:r>
            </a:p>
            <a:p>
              <a:r>
                <a:rPr lang="cs-CZ" sz="2800" dirty="0" smtClean="0"/>
                <a:t>49 007</a:t>
              </a:r>
            </a:p>
            <a:p>
              <a:r>
                <a:rPr lang="cs-CZ" sz="2800" dirty="0" smtClean="0"/>
                <a:t>76 891</a:t>
              </a:r>
              <a:endParaRPr lang="cs-CZ" sz="2800" dirty="0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82" name="TextovéPole 8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80" name="TextovéPole 7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78" name="TextovéPole 7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76" name="TextovéPole 7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74" name="TextovéPole 7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3" name="Skupina 52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72" name="TextovéPole 7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70" name="TextovéPole 6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68" name="TextovéPole 6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6" name="Skupina 55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66" name="TextovéPole 6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64" name="TextovéPole 6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62" name="TextovéPole 6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3" name="TextovéPole 6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9" name="Skupina 58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60" name="TextovéPole 5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1" name="TextovéPole 6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sp>
        <p:nvSpPr>
          <p:cNvPr id="122" name="TextovéPole 121"/>
          <p:cNvSpPr txBox="1"/>
          <p:nvPr/>
        </p:nvSpPr>
        <p:spPr>
          <a:xfrm>
            <a:off x="2771800" y="1149937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6817078" y="1208750"/>
            <a:ext cx="157134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158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" grpId="0"/>
      <p:bldP spid="1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desetitisíce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9881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pSp>
        <p:nvGrpSpPr>
          <p:cNvPr id="84" name="Skupina 83"/>
          <p:cNvGrpSpPr/>
          <p:nvPr/>
        </p:nvGrpSpPr>
        <p:grpSpPr>
          <a:xfrm>
            <a:off x="1582942" y="1181424"/>
            <a:ext cx="1952648" cy="5262979"/>
            <a:chOff x="-71735" y="1052736"/>
            <a:chExt cx="1411862" cy="5262979"/>
          </a:xfrm>
        </p:grpSpPr>
        <p:sp>
          <p:nvSpPr>
            <p:cNvPr id="85" name="TextovéPole 84"/>
            <p:cNvSpPr txBox="1"/>
            <p:nvPr/>
          </p:nvSpPr>
          <p:spPr>
            <a:xfrm>
              <a:off x="-71735" y="1052736"/>
              <a:ext cx="1180272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62 155</a:t>
              </a:r>
            </a:p>
            <a:p>
              <a:r>
                <a:rPr lang="cs-CZ" sz="2800" dirty="0" smtClean="0"/>
                <a:t>59 472</a:t>
              </a:r>
            </a:p>
            <a:p>
              <a:r>
                <a:rPr lang="cs-CZ" sz="2800" dirty="0" smtClean="0"/>
                <a:t>56 690</a:t>
              </a:r>
            </a:p>
            <a:p>
              <a:r>
                <a:rPr lang="cs-CZ" sz="2800" dirty="0" smtClean="0"/>
                <a:t>32 144</a:t>
              </a:r>
            </a:p>
            <a:p>
              <a:r>
                <a:rPr lang="cs-CZ" sz="2800" dirty="0" smtClean="0"/>
                <a:t>1 480</a:t>
              </a:r>
            </a:p>
            <a:p>
              <a:r>
                <a:rPr lang="cs-CZ" sz="2800" dirty="0" smtClean="0"/>
                <a:t>75 271</a:t>
              </a:r>
            </a:p>
            <a:p>
              <a:r>
                <a:rPr lang="cs-CZ" sz="2800" dirty="0" smtClean="0"/>
                <a:t>14 058</a:t>
              </a:r>
            </a:p>
            <a:p>
              <a:r>
                <a:rPr lang="cs-CZ" sz="2800" dirty="0" smtClean="0"/>
                <a:t>36 634</a:t>
              </a:r>
            </a:p>
            <a:p>
              <a:r>
                <a:rPr lang="cs-CZ" sz="2800" dirty="0" smtClean="0"/>
                <a:t>48 902</a:t>
              </a:r>
            </a:p>
            <a:p>
              <a:r>
                <a:rPr lang="cs-CZ" sz="2800" dirty="0" smtClean="0"/>
                <a:t>91 314</a:t>
              </a:r>
            </a:p>
            <a:p>
              <a:r>
                <a:rPr lang="cs-CZ" sz="2800" dirty="0" smtClean="0"/>
                <a:t>44</a:t>
              </a:r>
            </a:p>
            <a:p>
              <a:r>
                <a:rPr lang="cs-CZ" sz="2800" dirty="0" smtClean="0"/>
                <a:t>38 607</a:t>
              </a:r>
              <a:endParaRPr lang="cs-CZ" sz="2800" dirty="0"/>
            </a:p>
          </p:txBody>
        </p:sp>
        <p:grpSp>
          <p:nvGrpSpPr>
            <p:cNvPr id="86" name="Skupina 85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120" name="TextovéPole 11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7" name="Skupina 86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18" name="TextovéPole 11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8" name="Skupina 87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16" name="TextovéPole 1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7" name="TextovéPole 1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14" name="TextovéPole 11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5" name="TextovéPole 11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0" name="Skupina 89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112" name="TextovéPole 11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3" name="TextovéPole 11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1" name="Skupina 90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110" name="TextovéPole 10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1" name="TextovéPole 11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108" name="TextovéPole 10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9" name="TextovéPole 10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3" name="Skupina 92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106" name="TextovéPole 10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4" name="Skupina 93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104" name="TextovéPole 10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5" name="Skupina 94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102" name="TextovéPole 10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6" name="Skupina 95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100" name="TextovéPole 9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7" name="Skupina 96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98" name="TextovéPole 9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99" name="TextovéPole 9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sp>
        <p:nvSpPr>
          <p:cNvPr id="124" name="TextovéPole 123"/>
          <p:cNvSpPr txBox="1"/>
          <p:nvPr/>
        </p:nvSpPr>
        <p:spPr>
          <a:xfrm>
            <a:off x="4427984" y="1181424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158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4359" y="210882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Zaokrouhlování na statisíce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155679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Při zaokrouhlování vycházíme z číselné řady 0 - 9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-45999" y="4077072"/>
            <a:ext cx="7745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100</a:t>
            </a:r>
            <a:r>
              <a:rPr lang="cs-CZ" sz="1600" dirty="0" smtClean="0"/>
              <a:t> </a:t>
            </a:r>
            <a:r>
              <a:rPr lang="cs-CZ" sz="1400" dirty="0" smtClean="0"/>
              <a:t>000</a:t>
            </a:r>
            <a:endParaRPr lang="cs-CZ" sz="1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39579" y="4077072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110 000</a:t>
            </a:r>
            <a:endParaRPr lang="cs-CZ" sz="1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6378" y="4092740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120 000</a:t>
            </a:r>
            <a:endParaRPr lang="cs-CZ" sz="1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246622" y="4085575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130 000</a:t>
            </a:r>
            <a:endParaRPr lang="cs-CZ" sz="1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025371" y="4077072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</a:t>
            </a: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r>
              <a:rPr lang="cs-CZ" sz="1400" dirty="0" smtClean="0"/>
              <a:t>0</a:t>
            </a: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400" dirty="0" smtClean="0"/>
              <a:t>000</a:t>
            </a:r>
            <a:endParaRPr lang="cs-CZ" sz="1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854672" y="4079895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150 000</a:t>
            </a:r>
            <a:endParaRPr lang="cs-CZ" sz="1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614523" y="4087060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160 000</a:t>
            </a:r>
            <a:endParaRPr lang="cs-CZ" sz="1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357295" y="4091255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170 000</a:t>
            </a:r>
            <a:endParaRPr lang="cs-CZ" sz="1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156176" y="4085575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</a:t>
            </a:r>
            <a:r>
              <a:rPr lang="cs-CZ" sz="1400" dirty="0" smtClean="0">
                <a:solidFill>
                  <a:srgbClr val="00B050"/>
                </a:solidFill>
              </a:rPr>
              <a:t>8</a:t>
            </a:r>
            <a:r>
              <a:rPr lang="cs-CZ" sz="1400" dirty="0" smtClean="0"/>
              <a:t>0</a:t>
            </a:r>
            <a:r>
              <a:rPr lang="cs-CZ" sz="1400" dirty="0" smtClean="0">
                <a:solidFill>
                  <a:srgbClr val="00B050"/>
                </a:solidFill>
              </a:rPr>
              <a:t> </a:t>
            </a:r>
            <a:r>
              <a:rPr lang="cs-CZ" sz="1400" dirty="0" smtClean="0"/>
              <a:t>000</a:t>
            </a:r>
            <a:endParaRPr lang="cs-CZ" sz="1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898929" y="4077072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190 000</a:t>
            </a:r>
            <a:endParaRPr lang="cs-CZ" sz="1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737131" y="4079895"/>
            <a:ext cx="7681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200 000</a:t>
            </a:r>
            <a:endParaRPr lang="cs-CZ" sz="14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44586" y="3260819"/>
            <a:ext cx="8675886" cy="630068"/>
            <a:chOff x="611560" y="3284984"/>
            <a:chExt cx="6289979" cy="63006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611560" y="3717032"/>
              <a:ext cx="628997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611560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1187624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1763688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339752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2915816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3491880" y="3501008"/>
              <a:ext cx="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067944" y="3438126"/>
              <a:ext cx="0" cy="43204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606450" y="3501008"/>
              <a:ext cx="0" cy="38704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5148064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5724128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6300192" y="3501008"/>
              <a:ext cx="0" cy="4140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se šipkou 58"/>
            <p:cNvCxnSpPr/>
            <p:nvPr/>
          </p:nvCxnSpPr>
          <p:spPr>
            <a:xfrm flipH="1">
              <a:off x="778357" y="3284984"/>
              <a:ext cx="2137459" cy="0"/>
            </a:xfrm>
            <a:prstGeom prst="straightConnector1">
              <a:avLst/>
            </a:prstGeom>
            <a:ln w="28575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se šipkou 60"/>
            <p:cNvCxnSpPr/>
            <p:nvPr/>
          </p:nvCxnSpPr>
          <p:spPr>
            <a:xfrm>
              <a:off x="3491880" y="3284984"/>
              <a:ext cx="2624242" cy="0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 flipV="1">
              <a:off x="3491880" y="3284984"/>
              <a:ext cx="0" cy="216024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 flipV="1">
              <a:off x="2915816" y="3284984"/>
              <a:ext cx="0" cy="216024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" name="TextovéPole 65"/>
          <p:cNvSpPr txBox="1"/>
          <p:nvPr/>
        </p:nvSpPr>
        <p:spPr>
          <a:xfrm>
            <a:off x="739579" y="2636912"/>
            <a:ext cx="2289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předcházející statisíc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083509" y="2636912"/>
            <a:ext cx="2034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následující statisíc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00735"/>
            <a:ext cx="43781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Zaokrouhli daná čísla na statisíce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A50021"/>
                </a:solidFill>
              </a:rPr>
              <a:t>zajímá mě číslo na pozici desetitisíců</a:t>
            </a:r>
          </a:p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979388" y="5445810"/>
            <a:ext cx="1267234" cy="551486"/>
            <a:chOff x="110507" y="5365856"/>
            <a:chExt cx="1267234" cy="551486"/>
          </a:xfrm>
        </p:grpSpPr>
        <p:sp>
          <p:nvSpPr>
            <p:cNvPr id="4" name="TextovéPole 3"/>
            <p:cNvSpPr txBox="1"/>
            <p:nvPr/>
          </p:nvSpPr>
          <p:spPr>
            <a:xfrm>
              <a:off x="110507" y="5491054"/>
              <a:ext cx="101822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1</a:t>
              </a:r>
              <a:r>
                <a:rPr lang="cs-CZ" sz="2000" dirty="0" smtClean="0">
                  <a:solidFill>
                    <a:schemeClr val="accent6">
                      <a:lumMod val="75000"/>
                    </a:schemeClr>
                  </a:solidFill>
                </a:rPr>
                <a:t>4</a:t>
              </a:r>
              <a:r>
                <a:rPr lang="cs-CZ" sz="2000" dirty="0" smtClean="0"/>
                <a:t>0</a:t>
              </a:r>
              <a:r>
                <a:rPr lang="cs-CZ" sz="2000" dirty="0" smtClean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cs-CZ" sz="2000" dirty="0" smtClean="0"/>
                <a:t>000</a:t>
              </a:r>
              <a:endParaRPr lang="cs-CZ" sz="20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037583" y="5517232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=</a:t>
              </a:r>
              <a:endParaRPr lang="cs-CZ" sz="2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066437" y="5365856"/>
              <a:ext cx="24878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</a:t>
              </a:r>
              <a:endParaRPr lang="cs-CZ" sz="20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2291507" y="5595253"/>
            <a:ext cx="10182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100 000</a:t>
            </a:r>
            <a:endParaRPr lang="cs-CZ" sz="2000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4364824" y="5419632"/>
            <a:ext cx="1426036" cy="551486"/>
            <a:chOff x="-48295" y="5365856"/>
            <a:chExt cx="1426036" cy="551486"/>
          </a:xfrm>
        </p:grpSpPr>
        <p:sp>
          <p:nvSpPr>
            <p:cNvPr id="40" name="TextovéPole 39"/>
            <p:cNvSpPr txBox="1"/>
            <p:nvPr/>
          </p:nvSpPr>
          <p:spPr>
            <a:xfrm>
              <a:off x="-48295" y="5487174"/>
              <a:ext cx="101822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1</a:t>
              </a:r>
              <a:r>
                <a:rPr lang="cs-CZ" sz="2000" dirty="0" smtClean="0">
                  <a:solidFill>
                    <a:srgbClr val="00B050"/>
                  </a:solidFill>
                </a:rPr>
                <a:t>8</a:t>
              </a:r>
              <a:r>
                <a:rPr lang="cs-CZ" sz="2000" dirty="0" smtClean="0"/>
                <a:t>0</a:t>
              </a:r>
              <a:r>
                <a:rPr lang="cs-CZ" sz="2000" dirty="0" smtClean="0">
                  <a:solidFill>
                    <a:srgbClr val="00B050"/>
                  </a:solidFill>
                </a:rPr>
                <a:t> </a:t>
              </a:r>
              <a:r>
                <a:rPr lang="cs-CZ" sz="2000" dirty="0" smtClean="0"/>
                <a:t>000</a:t>
              </a:r>
              <a:endParaRPr lang="cs-CZ" sz="20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037583" y="5517232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=</a:t>
              </a:r>
              <a:endParaRPr lang="cs-CZ" sz="20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066437" y="5365856"/>
              <a:ext cx="24878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</a:t>
              </a:r>
              <a:endParaRPr lang="cs-CZ" sz="20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6021522" y="5540950"/>
            <a:ext cx="10182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200 000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7141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statisíce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9881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136229" y="1137319"/>
            <a:ext cx="2041587" cy="5333676"/>
            <a:chOff x="-1" y="1052736"/>
            <a:chExt cx="1340128" cy="5333676"/>
          </a:xfrm>
        </p:grpSpPr>
        <p:sp>
          <p:nvSpPr>
            <p:cNvPr id="3" name="TextovéPole 2"/>
            <p:cNvSpPr txBox="1"/>
            <p:nvPr/>
          </p:nvSpPr>
          <p:spPr>
            <a:xfrm>
              <a:off x="-1" y="1123433"/>
              <a:ext cx="1322359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190 000</a:t>
              </a:r>
            </a:p>
            <a:p>
              <a:r>
                <a:rPr lang="cs-CZ" sz="2800" dirty="0" smtClean="0"/>
                <a:t>250 025</a:t>
              </a:r>
            </a:p>
            <a:p>
              <a:r>
                <a:rPr lang="cs-CZ" sz="2800" dirty="0" smtClean="0"/>
                <a:t>314 210</a:t>
              </a:r>
            </a:p>
            <a:p>
              <a:r>
                <a:rPr lang="cs-CZ" sz="2800" dirty="0" smtClean="0"/>
                <a:t>579 825</a:t>
              </a:r>
            </a:p>
            <a:p>
              <a:r>
                <a:rPr lang="cs-CZ" sz="2800" dirty="0" smtClean="0"/>
                <a:t>44 747</a:t>
              </a:r>
            </a:p>
            <a:p>
              <a:r>
                <a:rPr lang="cs-CZ" sz="2800" dirty="0" smtClean="0"/>
                <a:t>147 609</a:t>
              </a:r>
            </a:p>
            <a:p>
              <a:r>
                <a:rPr lang="cs-CZ" sz="2800" dirty="0" smtClean="0"/>
                <a:t>917 366</a:t>
              </a:r>
            </a:p>
            <a:p>
              <a:r>
                <a:rPr lang="cs-CZ" sz="2800" dirty="0" smtClean="0"/>
                <a:t>429 591</a:t>
              </a:r>
            </a:p>
            <a:p>
              <a:r>
                <a:rPr lang="cs-CZ" sz="2800" dirty="0" smtClean="0"/>
                <a:t>700 808</a:t>
              </a:r>
            </a:p>
            <a:p>
              <a:r>
                <a:rPr lang="cs-CZ" sz="2800" dirty="0" smtClean="0"/>
                <a:t>551 976</a:t>
              </a:r>
            </a:p>
            <a:p>
              <a:r>
                <a:rPr lang="cs-CZ" sz="2800" dirty="0" smtClean="0"/>
                <a:t>233 823</a:t>
              </a:r>
            </a:p>
            <a:p>
              <a:r>
                <a:rPr lang="cs-CZ" sz="2800" dirty="0" smtClean="0"/>
                <a:t>825 000</a:t>
              </a:r>
              <a:endParaRPr lang="cs-CZ" sz="2800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25" name="TextovéPole 24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31" name="TextovéPole 30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34" name="TextovéPole 3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37" name="TextovéPole 36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40" name="TextovéPole 3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43" name="TextovéPole 42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grpSp>
        <p:nvGrpSpPr>
          <p:cNvPr id="46" name="Skupina 45"/>
          <p:cNvGrpSpPr/>
          <p:nvPr/>
        </p:nvGrpSpPr>
        <p:grpSpPr>
          <a:xfrm>
            <a:off x="4136319" y="1149364"/>
            <a:ext cx="2125886" cy="5333676"/>
            <a:chOff x="22864" y="1052736"/>
            <a:chExt cx="1317263" cy="5333676"/>
          </a:xfrm>
        </p:grpSpPr>
        <p:sp>
          <p:nvSpPr>
            <p:cNvPr id="47" name="TextovéPole 46"/>
            <p:cNvSpPr txBox="1"/>
            <p:nvPr/>
          </p:nvSpPr>
          <p:spPr>
            <a:xfrm>
              <a:off x="22864" y="1123433"/>
              <a:ext cx="1230256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177 410</a:t>
              </a:r>
            </a:p>
            <a:p>
              <a:r>
                <a:rPr lang="cs-CZ" sz="2800" dirty="0" smtClean="0"/>
                <a:t>525 274</a:t>
              </a:r>
            </a:p>
            <a:p>
              <a:r>
                <a:rPr lang="cs-CZ" sz="2800" dirty="0" smtClean="0"/>
                <a:t>441 507</a:t>
              </a:r>
            </a:p>
            <a:p>
              <a:r>
                <a:rPr lang="cs-CZ" sz="2800" dirty="0" smtClean="0"/>
                <a:t>200 652</a:t>
              </a:r>
            </a:p>
            <a:p>
              <a:r>
                <a:rPr lang="cs-CZ" sz="2800" dirty="0" smtClean="0"/>
                <a:t>344 029</a:t>
              </a:r>
            </a:p>
            <a:p>
              <a:r>
                <a:rPr lang="cs-CZ" sz="2800" dirty="0" smtClean="0"/>
                <a:t>21 810</a:t>
              </a:r>
            </a:p>
            <a:p>
              <a:r>
                <a:rPr lang="cs-CZ" sz="2800" dirty="0" smtClean="0"/>
                <a:t>705 888</a:t>
              </a:r>
            </a:p>
            <a:p>
              <a:r>
                <a:rPr lang="cs-CZ" sz="2800" dirty="0" smtClean="0"/>
                <a:t>836 323</a:t>
              </a:r>
            </a:p>
            <a:p>
              <a:r>
                <a:rPr lang="cs-CZ" sz="2800" dirty="0" smtClean="0"/>
                <a:t>510 170</a:t>
              </a:r>
            </a:p>
            <a:p>
              <a:r>
                <a:rPr lang="cs-CZ" sz="2800" dirty="0" smtClean="0"/>
                <a:t>272 934</a:t>
              </a:r>
            </a:p>
            <a:p>
              <a:r>
                <a:rPr lang="cs-CZ" sz="2800" dirty="0" smtClean="0"/>
                <a:t>499 007</a:t>
              </a:r>
            </a:p>
            <a:p>
              <a:r>
                <a:rPr lang="cs-CZ" sz="2800" dirty="0" smtClean="0"/>
                <a:t>767 891</a:t>
              </a:r>
              <a:endParaRPr lang="cs-CZ" sz="2800" dirty="0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82" name="TextovéPole 8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80" name="TextovéPole 7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78" name="TextovéPole 7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76" name="TextovéPole 7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74" name="TextovéPole 7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3" name="Skupina 52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72" name="TextovéPole 7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70" name="TextovéPole 6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68" name="TextovéPole 6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6" name="Skupina 55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66" name="TextovéPole 6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64" name="TextovéPole 6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62" name="TextovéPole 6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3" name="TextovéPole 6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59" name="Skupina 58"/>
            <p:cNvGrpSpPr/>
            <p:nvPr/>
          </p:nvGrpSpPr>
          <p:grpSpPr>
            <a:xfrm>
              <a:off x="818651" y="5762359"/>
              <a:ext cx="463179" cy="515411"/>
              <a:chOff x="1354751" y="1123433"/>
              <a:chExt cx="324128" cy="505035"/>
            </a:xfrm>
          </p:grpSpPr>
          <p:sp>
            <p:nvSpPr>
              <p:cNvPr id="60" name="TextovéPole 5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61" name="TextovéPole 6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</p:grpSp>
      <p:sp>
        <p:nvSpPr>
          <p:cNvPr id="122" name="TextovéPole 121"/>
          <p:cNvSpPr txBox="1"/>
          <p:nvPr/>
        </p:nvSpPr>
        <p:spPr>
          <a:xfrm>
            <a:off x="2539988" y="1159551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800 000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7380312" y="1220061"/>
            <a:ext cx="157134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800 000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1744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" grpId="0"/>
      <p:bldP spid="1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statisíce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19881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pSp>
        <p:nvGrpSpPr>
          <p:cNvPr id="84" name="Skupina 83"/>
          <p:cNvGrpSpPr/>
          <p:nvPr/>
        </p:nvGrpSpPr>
        <p:grpSpPr>
          <a:xfrm>
            <a:off x="1582942" y="1181424"/>
            <a:ext cx="1952648" cy="5262979"/>
            <a:chOff x="-71735" y="1052736"/>
            <a:chExt cx="1411862" cy="5262979"/>
          </a:xfrm>
        </p:grpSpPr>
        <p:sp>
          <p:nvSpPr>
            <p:cNvPr id="85" name="TextovéPole 84"/>
            <p:cNvSpPr txBox="1"/>
            <p:nvPr/>
          </p:nvSpPr>
          <p:spPr>
            <a:xfrm>
              <a:off x="-71735" y="1052736"/>
              <a:ext cx="1180272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624 </a:t>
              </a:r>
              <a:r>
                <a:rPr lang="cs-CZ" sz="2800" dirty="0" smtClean="0"/>
                <a:t>155 </a:t>
              </a:r>
              <a:endParaRPr lang="cs-CZ" sz="2800" dirty="0" smtClean="0"/>
            </a:p>
            <a:p>
              <a:r>
                <a:rPr lang="cs-CZ" sz="2800" dirty="0" smtClean="0"/>
                <a:t>593 472</a:t>
              </a:r>
            </a:p>
            <a:p>
              <a:r>
                <a:rPr lang="cs-CZ" sz="2800" dirty="0" smtClean="0"/>
                <a:t>563 690</a:t>
              </a:r>
            </a:p>
            <a:p>
              <a:r>
                <a:rPr lang="cs-CZ" sz="2800" dirty="0" smtClean="0"/>
                <a:t>326 144</a:t>
              </a:r>
            </a:p>
            <a:p>
              <a:r>
                <a:rPr lang="cs-CZ" sz="2800" dirty="0" smtClean="0"/>
                <a:t>10 480</a:t>
              </a:r>
            </a:p>
            <a:p>
              <a:r>
                <a:rPr lang="cs-CZ" sz="2800" dirty="0" smtClean="0"/>
                <a:t>750 271</a:t>
              </a:r>
            </a:p>
            <a:p>
              <a:r>
                <a:rPr lang="cs-CZ" sz="2800" dirty="0" smtClean="0"/>
                <a:t>148 058</a:t>
              </a:r>
            </a:p>
            <a:p>
              <a:r>
                <a:rPr lang="cs-CZ" sz="2800" dirty="0" smtClean="0"/>
                <a:t>361 634</a:t>
              </a:r>
            </a:p>
            <a:p>
              <a:r>
                <a:rPr lang="cs-CZ" sz="2800" dirty="0" smtClean="0"/>
                <a:t>487 902</a:t>
              </a:r>
            </a:p>
            <a:p>
              <a:r>
                <a:rPr lang="cs-CZ" sz="2800" dirty="0" smtClean="0"/>
                <a:t>919 314</a:t>
              </a:r>
            </a:p>
            <a:p>
              <a:r>
                <a:rPr lang="cs-CZ" sz="2800" dirty="0" smtClean="0"/>
                <a:t>44</a:t>
              </a:r>
            </a:p>
            <a:p>
              <a:r>
                <a:rPr lang="cs-CZ" sz="2800" dirty="0" smtClean="0"/>
                <a:t>382 607</a:t>
              </a:r>
              <a:endParaRPr lang="cs-CZ" sz="2800" dirty="0"/>
            </a:p>
          </p:txBody>
        </p:sp>
        <p:grpSp>
          <p:nvGrpSpPr>
            <p:cNvPr id="86" name="Skupina 85"/>
            <p:cNvGrpSpPr/>
            <p:nvPr/>
          </p:nvGrpSpPr>
          <p:grpSpPr>
            <a:xfrm>
              <a:off x="789942" y="1052736"/>
              <a:ext cx="463179" cy="515411"/>
              <a:chOff x="1354751" y="1123433"/>
              <a:chExt cx="324128" cy="505035"/>
            </a:xfrm>
          </p:grpSpPr>
          <p:sp>
            <p:nvSpPr>
              <p:cNvPr id="120" name="TextovéPole 11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7" name="Skupina 86"/>
            <p:cNvGrpSpPr/>
            <p:nvPr/>
          </p:nvGrpSpPr>
          <p:grpSpPr>
            <a:xfrm>
              <a:off x="815330" y="1458504"/>
              <a:ext cx="463179" cy="515411"/>
              <a:chOff x="1354751" y="1123433"/>
              <a:chExt cx="324128" cy="505035"/>
            </a:xfrm>
          </p:grpSpPr>
          <p:sp>
            <p:nvSpPr>
              <p:cNvPr id="118" name="TextovéPole 11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8" name="Skupina 87"/>
            <p:cNvGrpSpPr/>
            <p:nvPr/>
          </p:nvGrpSpPr>
          <p:grpSpPr>
            <a:xfrm>
              <a:off x="840718" y="2323954"/>
              <a:ext cx="463179" cy="515411"/>
              <a:chOff x="1354751" y="1123433"/>
              <a:chExt cx="324128" cy="505035"/>
            </a:xfrm>
          </p:grpSpPr>
          <p:sp>
            <p:nvSpPr>
              <p:cNvPr id="116" name="TextovéPole 11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7" name="TextovéPole 11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840718" y="1892849"/>
              <a:ext cx="463179" cy="589505"/>
              <a:chOff x="1354751" y="1123433"/>
              <a:chExt cx="324128" cy="505035"/>
            </a:xfrm>
          </p:grpSpPr>
          <p:sp>
            <p:nvSpPr>
              <p:cNvPr id="114" name="TextovéPole 11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5" name="TextovéPole 11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0" name="Skupina 89"/>
            <p:cNvGrpSpPr/>
            <p:nvPr/>
          </p:nvGrpSpPr>
          <p:grpSpPr>
            <a:xfrm>
              <a:off x="840718" y="2839365"/>
              <a:ext cx="463179" cy="515411"/>
              <a:chOff x="1354751" y="1123433"/>
              <a:chExt cx="324128" cy="505035"/>
            </a:xfrm>
          </p:grpSpPr>
          <p:sp>
            <p:nvSpPr>
              <p:cNvPr id="112" name="TextovéPole 11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3" name="TextovéPole 11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1" name="Skupina 90"/>
            <p:cNvGrpSpPr/>
            <p:nvPr/>
          </p:nvGrpSpPr>
          <p:grpSpPr>
            <a:xfrm>
              <a:off x="815929" y="3239511"/>
              <a:ext cx="463179" cy="515411"/>
              <a:chOff x="1354751" y="1123433"/>
              <a:chExt cx="324128" cy="505035"/>
            </a:xfrm>
          </p:grpSpPr>
          <p:sp>
            <p:nvSpPr>
              <p:cNvPr id="110" name="TextovéPole 10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11" name="TextovéPole 11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830720" y="3616431"/>
              <a:ext cx="463179" cy="515411"/>
              <a:chOff x="1354751" y="1123433"/>
              <a:chExt cx="324128" cy="505035"/>
            </a:xfrm>
          </p:grpSpPr>
          <p:sp>
            <p:nvSpPr>
              <p:cNvPr id="108" name="TextovéPole 107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9" name="TextovéPole 108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3" name="Skupina 92"/>
            <p:cNvGrpSpPr/>
            <p:nvPr/>
          </p:nvGrpSpPr>
          <p:grpSpPr>
            <a:xfrm>
              <a:off x="856108" y="4062596"/>
              <a:ext cx="463179" cy="515411"/>
              <a:chOff x="1354751" y="1123433"/>
              <a:chExt cx="324128" cy="505035"/>
            </a:xfrm>
          </p:grpSpPr>
          <p:sp>
            <p:nvSpPr>
              <p:cNvPr id="106" name="TextovéPole 105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4" name="Skupina 93"/>
            <p:cNvGrpSpPr/>
            <p:nvPr/>
          </p:nvGrpSpPr>
          <p:grpSpPr>
            <a:xfrm>
              <a:off x="876948" y="4508761"/>
              <a:ext cx="463179" cy="515411"/>
              <a:chOff x="1354751" y="1123433"/>
              <a:chExt cx="324128" cy="505035"/>
            </a:xfrm>
          </p:grpSpPr>
          <p:sp>
            <p:nvSpPr>
              <p:cNvPr id="104" name="TextovéPole 103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5" name="Skupina 94"/>
            <p:cNvGrpSpPr/>
            <p:nvPr/>
          </p:nvGrpSpPr>
          <p:grpSpPr>
            <a:xfrm>
              <a:off x="859180" y="4948530"/>
              <a:ext cx="463179" cy="515411"/>
              <a:chOff x="1354751" y="1123433"/>
              <a:chExt cx="324128" cy="505035"/>
            </a:xfrm>
          </p:grpSpPr>
          <p:sp>
            <p:nvSpPr>
              <p:cNvPr id="102" name="TextovéPole 101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6" name="Skupina 95"/>
            <p:cNvGrpSpPr/>
            <p:nvPr/>
          </p:nvGrpSpPr>
          <p:grpSpPr>
            <a:xfrm>
              <a:off x="851677" y="5345433"/>
              <a:ext cx="463179" cy="515411"/>
              <a:chOff x="1354751" y="1123433"/>
              <a:chExt cx="324128" cy="505035"/>
            </a:xfrm>
          </p:grpSpPr>
          <p:sp>
            <p:nvSpPr>
              <p:cNvPr id="100" name="TextovéPole 99"/>
              <p:cNvSpPr txBox="1"/>
              <p:nvPr/>
            </p:nvSpPr>
            <p:spPr>
              <a:xfrm>
                <a:off x="1354751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1372517" y="1123433"/>
                <a:ext cx="2423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.</a:t>
                </a:r>
                <a:endParaRPr lang="cs-CZ" dirty="0"/>
              </a:p>
            </p:txBody>
          </p:sp>
        </p:grpSp>
        <p:grpSp>
          <p:nvGrpSpPr>
            <p:cNvPr id="97" name="Skupina 96"/>
            <p:cNvGrpSpPr/>
            <p:nvPr/>
          </p:nvGrpSpPr>
          <p:grpSpPr>
            <a:xfrm>
              <a:off x="844037" y="5762359"/>
              <a:ext cx="487946" cy="515411"/>
              <a:chOff x="1372517" y="1123433"/>
              <a:chExt cx="341460" cy="505035"/>
            </a:xfrm>
          </p:grpSpPr>
          <p:sp>
            <p:nvSpPr>
              <p:cNvPr id="98" name="TextovéPole 97"/>
              <p:cNvSpPr txBox="1"/>
              <p:nvPr/>
            </p:nvSpPr>
            <p:spPr>
              <a:xfrm>
                <a:off x="1389849" y="125913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=</a:t>
                </a:r>
                <a:endParaRPr lang="cs-CZ" dirty="0"/>
              </a:p>
            </p:txBody>
          </p:sp>
          <p:sp>
            <p:nvSpPr>
              <p:cNvPr id="99" name="TextovéPole 98"/>
              <p:cNvSpPr txBox="1"/>
              <p:nvPr/>
            </p:nvSpPr>
            <p:spPr>
              <a:xfrm>
                <a:off x="1372517" y="1123433"/>
                <a:ext cx="151837" cy="3618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 .</a:t>
                </a:r>
                <a:endParaRPr lang="cs-CZ" dirty="0"/>
              </a:p>
            </p:txBody>
          </p:sp>
        </p:grpSp>
      </p:grpSp>
      <p:sp>
        <p:nvSpPr>
          <p:cNvPr id="124" name="TextovéPole 123"/>
          <p:cNvSpPr txBox="1"/>
          <p:nvPr/>
        </p:nvSpPr>
        <p:spPr>
          <a:xfrm>
            <a:off x="4427984" y="1181424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900 000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400 000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89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4827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719</TotalTime>
  <Words>1212</Words>
  <Application>Microsoft Office PowerPoint</Application>
  <PresentationFormat>Předvádění na obrazovce (4:3)</PresentationFormat>
  <Paragraphs>858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Tvrdý obal</vt:lpstr>
      <vt:lpstr>VY_32_INOVACE_12_ Zaokrouhlování čísel do 1 000 000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 čísel do milionu</dc:title>
  <dc:creator>Hanka</dc:creator>
  <cp:lastModifiedBy>učitelka</cp:lastModifiedBy>
  <cp:revision>104</cp:revision>
  <dcterms:created xsi:type="dcterms:W3CDTF">2011-04-16T14:13:04Z</dcterms:created>
  <dcterms:modified xsi:type="dcterms:W3CDTF">2012-09-25T08:18:45Z</dcterms:modified>
</cp:coreProperties>
</file>