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2" r:id="rId3"/>
    <p:sldId id="261" r:id="rId4"/>
    <p:sldId id="266" r:id="rId5"/>
    <p:sldId id="267" r:id="rId6"/>
    <p:sldId id="268" r:id="rId7"/>
    <p:sldId id="269" r:id="rId8"/>
    <p:sldId id="270" r:id="rId9"/>
    <p:sldId id="271" r:id="rId10"/>
    <p:sldId id="262" r:id="rId11"/>
    <p:sldId id="263" r:id="rId12"/>
    <p:sldId id="264" r:id="rId13"/>
    <p:sldId id="265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F44C6C5F-F3CD-4BE4-94C7-E591A43BE284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E214A60-E357-498B-8CC5-F651A09744F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830597" y="3558500"/>
            <a:ext cx="7772400" cy="14700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3600" smtClean="0"/>
              <a:t>VY_32_INOVACE_15_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2800" dirty="0" smtClean="0"/>
              <a:t> Násobení jednociferného a dvojciferného čísla</a:t>
            </a:r>
            <a:br>
              <a:rPr lang="cs-CZ" sz="2800" dirty="0" smtClean="0"/>
            </a:br>
            <a:r>
              <a:rPr lang="cs-CZ" sz="2800" dirty="0" smtClean="0"/>
              <a:t> s 1 desítkou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4"/>
          <p:cNvSpPr txBox="1">
            <a:spLocks noChangeArrowheads="1"/>
          </p:cNvSpPr>
          <p:nvPr/>
        </p:nvSpPr>
        <p:spPr bwMode="auto">
          <a:xfrm>
            <a:off x="354507" y="1826915"/>
            <a:ext cx="849694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2800" dirty="0" smtClean="0"/>
              <a:t>Matematika a její aplikace</a:t>
            </a:r>
          </a:p>
          <a:p>
            <a:pPr algn="ctr" eaLnBrk="1" hangingPunct="1"/>
            <a:r>
              <a:rPr lang="cs-CZ" sz="2400" dirty="0" smtClean="0"/>
              <a:t>3. ročník</a:t>
            </a:r>
          </a:p>
          <a:p>
            <a:pPr algn="ctr" eaLnBrk="1" hangingPunct="1"/>
            <a:r>
              <a:rPr lang="cs-CZ" sz="2400" dirty="0" smtClean="0"/>
              <a:t>Téma: Násobení jednociferného a dvojciferného čísla s jednou desítkou</a:t>
            </a:r>
            <a:endParaRPr lang="cs-CZ" sz="2400" dirty="0"/>
          </a:p>
        </p:txBody>
      </p:sp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8868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2400" dirty="0" smtClean="0"/>
              <a:t>Vytvořeno: 2011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9596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smtClean="0"/>
              <a:t>Prezentace </a:t>
            </a:r>
            <a:r>
              <a:rPr lang="cs-CZ" sz="2800" dirty="0" smtClean="0"/>
              <a:t>obsahuje výklad látky a příklady k procvičování.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je určen pro práci s interaktivní </a:t>
            </a:r>
            <a:r>
              <a:rPr lang="cs-CZ" sz="2800" dirty="0" smtClean="0"/>
              <a:t>tabulí, jehož </a:t>
            </a:r>
            <a:r>
              <a:rPr lang="cs-CZ" sz="2800" dirty="0"/>
              <a:t>cílem je podpora aktivity žáků a jejich motivace při procvičování učiva.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</a:t>
            </a:r>
            <a:r>
              <a:rPr lang="cs-CZ" sz="2800" dirty="0" smtClean="0"/>
              <a:t>lze </a:t>
            </a:r>
            <a:r>
              <a:rPr lang="cs-CZ" sz="2800" dirty="0"/>
              <a:t>využít i pro samostatnou práci žáků nebo pro práci </a:t>
            </a:r>
            <a:r>
              <a:rPr lang="cs-CZ" sz="2800" dirty="0" smtClean="0"/>
              <a:t>ve dvojicích či </a:t>
            </a:r>
            <a:r>
              <a:rPr lang="cs-CZ" sz="2800" dirty="0"/>
              <a:t>skupinách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0809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628800"/>
            <a:ext cx="8352928" cy="4288362"/>
            <a:chOff x="395536" y="1628800"/>
            <a:chExt cx="8352928" cy="4288362"/>
          </a:xfrm>
        </p:grpSpPr>
        <p:sp>
          <p:nvSpPr>
            <p:cNvPr id="9" name="TextovéPole 8"/>
            <p:cNvSpPr txBox="1"/>
            <p:nvPr/>
          </p:nvSpPr>
          <p:spPr>
            <a:xfrm>
              <a:off x="1547431" y="1628800"/>
              <a:ext cx="6083950" cy="181588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3 . 14 = </a:t>
              </a:r>
            </a:p>
            <a:p>
              <a:pPr algn="ctr"/>
              <a:r>
                <a:rPr lang="cs-CZ" sz="2800" dirty="0" smtClean="0"/>
                <a:t>3 . (10 + 4) =</a:t>
              </a:r>
            </a:p>
            <a:p>
              <a:pPr algn="ctr"/>
              <a:r>
                <a:rPr lang="cs-CZ" sz="2800" dirty="0" smtClean="0"/>
                <a:t>(3 . 10) + (3 . 4) =</a:t>
              </a:r>
            </a:p>
            <a:p>
              <a:pPr algn="ctr"/>
              <a:r>
                <a:rPr lang="cs-CZ" sz="2800" dirty="0" smtClean="0"/>
                <a:t>30 + 12 = 42</a:t>
              </a:r>
              <a:endParaRPr lang="cs-CZ" sz="2800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6 . 15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endParaRPr lang="cs-CZ" sz="2800" dirty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/>
            <p:cNvSpPr txBox="1"/>
            <p:nvPr/>
          </p:nvSpPr>
          <p:spPr>
            <a:xfrm>
              <a:off x="1208098" y="4588289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163669" y="4577945"/>
              <a:ext cx="670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516321" y="3667259"/>
              <a:ext cx="551465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6 . 10 + 6 . 5 = 60 + 30 =90</a:t>
              </a:r>
              <a:endParaRPr lang="cs-CZ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82994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395536" y="1338501"/>
            <a:ext cx="8352928" cy="5291110"/>
            <a:chOff x="395536" y="1338501"/>
            <a:chExt cx="8352928" cy="529111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338501"/>
              <a:ext cx="7200800" cy="242937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3 . 18 =</a:t>
              </a:r>
            </a:p>
            <a:p>
              <a:pPr algn="ctr"/>
              <a:r>
                <a:rPr lang="cs-CZ" sz="2800" dirty="0"/>
                <a:t>3 .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/>
                <a:t>(3 . </a:t>
              </a:r>
              <a:r>
                <a:rPr lang="cs-CZ" sz="2800" dirty="0" smtClean="0"/>
                <a:t>   ) </a:t>
              </a:r>
              <a:r>
                <a:rPr lang="cs-CZ" sz="2800" dirty="0"/>
                <a:t>+ (3 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951955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7 . 15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8 . 16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466105"/>
              <a:ext cx="360040" cy="467162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484508"/>
              <a:ext cx="277175" cy="44876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871034"/>
              <a:ext cx="363734" cy="389302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871034"/>
              <a:ext cx="277175" cy="389302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208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5536" y="1253379"/>
            <a:ext cx="8352928" cy="5094670"/>
            <a:chOff x="395536" y="1253379"/>
            <a:chExt cx="8352928" cy="509467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253379"/>
              <a:ext cx="7200800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5 . 18 =</a:t>
              </a:r>
            </a:p>
            <a:p>
              <a:pPr algn="ctr"/>
              <a:r>
                <a:rPr lang="cs-CZ" sz="2800" dirty="0" smtClean="0"/>
                <a:t>5 </a:t>
              </a:r>
              <a:r>
                <a:rPr lang="cs-CZ" sz="2800" dirty="0"/>
                <a:t>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(5 </a:t>
              </a:r>
              <a:r>
                <a:rPr lang="cs-CZ" sz="2800" dirty="0"/>
                <a:t>. </a:t>
              </a:r>
              <a:r>
                <a:rPr lang="cs-CZ" sz="2800" dirty="0" smtClean="0"/>
                <a:t>   ) </a:t>
              </a:r>
              <a:r>
                <a:rPr lang="cs-CZ" sz="2800" dirty="0"/>
                <a:t>+ </a:t>
              </a:r>
              <a:r>
                <a:rPr lang="cs-CZ" sz="2800" dirty="0" smtClean="0"/>
                <a:t>(5 </a:t>
              </a:r>
              <a:r>
                <a:rPr lang="cs-CZ" sz="2800" dirty="0"/>
                <a:t>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6 . 14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7 . 12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445224"/>
              <a:ext cx="363734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445224"/>
              <a:ext cx="277175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480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5536" y="1253379"/>
            <a:ext cx="8352928" cy="5094670"/>
            <a:chOff x="395536" y="1253379"/>
            <a:chExt cx="8352928" cy="509467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253379"/>
              <a:ext cx="7200800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4 . 16 =</a:t>
              </a:r>
            </a:p>
            <a:p>
              <a:pPr algn="ctr"/>
              <a:r>
                <a:rPr lang="cs-CZ" sz="2800" dirty="0" smtClean="0"/>
                <a:t>4 </a:t>
              </a:r>
              <a:r>
                <a:rPr lang="cs-CZ" sz="2800" dirty="0"/>
                <a:t>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(4 </a:t>
              </a:r>
              <a:r>
                <a:rPr lang="cs-CZ" sz="2800" dirty="0"/>
                <a:t>. </a:t>
              </a:r>
              <a:r>
                <a:rPr lang="cs-CZ" sz="2800" dirty="0" smtClean="0"/>
                <a:t>   ) </a:t>
              </a:r>
              <a:r>
                <a:rPr lang="cs-CZ" sz="2800" dirty="0"/>
                <a:t>+ </a:t>
              </a:r>
              <a:r>
                <a:rPr lang="cs-CZ" sz="2800" dirty="0" smtClean="0"/>
                <a:t>(4 </a:t>
              </a:r>
              <a:r>
                <a:rPr lang="cs-CZ" sz="2800" dirty="0"/>
                <a:t>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5 . 17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9 . 15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445224"/>
              <a:ext cx="363734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445224"/>
              <a:ext cx="277175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6399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5536" y="1253379"/>
            <a:ext cx="8352928" cy="5094670"/>
            <a:chOff x="395536" y="1253379"/>
            <a:chExt cx="8352928" cy="509467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253379"/>
              <a:ext cx="7200800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6 . 17 =</a:t>
              </a:r>
            </a:p>
            <a:p>
              <a:pPr algn="ctr"/>
              <a:r>
                <a:rPr lang="cs-CZ" sz="2800" dirty="0" smtClean="0"/>
                <a:t>6 </a:t>
              </a:r>
              <a:r>
                <a:rPr lang="cs-CZ" sz="2800" dirty="0"/>
                <a:t>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(6 </a:t>
              </a:r>
              <a:r>
                <a:rPr lang="cs-CZ" sz="2800" dirty="0"/>
                <a:t>. </a:t>
              </a:r>
              <a:r>
                <a:rPr lang="cs-CZ" sz="2800" dirty="0" smtClean="0"/>
                <a:t>   ) </a:t>
              </a:r>
              <a:r>
                <a:rPr lang="cs-CZ" sz="2800" dirty="0"/>
                <a:t>+ </a:t>
              </a:r>
              <a:r>
                <a:rPr lang="cs-CZ" sz="2800" dirty="0" smtClean="0"/>
                <a:t>(6 </a:t>
              </a:r>
              <a:r>
                <a:rPr lang="cs-CZ" sz="2800" dirty="0"/>
                <a:t>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8 . 16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7 . 17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445224"/>
              <a:ext cx="363734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445224"/>
              <a:ext cx="277175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5595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395536" y="1253379"/>
            <a:ext cx="8352928" cy="5094670"/>
            <a:chOff x="395536" y="1253379"/>
            <a:chExt cx="8352928" cy="509467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253379"/>
              <a:ext cx="7200800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4 . 19 =</a:t>
              </a:r>
            </a:p>
            <a:p>
              <a:pPr algn="ctr"/>
              <a:r>
                <a:rPr lang="cs-CZ" sz="2800" dirty="0" smtClean="0"/>
                <a:t>4 </a:t>
              </a:r>
              <a:r>
                <a:rPr lang="cs-CZ" sz="2800" dirty="0"/>
                <a:t>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(4 </a:t>
              </a:r>
              <a:r>
                <a:rPr lang="cs-CZ" sz="2800" dirty="0"/>
                <a:t>. </a:t>
              </a:r>
              <a:r>
                <a:rPr lang="cs-CZ" sz="2800" dirty="0" smtClean="0"/>
                <a:t>   ) </a:t>
              </a:r>
              <a:r>
                <a:rPr lang="cs-CZ" sz="2800" dirty="0"/>
                <a:t>+ </a:t>
              </a:r>
              <a:r>
                <a:rPr lang="cs-CZ" sz="2800" dirty="0" smtClean="0"/>
                <a:t>(4 </a:t>
              </a:r>
              <a:r>
                <a:rPr lang="cs-CZ" sz="2800" dirty="0"/>
                <a:t>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5 . 19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6 . 17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445224"/>
              <a:ext cx="363734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445224"/>
              <a:ext cx="277175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077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404664"/>
            <a:ext cx="6048672" cy="707886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5536" y="1253379"/>
            <a:ext cx="8352928" cy="5094670"/>
            <a:chOff x="395536" y="1253379"/>
            <a:chExt cx="8352928" cy="5094670"/>
          </a:xfrm>
        </p:grpSpPr>
        <p:sp>
          <p:nvSpPr>
            <p:cNvPr id="9" name="TextovéPole 8"/>
            <p:cNvSpPr txBox="1"/>
            <p:nvPr/>
          </p:nvSpPr>
          <p:spPr>
            <a:xfrm>
              <a:off x="827584" y="1253379"/>
              <a:ext cx="7200800" cy="224676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     6 . 16 =</a:t>
              </a:r>
            </a:p>
            <a:p>
              <a:pPr algn="ctr"/>
              <a:r>
                <a:rPr lang="cs-CZ" sz="2800" dirty="0" smtClean="0"/>
                <a:t>6 </a:t>
              </a:r>
              <a:r>
                <a:rPr lang="cs-CZ" sz="2800" dirty="0"/>
                <a:t>. </a:t>
              </a:r>
              <a:r>
                <a:rPr lang="cs-CZ" sz="2800" dirty="0" smtClean="0"/>
                <a:t>(    </a:t>
              </a:r>
              <a:r>
                <a:rPr lang="cs-CZ" sz="2800" dirty="0"/>
                <a:t>+ </a:t>
              </a:r>
              <a:r>
                <a:rPr lang="cs-CZ" sz="2800" dirty="0" smtClean="0"/>
                <a:t> 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(6 </a:t>
              </a:r>
              <a:r>
                <a:rPr lang="cs-CZ" sz="2800" dirty="0"/>
                <a:t>. </a:t>
              </a:r>
              <a:r>
                <a:rPr lang="cs-CZ" sz="2800" dirty="0" smtClean="0"/>
                <a:t>   ) </a:t>
              </a:r>
              <a:r>
                <a:rPr lang="cs-CZ" sz="2800" dirty="0"/>
                <a:t>+ </a:t>
              </a:r>
              <a:r>
                <a:rPr lang="cs-CZ" sz="2800" dirty="0" smtClean="0"/>
                <a:t>(6 </a:t>
              </a:r>
              <a:r>
                <a:rPr lang="cs-CZ" sz="2800" dirty="0"/>
                <a:t>. </a:t>
              </a:r>
              <a:r>
                <a:rPr lang="cs-CZ" sz="2800" dirty="0" smtClean="0"/>
                <a:t>  ) </a:t>
              </a:r>
              <a:r>
                <a:rPr lang="cs-CZ" sz="2800" dirty="0"/>
                <a:t>=</a:t>
              </a:r>
            </a:p>
            <a:p>
              <a:pPr algn="ctr"/>
              <a:r>
                <a:rPr lang="cs-CZ" sz="2800" dirty="0" smtClean="0"/>
                <a:t>   </a:t>
              </a:r>
              <a:r>
                <a:rPr lang="cs-CZ" sz="2800" dirty="0"/>
                <a:t>+ </a:t>
              </a:r>
              <a:r>
                <a:rPr lang="cs-CZ" sz="2800" dirty="0" smtClean="0"/>
                <a:t>    =</a:t>
              </a:r>
            </a:p>
            <a:p>
              <a:pPr algn="ctr"/>
              <a:endParaRPr lang="cs-CZ" sz="2800" dirty="0" smtClean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5536" y="3670393"/>
              <a:ext cx="8352928" cy="26776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  8 . 17 =</a:t>
              </a:r>
            </a:p>
            <a:p>
              <a:endParaRPr lang="cs-CZ" sz="2800" dirty="0"/>
            </a:p>
            <a:p>
              <a:r>
                <a:rPr lang="cs-CZ" sz="2800" dirty="0" smtClean="0"/>
                <a:t>  </a:t>
              </a:r>
            </a:p>
            <a:p>
              <a:r>
                <a:rPr lang="cs-CZ" sz="2800" dirty="0" smtClean="0"/>
                <a:t>     7 . 15 =</a:t>
              </a:r>
              <a:endParaRPr lang="cs-CZ" sz="2800" dirty="0"/>
            </a:p>
            <a:p>
              <a:endParaRPr lang="cs-CZ" sz="2800" dirty="0" smtClean="0"/>
            </a:p>
            <a:p>
              <a:endParaRPr lang="cs-CZ" sz="2800" dirty="0"/>
            </a:p>
          </p:txBody>
        </p:sp>
        <p:cxnSp>
          <p:nvCxnSpPr>
            <p:cNvPr id="5" name="Přímá spojnice 4"/>
            <p:cNvCxnSpPr/>
            <p:nvPr/>
          </p:nvCxnSpPr>
          <p:spPr>
            <a:xfrm flipH="1">
              <a:off x="1528440" y="4145897"/>
              <a:ext cx="360040" cy="432048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92174" y="4162916"/>
              <a:ext cx="277175" cy="415029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 flipH="1">
              <a:off x="1528440" y="5445224"/>
              <a:ext cx="363734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898569" y="5445224"/>
              <a:ext cx="277175" cy="36004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7810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830997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16 =</a:t>
            </a:r>
          </a:p>
          <a:p>
            <a:r>
              <a:rPr lang="cs-CZ" sz="2800" dirty="0" smtClean="0"/>
              <a:t>8 . 11 =</a:t>
            </a:r>
          </a:p>
          <a:p>
            <a:r>
              <a:rPr lang="cs-CZ" sz="2800" dirty="0" smtClean="0"/>
              <a:t>0 . 12 = </a:t>
            </a:r>
          </a:p>
          <a:p>
            <a:r>
              <a:rPr lang="cs-CZ" sz="2800" dirty="0" smtClean="0"/>
              <a:t>5 . 13 =</a:t>
            </a:r>
          </a:p>
          <a:p>
            <a:r>
              <a:rPr lang="cs-CZ" sz="2800" dirty="0" smtClean="0"/>
              <a:t>2 . 14 =</a:t>
            </a:r>
          </a:p>
          <a:p>
            <a:r>
              <a:rPr lang="cs-CZ" sz="2800" dirty="0" smtClean="0"/>
              <a:t>1 . 19 =</a:t>
            </a:r>
          </a:p>
          <a:p>
            <a:r>
              <a:rPr lang="cs-CZ" sz="2800" dirty="0" smtClean="0"/>
              <a:t>9 . 11 =</a:t>
            </a:r>
          </a:p>
          <a:p>
            <a:r>
              <a:rPr lang="cs-CZ" sz="2800" dirty="0" smtClean="0"/>
              <a:t>4.  17 =</a:t>
            </a:r>
          </a:p>
          <a:p>
            <a:r>
              <a:rPr lang="cs-CZ" sz="2800" dirty="0" smtClean="0"/>
              <a:t>6 . 15 =</a:t>
            </a:r>
          </a:p>
          <a:p>
            <a:r>
              <a:rPr lang="cs-CZ" sz="2800" dirty="0" smtClean="0"/>
              <a:t>3 . 17 =</a:t>
            </a:r>
          </a:p>
          <a:p>
            <a:r>
              <a:rPr lang="cs-CZ" sz="2800" dirty="0" smtClean="0"/>
              <a:t>7 . 18 =</a:t>
            </a:r>
          </a:p>
          <a:p>
            <a:r>
              <a:rPr lang="cs-CZ" sz="2800" dirty="0" smtClean="0"/>
              <a:t>2 . 19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65746" y="1200280"/>
            <a:ext cx="172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4 </a:t>
            </a:r>
            <a:r>
              <a:rPr lang="cs-CZ" sz="2800" dirty="0"/>
              <a:t>. </a:t>
            </a:r>
            <a:r>
              <a:rPr lang="cs-CZ" sz="2800" dirty="0" smtClean="0"/>
              <a:t>15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 </a:t>
            </a:r>
            <a:r>
              <a:rPr lang="cs-CZ" sz="2800" dirty="0"/>
              <a:t>. </a:t>
            </a:r>
            <a:r>
              <a:rPr lang="cs-CZ" sz="2800" dirty="0" smtClean="0"/>
              <a:t>17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6 </a:t>
            </a:r>
            <a:r>
              <a:rPr lang="cs-CZ" sz="2800" dirty="0"/>
              <a:t>. </a:t>
            </a:r>
            <a:r>
              <a:rPr lang="cs-CZ" sz="2800" dirty="0" smtClean="0"/>
              <a:t>16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 </a:t>
            </a:r>
            <a:r>
              <a:rPr lang="cs-CZ" sz="2800" dirty="0"/>
              <a:t>. </a:t>
            </a:r>
            <a:r>
              <a:rPr lang="cs-CZ" sz="2800" dirty="0" smtClean="0"/>
              <a:t>14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5 </a:t>
            </a:r>
            <a:r>
              <a:rPr lang="cs-CZ" sz="2800" dirty="0"/>
              <a:t>. </a:t>
            </a:r>
            <a:r>
              <a:rPr lang="cs-CZ" sz="2800" dirty="0" smtClean="0"/>
              <a:t>16 =</a:t>
            </a:r>
            <a:endParaRPr lang="cs-CZ" sz="2800" dirty="0"/>
          </a:p>
          <a:p>
            <a:r>
              <a:rPr lang="cs-CZ" sz="2800" dirty="0" smtClean="0"/>
              <a:t>9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7 . 11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9 </a:t>
            </a:r>
            <a:r>
              <a:rPr lang="cs-CZ" sz="2800" dirty="0"/>
              <a:t>. </a:t>
            </a:r>
            <a:r>
              <a:rPr lang="cs-CZ" sz="2800" dirty="0" smtClean="0"/>
              <a:t>14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17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7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0162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12 . 9 =</a:t>
            </a:r>
          </a:p>
          <a:p>
            <a:r>
              <a:rPr lang="cs-CZ" sz="2800" dirty="0" smtClean="0"/>
              <a:t>19 . 5 =</a:t>
            </a:r>
          </a:p>
          <a:p>
            <a:r>
              <a:rPr lang="cs-CZ" sz="2800" dirty="0" smtClean="0"/>
              <a:t>16 . 8 =</a:t>
            </a:r>
          </a:p>
          <a:p>
            <a:r>
              <a:rPr lang="cs-CZ" sz="2800" dirty="0" smtClean="0"/>
              <a:t>13 . 6 = </a:t>
            </a:r>
          </a:p>
          <a:p>
            <a:r>
              <a:rPr lang="cs-CZ" sz="2800" dirty="0" smtClean="0"/>
              <a:t>13 . 7 =</a:t>
            </a:r>
          </a:p>
          <a:p>
            <a:r>
              <a:rPr lang="cs-CZ" sz="2800" dirty="0" smtClean="0"/>
              <a:t>14 . 9 =</a:t>
            </a:r>
          </a:p>
          <a:p>
            <a:r>
              <a:rPr lang="cs-CZ" sz="2800" dirty="0" smtClean="0"/>
              <a:t>11 . 5 =</a:t>
            </a:r>
          </a:p>
          <a:p>
            <a:r>
              <a:rPr lang="cs-CZ" sz="2800" dirty="0" smtClean="0"/>
              <a:t>15 . 4 =</a:t>
            </a:r>
          </a:p>
          <a:p>
            <a:r>
              <a:rPr lang="cs-CZ" sz="2800" dirty="0" smtClean="0"/>
              <a:t>17 . 6 =</a:t>
            </a:r>
          </a:p>
          <a:p>
            <a:r>
              <a:rPr lang="cs-CZ" sz="2800" dirty="0" smtClean="0"/>
              <a:t>12 . 0 =</a:t>
            </a:r>
          </a:p>
          <a:p>
            <a:r>
              <a:rPr lang="cs-CZ" sz="2800" dirty="0" smtClean="0"/>
              <a:t>18 . 3 =</a:t>
            </a:r>
          </a:p>
          <a:p>
            <a:r>
              <a:rPr lang="cs-CZ" sz="2800" dirty="0" smtClean="0"/>
              <a:t>16 . 2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388" y="1112250"/>
            <a:ext cx="9114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672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830997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 . 16 =</a:t>
            </a:r>
          </a:p>
          <a:p>
            <a:r>
              <a:rPr lang="cs-CZ" sz="2800" dirty="0" smtClean="0"/>
              <a:t>5 . 11 =</a:t>
            </a:r>
          </a:p>
          <a:p>
            <a:r>
              <a:rPr lang="cs-CZ" sz="2800" dirty="0" smtClean="0"/>
              <a:t>2 . 12 = </a:t>
            </a:r>
          </a:p>
          <a:p>
            <a:r>
              <a:rPr lang="cs-CZ" sz="2800" dirty="0" smtClean="0"/>
              <a:t>0 . 13 =</a:t>
            </a:r>
          </a:p>
          <a:p>
            <a:r>
              <a:rPr lang="cs-CZ" sz="2800" dirty="0" smtClean="0"/>
              <a:t>8 . 14 =</a:t>
            </a:r>
          </a:p>
          <a:p>
            <a:r>
              <a:rPr lang="cs-CZ" sz="2800" dirty="0" smtClean="0"/>
              <a:t>4 . 19 =</a:t>
            </a:r>
          </a:p>
          <a:p>
            <a:r>
              <a:rPr lang="cs-CZ" sz="2800" dirty="0" smtClean="0"/>
              <a:t>5 . 12 =</a:t>
            </a:r>
          </a:p>
          <a:p>
            <a:r>
              <a:rPr lang="cs-CZ" sz="2800" dirty="0" smtClean="0"/>
              <a:t>3.  17 =</a:t>
            </a:r>
          </a:p>
          <a:p>
            <a:r>
              <a:rPr lang="cs-CZ" sz="2800" dirty="0" smtClean="0"/>
              <a:t>4 . 15 =</a:t>
            </a:r>
          </a:p>
          <a:p>
            <a:r>
              <a:rPr lang="cs-CZ" sz="2800" dirty="0" smtClean="0"/>
              <a:t>7 . 17 =</a:t>
            </a:r>
          </a:p>
          <a:p>
            <a:r>
              <a:rPr lang="cs-CZ" sz="2800" dirty="0" smtClean="0"/>
              <a:t>9 . 18 =</a:t>
            </a:r>
          </a:p>
          <a:p>
            <a:r>
              <a:rPr lang="cs-CZ" sz="2800" dirty="0" smtClean="0"/>
              <a:t>3 . 19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65746" y="1200280"/>
            <a:ext cx="172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9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5 </a:t>
            </a:r>
            <a:r>
              <a:rPr lang="cs-CZ" sz="2800" dirty="0"/>
              <a:t>. </a:t>
            </a:r>
            <a:r>
              <a:rPr lang="cs-CZ" sz="2800" dirty="0" smtClean="0"/>
              <a:t>15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2 </a:t>
            </a:r>
            <a:r>
              <a:rPr lang="cs-CZ" sz="2800" dirty="0"/>
              <a:t>. </a:t>
            </a:r>
            <a:r>
              <a:rPr lang="cs-CZ" sz="2800" dirty="0" smtClean="0"/>
              <a:t>16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8 </a:t>
            </a:r>
            <a:r>
              <a:rPr lang="cs-CZ" sz="2800" dirty="0"/>
              <a:t>. </a:t>
            </a:r>
            <a:r>
              <a:rPr lang="cs-CZ" sz="2800" dirty="0" smtClean="0"/>
              <a:t>14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16 =</a:t>
            </a:r>
            <a:endParaRPr lang="cs-CZ" sz="2800" dirty="0"/>
          </a:p>
          <a:p>
            <a:r>
              <a:rPr lang="cs-CZ" sz="2800" dirty="0" smtClean="0"/>
              <a:t>1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8 . 11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5 </a:t>
            </a:r>
            <a:r>
              <a:rPr lang="cs-CZ" sz="2800" dirty="0"/>
              <a:t>. </a:t>
            </a:r>
            <a:r>
              <a:rPr lang="cs-CZ" sz="2800" dirty="0" smtClean="0"/>
              <a:t>13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7 </a:t>
            </a:r>
            <a:r>
              <a:rPr lang="cs-CZ" sz="2800" dirty="0"/>
              <a:t>. </a:t>
            </a:r>
            <a:r>
              <a:rPr lang="cs-CZ" sz="2800" dirty="0" smtClean="0"/>
              <a:t>14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5 </a:t>
            </a:r>
            <a:r>
              <a:rPr lang="cs-CZ" sz="2800" dirty="0"/>
              <a:t>. </a:t>
            </a:r>
            <a:r>
              <a:rPr lang="cs-CZ" sz="2800" dirty="0" smtClean="0"/>
              <a:t>17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8 </a:t>
            </a:r>
            <a:r>
              <a:rPr lang="cs-CZ" sz="2800" dirty="0"/>
              <a:t>. </a:t>
            </a:r>
            <a:r>
              <a:rPr lang="cs-CZ" sz="2800" dirty="0" smtClean="0"/>
              <a:t>12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0162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13 . 9 =</a:t>
            </a:r>
          </a:p>
          <a:p>
            <a:r>
              <a:rPr lang="cs-CZ" sz="2800" dirty="0" smtClean="0"/>
              <a:t>17 . 5 =</a:t>
            </a:r>
          </a:p>
          <a:p>
            <a:r>
              <a:rPr lang="cs-CZ" sz="2800" dirty="0" smtClean="0"/>
              <a:t>13 . 8 =</a:t>
            </a:r>
          </a:p>
          <a:p>
            <a:r>
              <a:rPr lang="cs-CZ" sz="2800" dirty="0" smtClean="0"/>
              <a:t>14 . 6 = </a:t>
            </a:r>
          </a:p>
          <a:p>
            <a:r>
              <a:rPr lang="cs-CZ" sz="2800" dirty="0" smtClean="0"/>
              <a:t>12 . 7 =</a:t>
            </a:r>
          </a:p>
          <a:p>
            <a:r>
              <a:rPr lang="cs-CZ" sz="2800" dirty="0" smtClean="0"/>
              <a:t>11 . 9 =</a:t>
            </a:r>
          </a:p>
          <a:p>
            <a:r>
              <a:rPr lang="cs-CZ" sz="2800" dirty="0" smtClean="0"/>
              <a:t>14 . 5 =</a:t>
            </a:r>
          </a:p>
          <a:p>
            <a:r>
              <a:rPr lang="cs-CZ" sz="2800" dirty="0" smtClean="0"/>
              <a:t>18 . 4 =</a:t>
            </a:r>
          </a:p>
          <a:p>
            <a:r>
              <a:rPr lang="cs-CZ" sz="2800" dirty="0" smtClean="0"/>
              <a:t>16 . 6 =</a:t>
            </a:r>
          </a:p>
          <a:p>
            <a:r>
              <a:rPr lang="cs-CZ" sz="2800" dirty="0" smtClean="0"/>
              <a:t>19 . 0 =</a:t>
            </a:r>
          </a:p>
          <a:p>
            <a:r>
              <a:rPr lang="cs-CZ" sz="2800" dirty="0" smtClean="0"/>
              <a:t>17 . 3 =</a:t>
            </a:r>
          </a:p>
          <a:p>
            <a:r>
              <a:rPr lang="cs-CZ" sz="2800" dirty="0" smtClean="0"/>
              <a:t>19 . 2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388" y="1112250"/>
            <a:ext cx="9114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418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830997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19 . </a:t>
            </a:r>
            <a:r>
              <a:rPr lang="cs-CZ" sz="2800" dirty="0"/>
              <a:t>2</a:t>
            </a:r>
            <a:r>
              <a:rPr lang="cs-CZ" sz="2800" dirty="0" smtClean="0"/>
              <a:t> =</a:t>
            </a:r>
          </a:p>
          <a:p>
            <a:r>
              <a:rPr lang="cs-CZ" sz="2800" dirty="0" smtClean="0"/>
              <a:t>3 . 16 =</a:t>
            </a:r>
          </a:p>
          <a:p>
            <a:r>
              <a:rPr lang="cs-CZ" sz="2800" dirty="0" smtClean="0"/>
              <a:t>3 . 18 = </a:t>
            </a:r>
          </a:p>
          <a:p>
            <a:r>
              <a:rPr lang="cs-CZ" sz="2800" dirty="0" smtClean="0"/>
              <a:t>5 . 16 =</a:t>
            </a:r>
          </a:p>
          <a:p>
            <a:r>
              <a:rPr lang="cs-CZ" sz="2800" dirty="0" smtClean="0"/>
              <a:t>19 . 5 =</a:t>
            </a:r>
          </a:p>
          <a:p>
            <a:r>
              <a:rPr lang="cs-CZ" sz="2800" dirty="0" smtClean="0"/>
              <a:t>1 . 14 =</a:t>
            </a:r>
          </a:p>
          <a:p>
            <a:r>
              <a:rPr lang="cs-CZ" sz="2800" dirty="0" smtClean="0"/>
              <a:t>4 . 17 =</a:t>
            </a:r>
          </a:p>
          <a:p>
            <a:r>
              <a:rPr lang="cs-CZ" sz="2800" dirty="0" smtClean="0"/>
              <a:t>16 . 6 =</a:t>
            </a:r>
          </a:p>
          <a:p>
            <a:r>
              <a:rPr lang="cs-CZ" sz="2800" dirty="0" smtClean="0"/>
              <a:t>14 . 6 =</a:t>
            </a:r>
          </a:p>
          <a:p>
            <a:r>
              <a:rPr lang="cs-CZ" sz="2800" dirty="0" smtClean="0"/>
              <a:t>4 . 14 =</a:t>
            </a:r>
          </a:p>
          <a:p>
            <a:r>
              <a:rPr lang="cs-CZ" sz="2800" dirty="0" smtClean="0"/>
              <a:t>13 . 7 =</a:t>
            </a:r>
          </a:p>
          <a:p>
            <a:r>
              <a:rPr lang="cs-CZ" sz="2800" dirty="0" smtClean="0"/>
              <a:t>6 . 13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65746" y="1200280"/>
            <a:ext cx="172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17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19 </a:t>
            </a:r>
            <a:r>
              <a:rPr lang="cs-CZ" sz="2800" dirty="0"/>
              <a:t>. </a:t>
            </a:r>
            <a:r>
              <a:rPr lang="cs-CZ" sz="2800" dirty="0" smtClean="0"/>
              <a:t>4 =</a:t>
            </a:r>
            <a:endParaRPr lang="cs-CZ" sz="2800" dirty="0"/>
          </a:p>
          <a:p>
            <a:r>
              <a:rPr lang="cs-CZ" sz="2800" dirty="0" smtClean="0"/>
              <a:t>2 </a:t>
            </a:r>
            <a:r>
              <a:rPr lang="cs-CZ" sz="2800" dirty="0"/>
              <a:t>. </a:t>
            </a:r>
            <a:r>
              <a:rPr lang="cs-CZ" sz="2800" dirty="0" smtClean="0"/>
              <a:t>18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18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11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15 </a:t>
            </a:r>
            <a:r>
              <a:rPr lang="cs-CZ" sz="2800" dirty="0"/>
              <a:t>. </a:t>
            </a:r>
            <a:r>
              <a:rPr lang="cs-CZ" sz="2800" dirty="0" smtClean="0"/>
              <a:t>5 =</a:t>
            </a:r>
            <a:endParaRPr lang="cs-CZ" sz="2800" dirty="0"/>
          </a:p>
          <a:p>
            <a:r>
              <a:rPr lang="cs-CZ" sz="2800" dirty="0" smtClean="0"/>
              <a:t>15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18 . 4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11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14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17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0162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15 =</a:t>
            </a:r>
          </a:p>
          <a:p>
            <a:r>
              <a:rPr lang="cs-CZ" sz="2800" dirty="0" smtClean="0"/>
              <a:t>12 . 8 =</a:t>
            </a:r>
          </a:p>
          <a:p>
            <a:r>
              <a:rPr lang="cs-CZ" sz="2800" dirty="0" smtClean="0"/>
              <a:t>15 . 6 =</a:t>
            </a:r>
          </a:p>
          <a:p>
            <a:r>
              <a:rPr lang="cs-CZ" sz="2800" dirty="0" smtClean="0"/>
              <a:t>14 . 6 = </a:t>
            </a:r>
          </a:p>
          <a:p>
            <a:r>
              <a:rPr lang="cs-CZ" sz="2800" dirty="0" smtClean="0"/>
              <a:t>16 . 4 =</a:t>
            </a:r>
          </a:p>
          <a:p>
            <a:r>
              <a:rPr lang="cs-CZ" sz="2800" dirty="0" smtClean="0"/>
              <a:t>5 . 19 =</a:t>
            </a:r>
          </a:p>
          <a:p>
            <a:r>
              <a:rPr lang="cs-CZ" sz="2800" dirty="0" smtClean="0"/>
              <a:t>14 . 5 =</a:t>
            </a:r>
          </a:p>
          <a:p>
            <a:r>
              <a:rPr lang="cs-CZ" sz="2800" dirty="0" smtClean="0"/>
              <a:t>16 . 5 =</a:t>
            </a:r>
          </a:p>
          <a:p>
            <a:r>
              <a:rPr lang="cs-CZ" sz="2800" dirty="0" smtClean="0"/>
              <a:t>11 . 9 =</a:t>
            </a:r>
          </a:p>
          <a:p>
            <a:r>
              <a:rPr lang="cs-CZ" sz="2800" dirty="0" smtClean="0"/>
              <a:t>4 . 19 =</a:t>
            </a:r>
          </a:p>
          <a:p>
            <a:r>
              <a:rPr lang="cs-CZ" sz="2800" dirty="0" smtClean="0"/>
              <a:t>12 . 3 =</a:t>
            </a:r>
          </a:p>
          <a:p>
            <a:r>
              <a:rPr lang="cs-CZ" sz="2800" dirty="0" smtClean="0"/>
              <a:t>9 . 12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388" y="1112250"/>
            <a:ext cx="9114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</a:p>
          <a:p>
            <a:r>
              <a:rPr lang="cs-CZ" sz="280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  <a:endParaRPr lang="cs-CZ" sz="2800" dirty="0" smtClean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358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91365"/>
            <a:ext cx="7200800" cy="830997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jednociferného a dvojciferného čísla s jednou desítkou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4160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9 . 12 =</a:t>
            </a:r>
          </a:p>
          <a:p>
            <a:r>
              <a:rPr lang="cs-CZ" sz="2800" dirty="0" smtClean="0"/>
              <a:t>13 . 6 =</a:t>
            </a:r>
          </a:p>
          <a:p>
            <a:r>
              <a:rPr lang="cs-CZ" sz="2800" dirty="0" smtClean="0"/>
              <a:t>13 . 8 = </a:t>
            </a:r>
          </a:p>
          <a:p>
            <a:r>
              <a:rPr lang="cs-CZ" sz="2800" dirty="0" smtClean="0"/>
              <a:t>15 . 6 =</a:t>
            </a:r>
          </a:p>
          <a:p>
            <a:r>
              <a:rPr lang="cs-CZ" sz="2800" dirty="0" smtClean="0"/>
              <a:t>9 . 15 =</a:t>
            </a:r>
          </a:p>
          <a:p>
            <a:r>
              <a:rPr lang="cs-CZ" sz="2800" dirty="0" smtClean="0"/>
              <a:t>11 . 4 =</a:t>
            </a:r>
          </a:p>
          <a:p>
            <a:r>
              <a:rPr lang="cs-CZ" sz="2800" dirty="0" smtClean="0"/>
              <a:t>14 . 7 =</a:t>
            </a:r>
          </a:p>
          <a:p>
            <a:r>
              <a:rPr lang="cs-CZ" sz="2800" dirty="0" smtClean="0"/>
              <a:t>6.  16 =</a:t>
            </a:r>
          </a:p>
          <a:p>
            <a:r>
              <a:rPr lang="cs-CZ" sz="2800" dirty="0" smtClean="0"/>
              <a:t>4 . 16 =</a:t>
            </a:r>
          </a:p>
          <a:p>
            <a:r>
              <a:rPr lang="cs-CZ" sz="2800" dirty="0" smtClean="0"/>
              <a:t>6 . 14 =</a:t>
            </a:r>
          </a:p>
          <a:p>
            <a:r>
              <a:rPr lang="cs-CZ" sz="2800" dirty="0" smtClean="0"/>
              <a:t>15 . 7 =</a:t>
            </a:r>
          </a:p>
          <a:p>
            <a:r>
              <a:rPr lang="cs-CZ" sz="2800" dirty="0" smtClean="0"/>
              <a:t>6 . 18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65746" y="1200280"/>
            <a:ext cx="172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15 </a:t>
            </a:r>
            <a:r>
              <a:rPr lang="cs-CZ" sz="2800" dirty="0"/>
              <a:t>. </a:t>
            </a:r>
            <a:r>
              <a:rPr lang="cs-CZ" sz="2800" dirty="0" smtClean="0"/>
              <a:t>4 =</a:t>
            </a:r>
            <a:endParaRPr lang="cs-CZ" sz="2800" dirty="0"/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18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14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12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16 </a:t>
            </a:r>
            <a:r>
              <a:rPr lang="cs-CZ" sz="2800" dirty="0"/>
              <a:t>. </a:t>
            </a:r>
            <a:r>
              <a:rPr lang="cs-CZ" sz="2800" dirty="0" smtClean="0"/>
              <a:t>5 =</a:t>
            </a:r>
            <a:endParaRPr lang="cs-CZ" sz="2800" dirty="0"/>
          </a:p>
          <a:p>
            <a:r>
              <a:rPr lang="cs-CZ" sz="2800" dirty="0" smtClean="0"/>
              <a:t>19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12 . 4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13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 </a:t>
            </a:r>
            <a:r>
              <a:rPr lang="cs-CZ" sz="2800" dirty="0"/>
              <a:t>. </a:t>
            </a:r>
            <a:r>
              <a:rPr lang="cs-CZ" sz="2800" dirty="0" smtClean="0"/>
              <a:t>15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13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18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0162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16 =</a:t>
            </a:r>
          </a:p>
          <a:p>
            <a:r>
              <a:rPr lang="cs-CZ" sz="2800" dirty="0" smtClean="0"/>
              <a:t>13 . 8 =</a:t>
            </a:r>
          </a:p>
          <a:p>
            <a:r>
              <a:rPr lang="cs-CZ" sz="2800" dirty="0" smtClean="0"/>
              <a:t>14 . 6 =</a:t>
            </a:r>
          </a:p>
          <a:p>
            <a:r>
              <a:rPr lang="cs-CZ" sz="2800" dirty="0" smtClean="0"/>
              <a:t>17 . 6 = </a:t>
            </a:r>
          </a:p>
          <a:p>
            <a:r>
              <a:rPr lang="cs-CZ" sz="2800" dirty="0" smtClean="0"/>
              <a:t>13 . 4 =</a:t>
            </a:r>
          </a:p>
          <a:p>
            <a:r>
              <a:rPr lang="cs-CZ" sz="2800" dirty="0" smtClean="0"/>
              <a:t>5 . 17 =</a:t>
            </a:r>
          </a:p>
          <a:p>
            <a:r>
              <a:rPr lang="cs-CZ" sz="2800" dirty="0" smtClean="0"/>
              <a:t>11 . 5 =</a:t>
            </a:r>
          </a:p>
          <a:p>
            <a:r>
              <a:rPr lang="cs-CZ" sz="2800" dirty="0" smtClean="0"/>
              <a:t>18 . 5 =</a:t>
            </a:r>
          </a:p>
          <a:p>
            <a:r>
              <a:rPr lang="cs-CZ" sz="2800" dirty="0" smtClean="0"/>
              <a:t>12 . 9 =</a:t>
            </a:r>
          </a:p>
          <a:p>
            <a:r>
              <a:rPr lang="cs-CZ" sz="2800" dirty="0" smtClean="0"/>
              <a:t>4 . 14 =</a:t>
            </a:r>
          </a:p>
          <a:p>
            <a:r>
              <a:rPr lang="cs-CZ" sz="2800" dirty="0" smtClean="0"/>
              <a:t>13 . 3 =</a:t>
            </a:r>
          </a:p>
          <a:p>
            <a:r>
              <a:rPr lang="cs-CZ" sz="2800" dirty="0" smtClean="0"/>
              <a:t>9 . 13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2388" y="1112250"/>
            <a:ext cx="9114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85308" y="114160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42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884368" y="1203341"/>
            <a:ext cx="10081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</a:p>
          <a:p>
            <a:r>
              <a:rPr lang="cs-CZ" sz="280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117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308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68817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Ing. Hana Adamcová, </a:t>
            </a:r>
            <a:r>
              <a:rPr lang="cs-CZ" sz="2000" dirty="0" smtClean="0"/>
              <a:t>autor, ZŠ a MŠ Liběšice, okres Louny.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3753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370</TotalTime>
  <Words>1169</Words>
  <Application>Microsoft Office PowerPoint</Application>
  <PresentationFormat>Předvádění na obrazovce (4:3)</PresentationFormat>
  <Paragraphs>374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Carnival</vt:lpstr>
      <vt:lpstr>VY_32_INOVACE_15_  Násobení jednociferného a dvojciferného čísla  s 1 desítkou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jednoc. a dvojc. čísla s 1 desítkou</dc:title>
  <dc:creator>Hanka</dc:creator>
  <cp:lastModifiedBy>učitelka</cp:lastModifiedBy>
  <cp:revision>21</cp:revision>
  <dcterms:created xsi:type="dcterms:W3CDTF">2011-09-11T16:12:11Z</dcterms:created>
  <dcterms:modified xsi:type="dcterms:W3CDTF">2012-09-25T08:33:22Z</dcterms:modified>
</cp:coreProperties>
</file>