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69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70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CC"/>
    <a:srgbClr val="FFFFCC"/>
    <a:srgbClr val="99F1C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267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C6C5F-F3CD-4BE4-94C7-E591A43BE284}" type="datetimeFigureOut">
              <a:rPr lang="cs-CZ" smtClean="0"/>
              <a:t>25.9.2012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14A60-E357-498B-8CC5-F651A09744FA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C6C5F-F3CD-4BE4-94C7-E591A43BE284}" type="datetimeFigureOut">
              <a:rPr lang="cs-CZ" smtClean="0"/>
              <a:t>25.9.2012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14A60-E357-498B-8CC5-F651A09744FA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C6C5F-F3CD-4BE4-94C7-E591A43BE284}" type="datetimeFigureOut">
              <a:rPr lang="cs-CZ" smtClean="0"/>
              <a:t>25.9.2012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14A60-E357-498B-8CC5-F651A09744F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C6C5F-F3CD-4BE4-94C7-E591A43BE284}" type="datetimeFigureOut">
              <a:rPr lang="cs-CZ" smtClean="0"/>
              <a:t>25.9.2012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14A60-E357-498B-8CC5-F651A09744FA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C6C5F-F3CD-4BE4-94C7-E591A43BE284}" type="datetimeFigureOut">
              <a:rPr lang="cs-CZ" smtClean="0"/>
              <a:t>25.9.2012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14A60-E357-498B-8CC5-F651A09744FA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C6C5F-F3CD-4BE4-94C7-E591A43BE284}" type="datetimeFigureOut">
              <a:rPr lang="cs-CZ" smtClean="0"/>
              <a:t>25.9.2012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14A60-E357-498B-8CC5-F651A09744F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C6C5F-F3CD-4BE4-94C7-E591A43BE284}" type="datetimeFigureOut">
              <a:rPr lang="cs-CZ" smtClean="0"/>
              <a:t>25.9.2012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14A60-E357-498B-8CC5-F651A09744F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C6C5F-F3CD-4BE4-94C7-E591A43BE284}" type="datetimeFigureOut">
              <a:rPr lang="cs-CZ" smtClean="0"/>
              <a:t>25.9.2012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14A60-E357-498B-8CC5-F651A09744F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C6C5F-F3CD-4BE4-94C7-E591A43BE284}" type="datetimeFigureOut">
              <a:rPr lang="cs-CZ" smtClean="0"/>
              <a:t>25.9.2012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14A60-E357-498B-8CC5-F651A09744FA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C6C5F-F3CD-4BE4-94C7-E591A43BE284}" type="datetimeFigureOut">
              <a:rPr lang="cs-CZ" smtClean="0"/>
              <a:t>25.9.2012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14A60-E357-498B-8CC5-F651A09744F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C6C5F-F3CD-4BE4-94C7-E591A43BE284}" type="datetimeFigureOut">
              <a:rPr lang="cs-CZ" smtClean="0"/>
              <a:t>25.9.2012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14A60-E357-498B-8CC5-F651A09744F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F44C6C5F-F3CD-4BE4-94C7-E591A43BE284}" type="datetimeFigureOut">
              <a:rPr lang="cs-CZ" smtClean="0"/>
              <a:t>25.9.2012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E214A60-E357-498B-8CC5-F651A09744FA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/>
          <p:cNvSpPr>
            <a:spLocks noGrp="1"/>
          </p:cNvSpPr>
          <p:nvPr>
            <p:ph type="ctrTitle"/>
          </p:nvPr>
        </p:nvSpPr>
        <p:spPr>
          <a:xfrm>
            <a:off x="685800" y="3658775"/>
            <a:ext cx="7772400" cy="1470025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cs-CZ" sz="3600" dirty="0" smtClean="0">
                <a:solidFill>
                  <a:srgbClr val="C00000"/>
                </a:solidFill>
              </a:rPr>
              <a:t>VY_32_INOVACE_17_</a:t>
            </a:r>
            <a:r>
              <a:rPr lang="cs-CZ" sz="3600" dirty="0" smtClean="0">
                <a:solidFill>
                  <a:srgbClr val="C00000"/>
                </a:solidFill>
              </a:rPr>
              <a:t/>
            </a:r>
            <a:br>
              <a:rPr lang="cs-CZ" sz="3600" dirty="0" smtClean="0">
                <a:solidFill>
                  <a:srgbClr val="C00000"/>
                </a:solidFill>
              </a:rPr>
            </a:br>
            <a:r>
              <a:rPr lang="cs-CZ" sz="2800" dirty="0" smtClean="0">
                <a:solidFill>
                  <a:srgbClr val="C00000"/>
                </a:solidFill>
              </a:rPr>
              <a:t> Dělení dvojciferného čísla jednociferným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33375"/>
            <a:ext cx="6080125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ovéPole 4"/>
          <p:cNvSpPr txBox="1">
            <a:spLocks noChangeArrowheads="1"/>
          </p:cNvSpPr>
          <p:nvPr/>
        </p:nvSpPr>
        <p:spPr bwMode="auto">
          <a:xfrm>
            <a:off x="-180528" y="1993609"/>
            <a:ext cx="9324528" cy="1508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cs-CZ" sz="3200" dirty="0" smtClean="0"/>
              <a:t>Matematika a její aplikace</a:t>
            </a:r>
          </a:p>
          <a:p>
            <a:pPr algn="ctr" eaLnBrk="1" hangingPunct="1"/>
            <a:r>
              <a:rPr lang="cs-CZ" sz="3200" dirty="0" smtClean="0"/>
              <a:t>4. ročník</a:t>
            </a:r>
          </a:p>
          <a:p>
            <a:pPr algn="ctr" eaLnBrk="1" hangingPunct="1"/>
            <a:r>
              <a:rPr lang="cs-CZ" sz="2800" dirty="0" smtClean="0"/>
              <a:t>Téma: Dělení čísla dvojciferného jednociferným</a:t>
            </a:r>
            <a:endParaRPr lang="cs-CZ" sz="2800" dirty="0"/>
          </a:p>
        </p:txBody>
      </p:sp>
      <p:sp>
        <p:nvSpPr>
          <p:cNvPr id="8" name="TextovéPole 5"/>
          <p:cNvSpPr txBox="1">
            <a:spLocks noChangeArrowheads="1"/>
          </p:cNvSpPr>
          <p:nvPr/>
        </p:nvSpPr>
        <p:spPr bwMode="auto">
          <a:xfrm>
            <a:off x="2773363" y="5157788"/>
            <a:ext cx="3886869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cs-CZ" sz="3200" dirty="0"/>
              <a:t>Ing. Hana </a:t>
            </a:r>
            <a:r>
              <a:rPr lang="cs-CZ" sz="3200" dirty="0" smtClean="0"/>
              <a:t>Adamcová</a:t>
            </a:r>
          </a:p>
          <a:p>
            <a:pPr algn="ctr" eaLnBrk="1" hangingPunct="1"/>
            <a:r>
              <a:rPr lang="cs-CZ" sz="3200" dirty="0" smtClean="0"/>
              <a:t>Vytvořeno: 2011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432842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262960" y="548680"/>
            <a:ext cx="856895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all" spc="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50000" endPos="50000" dist="5000" dir="5400000" sy="-100000" rotWithShape="0"/>
                </a:effectLst>
              </a:rPr>
              <a:t>Anotace</a:t>
            </a:r>
            <a:endParaRPr lang="cs-CZ" sz="5400" b="1" cap="all" spc="0" dirty="0">
              <a:ln w="0">
                <a:solidFill>
                  <a:schemeClr val="accent6">
                    <a:lumMod val="75000"/>
                  </a:schemeClr>
                </a:solidFill>
              </a:ln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11560" y="2276872"/>
            <a:ext cx="799288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Prezentace obsahuje výklad látky a příklady k procvičování.</a:t>
            </a:r>
            <a:endParaRPr lang="cs-CZ" sz="2800" dirty="0"/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/>
              <a:t>Materiál je určen pro práci s interaktivní </a:t>
            </a:r>
            <a:r>
              <a:rPr lang="cs-CZ" sz="2800" dirty="0" smtClean="0"/>
              <a:t>tabulí</a:t>
            </a:r>
            <a:r>
              <a:rPr lang="cs-CZ" sz="2800" dirty="0"/>
              <a:t>.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/>
              <a:t>Materiál </a:t>
            </a:r>
            <a:r>
              <a:rPr lang="cs-CZ" sz="2800" dirty="0" smtClean="0"/>
              <a:t>lze </a:t>
            </a:r>
            <a:r>
              <a:rPr lang="cs-CZ" sz="2800" dirty="0"/>
              <a:t>využít i pro samostatnou práci </a:t>
            </a:r>
            <a:r>
              <a:rPr lang="cs-CZ" sz="2800" dirty="0" smtClean="0"/>
              <a:t>žáků. 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379466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82942" y="404664"/>
            <a:ext cx="6048672" cy="400110"/>
          </a:xfrm>
          <a:prstGeom prst="rect">
            <a:avLst/>
          </a:prstGeom>
          <a:solidFill>
            <a:srgbClr val="FFFF00"/>
          </a:solidFill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Dělení dvojciferného čísla jednociferným</a:t>
            </a:r>
            <a:endParaRPr lang="cs-CZ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3" name="Skupina 2"/>
          <p:cNvGrpSpPr/>
          <p:nvPr/>
        </p:nvGrpSpPr>
        <p:grpSpPr>
          <a:xfrm>
            <a:off x="395536" y="1618456"/>
            <a:ext cx="8352928" cy="4298706"/>
            <a:chOff x="395536" y="1618456"/>
            <a:chExt cx="8352928" cy="4298706"/>
          </a:xfrm>
        </p:grpSpPr>
        <p:sp>
          <p:nvSpPr>
            <p:cNvPr id="12" name="TextovéPole 11"/>
            <p:cNvSpPr txBox="1"/>
            <p:nvPr/>
          </p:nvSpPr>
          <p:spPr>
            <a:xfrm>
              <a:off x="395536" y="3670393"/>
              <a:ext cx="8352928" cy="2246769"/>
            </a:xfrm>
            <a:prstGeom prst="rect">
              <a:avLst/>
            </a:prstGeom>
            <a:solidFill>
              <a:srgbClr val="99F1C1"/>
            </a:solidFill>
            <a:ln>
              <a:solidFill>
                <a:schemeClr val="accent3">
                  <a:lumMod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        81: 3 =</a:t>
              </a:r>
            </a:p>
            <a:p>
              <a:endParaRPr lang="cs-CZ" sz="2800" dirty="0"/>
            </a:p>
            <a:p>
              <a:r>
                <a:rPr lang="cs-CZ" sz="2800" dirty="0" smtClean="0"/>
                <a:t>  </a:t>
              </a:r>
            </a:p>
            <a:p>
              <a:endParaRPr lang="cs-CZ" sz="2800" dirty="0"/>
            </a:p>
            <a:p>
              <a:endParaRPr lang="cs-CZ" sz="2800" dirty="0"/>
            </a:p>
          </p:txBody>
        </p:sp>
        <p:sp>
          <p:nvSpPr>
            <p:cNvPr id="9" name="TextovéPole 8"/>
            <p:cNvSpPr txBox="1"/>
            <p:nvPr/>
          </p:nvSpPr>
          <p:spPr>
            <a:xfrm>
              <a:off x="1517302" y="1618456"/>
              <a:ext cx="6083950" cy="1815882"/>
            </a:xfrm>
            <a:prstGeom prst="rect">
              <a:avLst/>
            </a:prstGeom>
            <a:solidFill>
              <a:schemeClr val="bg2"/>
            </a:solidFill>
            <a:ln>
              <a:solidFill>
                <a:schemeClr val="accent3">
                  <a:lumMod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800" dirty="0" smtClean="0"/>
                <a:t>     39 : 3 = </a:t>
              </a:r>
            </a:p>
            <a:p>
              <a:pPr algn="ctr"/>
              <a:r>
                <a:rPr lang="cs-CZ" sz="2800" dirty="0" smtClean="0"/>
                <a:t>(30 + 9) : 3 =</a:t>
              </a:r>
            </a:p>
            <a:p>
              <a:pPr algn="ctr"/>
              <a:r>
                <a:rPr lang="cs-CZ" sz="2800" dirty="0" smtClean="0"/>
                <a:t>(30 : 3) + (9 : 3) =</a:t>
              </a:r>
            </a:p>
            <a:p>
              <a:pPr algn="ctr"/>
              <a:r>
                <a:rPr lang="cs-CZ" sz="2800" dirty="0" smtClean="0"/>
                <a:t>10 + 3 = 13</a:t>
              </a:r>
              <a:endParaRPr lang="cs-CZ" sz="2800" dirty="0"/>
            </a:p>
          </p:txBody>
        </p:sp>
        <p:cxnSp>
          <p:nvCxnSpPr>
            <p:cNvPr id="5" name="Přímá spojnice 4"/>
            <p:cNvCxnSpPr/>
            <p:nvPr/>
          </p:nvCxnSpPr>
          <p:spPr>
            <a:xfrm flipH="1">
              <a:off x="1076579" y="4135553"/>
              <a:ext cx="360040" cy="432048"/>
            </a:xfrm>
            <a:prstGeom prst="line">
              <a:avLst/>
            </a:prstGeom>
            <a:ln w="1905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Přímá spojnice 6"/>
            <p:cNvCxnSpPr/>
            <p:nvPr/>
          </p:nvCxnSpPr>
          <p:spPr>
            <a:xfrm>
              <a:off x="1436619" y="4135553"/>
              <a:ext cx="277175" cy="415029"/>
            </a:xfrm>
            <a:prstGeom prst="line">
              <a:avLst/>
            </a:prstGeom>
            <a:ln w="1905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TextovéPole 10"/>
            <p:cNvSpPr txBox="1"/>
            <p:nvPr/>
          </p:nvSpPr>
          <p:spPr>
            <a:xfrm>
              <a:off x="752543" y="4609111"/>
              <a:ext cx="64807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60</a:t>
              </a:r>
              <a:endParaRPr lang="cs-CZ" dirty="0"/>
            </a:p>
          </p:txBody>
        </p:sp>
        <p:sp>
          <p:nvSpPr>
            <p:cNvPr id="13" name="TextovéPole 12"/>
            <p:cNvSpPr txBox="1"/>
            <p:nvPr/>
          </p:nvSpPr>
          <p:spPr>
            <a:xfrm>
              <a:off x="1463413" y="4609111"/>
              <a:ext cx="67012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21</a:t>
              </a:r>
              <a:endParaRPr lang="cs-CZ" dirty="0"/>
            </a:p>
          </p:txBody>
        </p:sp>
        <p:sp>
          <p:nvSpPr>
            <p:cNvPr id="14" name="TextovéPole 13"/>
            <p:cNvSpPr txBox="1"/>
            <p:nvPr/>
          </p:nvSpPr>
          <p:spPr>
            <a:xfrm>
              <a:off x="2486192" y="3656915"/>
              <a:ext cx="4620176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dirty="0" smtClean="0"/>
                <a:t>60 : 3 + 21 : 3 = 20 + 7 = 27</a:t>
              </a:r>
              <a:endParaRPr lang="cs-CZ" sz="2800" dirty="0"/>
            </a:p>
          </p:txBody>
        </p:sp>
      </p:grpSp>
    </p:spTree>
    <p:extLst>
      <p:ext uri="{BB962C8B-B14F-4D97-AF65-F5344CB8AC3E}">
        <p14:creationId xmlns:p14="http://schemas.microsoft.com/office/powerpoint/2010/main" val="2075486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82942" y="404664"/>
            <a:ext cx="6048672" cy="400110"/>
          </a:xfrm>
          <a:prstGeom prst="rect">
            <a:avLst/>
          </a:prstGeom>
          <a:solidFill>
            <a:srgbClr val="FFFF00"/>
          </a:solidFill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Dělení dvojciferného čísla jednociferným</a:t>
            </a:r>
            <a:endParaRPr lang="cs-CZ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3" name="Skupina 2"/>
          <p:cNvGrpSpPr/>
          <p:nvPr/>
        </p:nvGrpSpPr>
        <p:grpSpPr>
          <a:xfrm>
            <a:off x="395536" y="1618456"/>
            <a:ext cx="8352928" cy="4729593"/>
            <a:chOff x="395536" y="1618456"/>
            <a:chExt cx="8352928" cy="4729593"/>
          </a:xfrm>
          <a:solidFill>
            <a:srgbClr val="FFCCCC"/>
          </a:solidFill>
        </p:grpSpPr>
        <p:sp>
          <p:nvSpPr>
            <p:cNvPr id="12" name="TextovéPole 11"/>
            <p:cNvSpPr txBox="1"/>
            <p:nvPr/>
          </p:nvSpPr>
          <p:spPr>
            <a:xfrm>
              <a:off x="395536" y="3670393"/>
              <a:ext cx="8352928" cy="2677656"/>
            </a:xfrm>
            <a:prstGeom prst="rect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        91: 7 =</a:t>
              </a:r>
            </a:p>
            <a:p>
              <a:endParaRPr lang="cs-CZ" sz="2800" dirty="0"/>
            </a:p>
            <a:p>
              <a:r>
                <a:rPr lang="cs-CZ" sz="2800" dirty="0" smtClean="0"/>
                <a:t>  </a:t>
              </a:r>
            </a:p>
            <a:p>
              <a:r>
                <a:rPr lang="cs-CZ" sz="2800" dirty="0"/>
                <a:t> </a:t>
              </a:r>
              <a:r>
                <a:rPr lang="cs-CZ" sz="2800" dirty="0" smtClean="0"/>
                <a:t>      98 : 8 =</a:t>
              </a:r>
            </a:p>
            <a:p>
              <a:endParaRPr lang="cs-CZ" sz="2800" dirty="0"/>
            </a:p>
            <a:p>
              <a:endParaRPr lang="cs-CZ" sz="2800" dirty="0"/>
            </a:p>
          </p:txBody>
        </p:sp>
        <p:sp>
          <p:nvSpPr>
            <p:cNvPr id="9" name="TextovéPole 8"/>
            <p:cNvSpPr txBox="1"/>
            <p:nvPr/>
          </p:nvSpPr>
          <p:spPr>
            <a:xfrm>
              <a:off x="1517302" y="1618456"/>
              <a:ext cx="6083950" cy="1815882"/>
            </a:xfrm>
            <a:prstGeom prst="rect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800" dirty="0" smtClean="0"/>
                <a:t>     88 : 8 = </a:t>
              </a:r>
            </a:p>
            <a:p>
              <a:pPr algn="ctr"/>
              <a:r>
                <a:rPr lang="cs-CZ" sz="2800" dirty="0" smtClean="0"/>
                <a:t>(    +    ) : 8 =</a:t>
              </a:r>
            </a:p>
            <a:p>
              <a:pPr algn="ctr"/>
              <a:r>
                <a:rPr lang="cs-CZ" sz="2800" dirty="0" smtClean="0"/>
                <a:t>(    : 8 ) + (    : 8) =</a:t>
              </a:r>
            </a:p>
            <a:p>
              <a:pPr algn="ctr"/>
              <a:r>
                <a:rPr lang="cs-CZ" sz="2800" dirty="0" smtClean="0"/>
                <a:t>   +     =   </a:t>
              </a:r>
              <a:endParaRPr lang="cs-CZ" sz="2800" dirty="0"/>
            </a:p>
          </p:txBody>
        </p:sp>
        <p:cxnSp>
          <p:nvCxnSpPr>
            <p:cNvPr id="5" name="Přímá spojnice 4"/>
            <p:cNvCxnSpPr/>
            <p:nvPr/>
          </p:nvCxnSpPr>
          <p:spPr>
            <a:xfrm flipH="1">
              <a:off x="1076579" y="4135553"/>
              <a:ext cx="360040" cy="432048"/>
            </a:xfrm>
            <a:prstGeom prst="line">
              <a:avLst/>
            </a:prstGeom>
            <a:grpFill/>
            <a:ln w="1905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Přímá spojnice 6"/>
            <p:cNvCxnSpPr/>
            <p:nvPr/>
          </p:nvCxnSpPr>
          <p:spPr>
            <a:xfrm>
              <a:off x="1436619" y="4135553"/>
              <a:ext cx="277175" cy="415029"/>
            </a:xfrm>
            <a:prstGeom prst="line">
              <a:avLst/>
            </a:prstGeom>
            <a:grpFill/>
            <a:ln w="1905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TextovéPole 10"/>
            <p:cNvSpPr txBox="1"/>
            <p:nvPr/>
          </p:nvSpPr>
          <p:spPr>
            <a:xfrm>
              <a:off x="752543" y="4609111"/>
              <a:ext cx="648072" cy="36933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endParaRPr lang="cs-CZ" dirty="0"/>
            </a:p>
          </p:txBody>
        </p:sp>
        <p:sp>
          <p:nvSpPr>
            <p:cNvPr id="13" name="TextovéPole 12"/>
            <p:cNvSpPr txBox="1"/>
            <p:nvPr/>
          </p:nvSpPr>
          <p:spPr>
            <a:xfrm>
              <a:off x="1463412" y="4635579"/>
              <a:ext cx="670127" cy="36933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endParaRPr lang="cs-CZ" dirty="0"/>
            </a:p>
          </p:txBody>
        </p:sp>
        <p:sp>
          <p:nvSpPr>
            <p:cNvPr id="14" name="TextovéPole 13"/>
            <p:cNvSpPr txBox="1"/>
            <p:nvPr/>
          </p:nvSpPr>
          <p:spPr>
            <a:xfrm>
              <a:off x="2486192" y="3656915"/>
              <a:ext cx="284052" cy="523220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cs-CZ" sz="2800" dirty="0" smtClean="0"/>
                <a:t> </a:t>
              </a:r>
              <a:endParaRPr lang="cs-CZ" sz="2800" dirty="0"/>
            </a:p>
          </p:txBody>
        </p:sp>
      </p:grpSp>
      <p:cxnSp>
        <p:nvCxnSpPr>
          <p:cNvPr id="15" name="Přímá spojnice 14"/>
          <p:cNvCxnSpPr/>
          <p:nvPr/>
        </p:nvCxnSpPr>
        <p:spPr>
          <a:xfrm flipH="1">
            <a:off x="971600" y="5373216"/>
            <a:ext cx="360040" cy="432048"/>
          </a:xfrm>
          <a:prstGeom prst="line">
            <a:avLst/>
          </a:prstGeom>
          <a:solidFill>
            <a:srgbClr val="FFCCCC"/>
          </a:solidFill>
          <a:ln w="1905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1321125" y="5373216"/>
            <a:ext cx="277175" cy="415029"/>
          </a:xfrm>
          <a:prstGeom prst="line">
            <a:avLst/>
          </a:prstGeom>
          <a:solidFill>
            <a:srgbClr val="FFCCCC"/>
          </a:solidFill>
          <a:ln w="1905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15377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82942" y="404664"/>
            <a:ext cx="6048672" cy="400110"/>
          </a:xfrm>
          <a:prstGeom prst="rect">
            <a:avLst/>
          </a:prstGeom>
          <a:solidFill>
            <a:srgbClr val="FFFF00"/>
          </a:solidFill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Dělení dvojciferného čísla jednociferným</a:t>
            </a:r>
            <a:endParaRPr lang="cs-CZ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3" name="Skupina 2"/>
          <p:cNvGrpSpPr/>
          <p:nvPr/>
        </p:nvGrpSpPr>
        <p:grpSpPr>
          <a:xfrm>
            <a:off x="395536" y="1618456"/>
            <a:ext cx="8352928" cy="4729593"/>
            <a:chOff x="395536" y="1618456"/>
            <a:chExt cx="8352928" cy="4729593"/>
          </a:xfrm>
          <a:solidFill>
            <a:srgbClr val="FFCCCC"/>
          </a:solidFill>
        </p:grpSpPr>
        <p:sp>
          <p:nvSpPr>
            <p:cNvPr id="12" name="TextovéPole 11"/>
            <p:cNvSpPr txBox="1"/>
            <p:nvPr/>
          </p:nvSpPr>
          <p:spPr>
            <a:xfrm>
              <a:off x="395536" y="3670393"/>
              <a:ext cx="8352928" cy="2677656"/>
            </a:xfrm>
            <a:prstGeom prst="rect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        91: 7 =</a:t>
              </a:r>
            </a:p>
            <a:p>
              <a:endParaRPr lang="cs-CZ" sz="2800" dirty="0"/>
            </a:p>
            <a:p>
              <a:r>
                <a:rPr lang="cs-CZ" sz="2800" dirty="0" smtClean="0"/>
                <a:t>  </a:t>
              </a:r>
            </a:p>
            <a:p>
              <a:r>
                <a:rPr lang="cs-CZ" sz="2800" dirty="0"/>
                <a:t>    </a:t>
              </a:r>
              <a:r>
                <a:rPr lang="cs-CZ" sz="2800" dirty="0" smtClean="0"/>
                <a:t>  78 </a:t>
              </a:r>
              <a:r>
                <a:rPr lang="cs-CZ" sz="2800" dirty="0"/>
                <a:t>: </a:t>
              </a:r>
              <a:r>
                <a:rPr lang="cs-CZ" sz="2800" dirty="0" smtClean="0"/>
                <a:t>6 </a:t>
              </a:r>
              <a:r>
                <a:rPr lang="cs-CZ" sz="2800" dirty="0"/>
                <a:t>=</a:t>
              </a:r>
            </a:p>
            <a:p>
              <a:endParaRPr lang="cs-CZ" sz="2800" dirty="0"/>
            </a:p>
            <a:p>
              <a:endParaRPr lang="cs-CZ" sz="2800" dirty="0"/>
            </a:p>
          </p:txBody>
        </p:sp>
        <p:sp>
          <p:nvSpPr>
            <p:cNvPr id="9" name="TextovéPole 8"/>
            <p:cNvSpPr txBox="1"/>
            <p:nvPr/>
          </p:nvSpPr>
          <p:spPr>
            <a:xfrm>
              <a:off x="1517302" y="1618456"/>
              <a:ext cx="6083950" cy="1815882"/>
            </a:xfrm>
            <a:prstGeom prst="rect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800" dirty="0" smtClean="0"/>
                <a:t>     96 : 6 = </a:t>
              </a:r>
            </a:p>
            <a:p>
              <a:pPr algn="ctr"/>
              <a:r>
                <a:rPr lang="cs-CZ" sz="2800" dirty="0" smtClean="0"/>
                <a:t>(    +    ) : 6 =</a:t>
              </a:r>
            </a:p>
            <a:p>
              <a:pPr algn="ctr"/>
              <a:r>
                <a:rPr lang="cs-CZ" sz="2800" dirty="0" smtClean="0"/>
                <a:t>(    : 6 ) + (    : 6) =</a:t>
              </a:r>
            </a:p>
            <a:p>
              <a:pPr algn="ctr"/>
              <a:r>
                <a:rPr lang="cs-CZ" sz="2800" dirty="0" smtClean="0"/>
                <a:t>   +     =   </a:t>
              </a:r>
              <a:endParaRPr lang="cs-CZ" sz="2800" dirty="0"/>
            </a:p>
          </p:txBody>
        </p:sp>
        <p:cxnSp>
          <p:nvCxnSpPr>
            <p:cNvPr id="5" name="Přímá spojnice 4"/>
            <p:cNvCxnSpPr/>
            <p:nvPr/>
          </p:nvCxnSpPr>
          <p:spPr>
            <a:xfrm flipH="1">
              <a:off x="1076579" y="4135553"/>
              <a:ext cx="360040" cy="432048"/>
            </a:xfrm>
            <a:prstGeom prst="line">
              <a:avLst/>
            </a:prstGeom>
            <a:grpFill/>
            <a:ln w="1905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Přímá spojnice 6"/>
            <p:cNvCxnSpPr/>
            <p:nvPr/>
          </p:nvCxnSpPr>
          <p:spPr>
            <a:xfrm>
              <a:off x="1436619" y="4135553"/>
              <a:ext cx="277175" cy="415029"/>
            </a:xfrm>
            <a:prstGeom prst="line">
              <a:avLst/>
            </a:prstGeom>
            <a:grpFill/>
            <a:ln w="1905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TextovéPole 10"/>
            <p:cNvSpPr txBox="1"/>
            <p:nvPr/>
          </p:nvSpPr>
          <p:spPr>
            <a:xfrm>
              <a:off x="752543" y="4609111"/>
              <a:ext cx="648072" cy="36933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endParaRPr lang="cs-CZ" dirty="0"/>
            </a:p>
          </p:txBody>
        </p:sp>
        <p:sp>
          <p:nvSpPr>
            <p:cNvPr id="13" name="TextovéPole 12"/>
            <p:cNvSpPr txBox="1"/>
            <p:nvPr/>
          </p:nvSpPr>
          <p:spPr>
            <a:xfrm>
              <a:off x="1463412" y="4635579"/>
              <a:ext cx="670127" cy="36933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endParaRPr lang="cs-CZ" dirty="0"/>
            </a:p>
          </p:txBody>
        </p:sp>
        <p:sp>
          <p:nvSpPr>
            <p:cNvPr id="14" name="TextovéPole 13"/>
            <p:cNvSpPr txBox="1"/>
            <p:nvPr/>
          </p:nvSpPr>
          <p:spPr>
            <a:xfrm>
              <a:off x="2486192" y="3656915"/>
              <a:ext cx="284052" cy="523220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cs-CZ" sz="2800" dirty="0" smtClean="0"/>
                <a:t> </a:t>
              </a:r>
              <a:endParaRPr lang="cs-CZ" sz="2800" dirty="0"/>
            </a:p>
          </p:txBody>
        </p:sp>
      </p:grpSp>
      <p:cxnSp>
        <p:nvCxnSpPr>
          <p:cNvPr id="15" name="Přímá spojnice 14"/>
          <p:cNvCxnSpPr/>
          <p:nvPr/>
        </p:nvCxnSpPr>
        <p:spPr>
          <a:xfrm flipH="1">
            <a:off x="896559" y="5445224"/>
            <a:ext cx="360040" cy="432048"/>
          </a:xfrm>
          <a:prstGeom prst="line">
            <a:avLst/>
          </a:prstGeom>
          <a:solidFill>
            <a:srgbClr val="FFCCCC"/>
          </a:solidFill>
          <a:ln w="1905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>
            <a:off x="1262027" y="5462243"/>
            <a:ext cx="277175" cy="415029"/>
          </a:xfrm>
          <a:prstGeom prst="line">
            <a:avLst/>
          </a:prstGeom>
          <a:solidFill>
            <a:srgbClr val="FFCCCC"/>
          </a:solidFill>
          <a:ln w="1905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42991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82942" y="404664"/>
            <a:ext cx="6048672" cy="400110"/>
          </a:xfrm>
          <a:prstGeom prst="rect">
            <a:avLst/>
          </a:prstGeom>
          <a:solidFill>
            <a:srgbClr val="FFFF00"/>
          </a:solidFill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Dělení dvojciferného čísla jednociferným</a:t>
            </a:r>
            <a:endParaRPr lang="cs-CZ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3" name="Skupina 2"/>
          <p:cNvGrpSpPr/>
          <p:nvPr/>
        </p:nvGrpSpPr>
        <p:grpSpPr>
          <a:xfrm>
            <a:off x="395536" y="1618456"/>
            <a:ext cx="8352928" cy="4729593"/>
            <a:chOff x="395536" y="1618456"/>
            <a:chExt cx="8352928" cy="4729593"/>
          </a:xfrm>
          <a:solidFill>
            <a:srgbClr val="FFCCCC"/>
          </a:solidFill>
        </p:grpSpPr>
        <p:sp>
          <p:nvSpPr>
            <p:cNvPr id="12" name="TextovéPole 11"/>
            <p:cNvSpPr txBox="1"/>
            <p:nvPr/>
          </p:nvSpPr>
          <p:spPr>
            <a:xfrm>
              <a:off x="395536" y="3670393"/>
              <a:ext cx="8352928" cy="2677656"/>
            </a:xfrm>
            <a:prstGeom prst="rect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        84: 7 =</a:t>
              </a:r>
            </a:p>
            <a:p>
              <a:endParaRPr lang="cs-CZ" sz="2800" dirty="0"/>
            </a:p>
            <a:p>
              <a:r>
                <a:rPr lang="cs-CZ" sz="2800" dirty="0" smtClean="0"/>
                <a:t>  </a:t>
              </a:r>
            </a:p>
            <a:p>
              <a:r>
                <a:rPr lang="cs-CZ" sz="2800" dirty="0"/>
                <a:t>    </a:t>
              </a:r>
              <a:r>
                <a:rPr lang="cs-CZ" sz="2800" dirty="0" smtClean="0"/>
                <a:t>  99 </a:t>
              </a:r>
              <a:r>
                <a:rPr lang="cs-CZ" sz="2800" dirty="0"/>
                <a:t>: </a:t>
              </a:r>
              <a:r>
                <a:rPr lang="cs-CZ" sz="2800" dirty="0" smtClean="0"/>
                <a:t>9 </a:t>
              </a:r>
              <a:r>
                <a:rPr lang="cs-CZ" sz="2800" dirty="0"/>
                <a:t>=</a:t>
              </a:r>
            </a:p>
            <a:p>
              <a:endParaRPr lang="cs-CZ" sz="2800" dirty="0"/>
            </a:p>
            <a:p>
              <a:endParaRPr lang="cs-CZ" sz="2800" dirty="0"/>
            </a:p>
          </p:txBody>
        </p:sp>
        <p:sp>
          <p:nvSpPr>
            <p:cNvPr id="9" name="TextovéPole 8"/>
            <p:cNvSpPr txBox="1"/>
            <p:nvPr/>
          </p:nvSpPr>
          <p:spPr>
            <a:xfrm>
              <a:off x="1517302" y="1618456"/>
              <a:ext cx="6083950" cy="1815882"/>
            </a:xfrm>
            <a:prstGeom prst="rect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800" dirty="0" smtClean="0"/>
                <a:t>     91 : 7 = </a:t>
              </a:r>
            </a:p>
            <a:p>
              <a:pPr algn="ctr"/>
              <a:r>
                <a:rPr lang="cs-CZ" sz="2800" dirty="0" smtClean="0"/>
                <a:t>(    +    ) : 7 =</a:t>
              </a:r>
            </a:p>
            <a:p>
              <a:pPr algn="ctr"/>
              <a:r>
                <a:rPr lang="cs-CZ" sz="2800" dirty="0" smtClean="0"/>
                <a:t>(    : 7 ) + (    : 7 ) =</a:t>
              </a:r>
            </a:p>
            <a:p>
              <a:pPr algn="ctr"/>
              <a:r>
                <a:rPr lang="cs-CZ" sz="2800" dirty="0" smtClean="0"/>
                <a:t>   +     =   </a:t>
              </a:r>
              <a:endParaRPr lang="cs-CZ" sz="2800" dirty="0"/>
            </a:p>
          </p:txBody>
        </p:sp>
        <p:cxnSp>
          <p:nvCxnSpPr>
            <p:cNvPr id="5" name="Přímá spojnice 4"/>
            <p:cNvCxnSpPr/>
            <p:nvPr/>
          </p:nvCxnSpPr>
          <p:spPr>
            <a:xfrm flipH="1">
              <a:off x="1076579" y="4135553"/>
              <a:ext cx="360040" cy="432048"/>
            </a:xfrm>
            <a:prstGeom prst="line">
              <a:avLst/>
            </a:prstGeom>
            <a:grpFill/>
            <a:ln w="1905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Přímá spojnice 6"/>
            <p:cNvCxnSpPr/>
            <p:nvPr/>
          </p:nvCxnSpPr>
          <p:spPr>
            <a:xfrm>
              <a:off x="1436619" y="4135553"/>
              <a:ext cx="277175" cy="415029"/>
            </a:xfrm>
            <a:prstGeom prst="line">
              <a:avLst/>
            </a:prstGeom>
            <a:grpFill/>
            <a:ln w="1905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TextovéPole 10"/>
            <p:cNvSpPr txBox="1"/>
            <p:nvPr/>
          </p:nvSpPr>
          <p:spPr>
            <a:xfrm>
              <a:off x="752543" y="4609111"/>
              <a:ext cx="648072" cy="36933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endParaRPr lang="cs-CZ" dirty="0"/>
            </a:p>
          </p:txBody>
        </p:sp>
        <p:sp>
          <p:nvSpPr>
            <p:cNvPr id="13" name="TextovéPole 12"/>
            <p:cNvSpPr txBox="1"/>
            <p:nvPr/>
          </p:nvSpPr>
          <p:spPr>
            <a:xfrm>
              <a:off x="1463412" y="4635579"/>
              <a:ext cx="670127" cy="36933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endParaRPr lang="cs-CZ" dirty="0"/>
            </a:p>
          </p:txBody>
        </p:sp>
        <p:sp>
          <p:nvSpPr>
            <p:cNvPr id="14" name="TextovéPole 13"/>
            <p:cNvSpPr txBox="1"/>
            <p:nvPr/>
          </p:nvSpPr>
          <p:spPr>
            <a:xfrm>
              <a:off x="2486192" y="3656915"/>
              <a:ext cx="284052" cy="523220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cs-CZ" sz="2800" dirty="0" smtClean="0"/>
                <a:t> </a:t>
              </a:r>
              <a:endParaRPr lang="cs-CZ" sz="2800" dirty="0"/>
            </a:p>
          </p:txBody>
        </p:sp>
      </p:grpSp>
      <p:cxnSp>
        <p:nvCxnSpPr>
          <p:cNvPr id="15" name="Přímá spojnice 14"/>
          <p:cNvCxnSpPr/>
          <p:nvPr/>
        </p:nvCxnSpPr>
        <p:spPr>
          <a:xfrm flipH="1">
            <a:off x="896559" y="5445224"/>
            <a:ext cx="360040" cy="432048"/>
          </a:xfrm>
          <a:prstGeom prst="line">
            <a:avLst/>
          </a:prstGeom>
          <a:solidFill>
            <a:srgbClr val="FFCCCC"/>
          </a:solidFill>
          <a:ln w="1905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>
            <a:off x="1262027" y="5462243"/>
            <a:ext cx="277175" cy="415029"/>
          </a:xfrm>
          <a:prstGeom prst="line">
            <a:avLst/>
          </a:prstGeom>
          <a:solidFill>
            <a:srgbClr val="FFCCCC"/>
          </a:solidFill>
          <a:ln w="1905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04576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82942" y="404664"/>
            <a:ext cx="6048672" cy="400110"/>
          </a:xfrm>
          <a:prstGeom prst="rect">
            <a:avLst/>
          </a:prstGeom>
          <a:solidFill>
            <a:srgbClr val="FFFF00"/>
          </a:solidFill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Dělení dvojciferného čísla jednociferným</a:t>
            </a:r>
            <a:endParaRPr lang="cs-CZ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3" name="Skupina 2"/>
          <p:cNvGrpSpPr/>
          <p:nvPr/>
        </p:nvGrpSpPr>
        <p:grpSpPr>
          <a:xfrm>
            <a:off x="395536" y="1618456"/>
            <a:ext cx="8352928" cy="4729593"/>
            <a:chOff x="395536" y="1618456"/>
            <a:chExt cx="8352928" cy="4729593"/>
          </a:xfrm>
          <a:solidFill>
            <a:srgbClr val="FFCCCC"/>
          </a:solidFill>
        </p:grpSpPr>
        <p:sp>
          <p:nvSpPr>
            <p:cNvPr id="12" name="TextovéPole 11"/>
            <p:cNvSpPr txBox="1"/>
            <p:nvPr/>
          </p:nvSpPr>
          <p:spPr>
            <a:xfrm>
              <a:off x="395536" y="3670393"/>
              <a:ext cx="8352928" cy="2677656"/>
            </a:xfrm>
            <a:prstGeom prst="rect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        63 : 3 =</a:t>
              </a:r>
            </a:p>
            <a:p>
              <a:endParaRPr lang="cs-CZ" sz="2800" dirty="0"/>
            </a:p>
            <a:p>
              <a:r>
                <a:rPr lang="cs-CZ" sz="2800" dirty="0" smtClean="0"/>
                <a:t>  </a:t>
              </a:r>
            </a:p>
            <a:p>
              <a:r>
                <a:rPr lang="cs-CZ" sz="2800" dirty="0"/>
                <a:t>    </a:t>
              </a:r>
              <a:r>
                <a:rPr lang="cs-CZ" sz="2800" dirty="0" smtClean="0"/>
                <a:t>  96 </a:t>
              </a:r>
              <a:r>
                <a:rPr lang="cs-CZ" sz="2800" dirty="0"/>
                <a:t>: </a:t>
              </a:r>
              <a:r>
                <a:rPr lang="cs-CZ" sz="2800" dirty="0" smtClean="0"/>
                <a:t>4 </a:t>
              </a:r>
              <a:r>
                <a:rPr lang="cs-CZ" sz="2800" dirty="0"/>
                <a:t>=</a:t>
              </a:r>
            </a:p>
            <a:p>
              <a:endParaRPr lang="cs-CZ" sz="2800" dirty="0"/>
            </a:p>
            <a:p>
              <a:endParaRPr lang="cs-CZ" sz="2800" dirty="0"/>
            </a:p>
          </p:txBody>
        </p:sp>
        <p:sp>
          <p:nvSpPr>
            <p:cNvPr id="9" name="TextovéPole 8"/>
            <p:cNvSpPr txBox="1"/>
            <p:nvPr/>
          </p:nvSpPr>
          <p:spPr>
            <a:xfrm>
              <a:off x="1517302" y="1618456"/>
              <a:ext cx="6083950" cy="1815882"/>
            </a:xfrm>
            <a:prstGeom prst="rect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800" dirty="0" smtClean="0"/>
                <a:t>     69 : 3 = </a:t>
              </a:r>
            </a:p>
            <a:p>
              <a:pPr algn="ctr"/>
              <a:r>
                <a:rPr lang="cs-CZ" sz="2800" dirty="0" smtClean="0"/>
                <a:t>(    +    ) : 3 =</a:t>
              </a:r>
            </a:p>
            <a:p>
              <a:pPr algn="ctr"/>
              <a:r>
                <a:rPr lang="cs-CZ" sz="2800" dirty="0" smtClean="0"/>
                <a:t>(    : 3 ) + (    : 3 ) =</a:t>
              </a:r>
            </a:p>
            <a:p>
              <a:pPr algn="ctr"/>
              <a:r>
                <a:rPr lang="cs-CZ" sz="2800" dirty="0" smtClean="0"/>
                <a:t>   +     =   </a:t>
              </a:r>
              <a:endParaRPr lang="cs-CZ" sz="2800" dirty="0"/>
            </a:p>
          </p:txBody>
        </p:sp>
        <p:cxnSp>
          <p:nvCxnSpPr>
            <p:cNvPr id="5" name="Přímá spojnice 4"/>
            <p:cNvCxnSpPr/>
            <p:nvPr/>
          </p:nvCxnSpPr>
          <p:spPr>
            <a:xfrm flipH="1">
              <a:off x="1076579" y="4135553"/>
              <a:ext cx="360040" cy="432048"/>
            </a:xfrm>
            <a:prstGeom prst="line">
              <a:avLst/>
            </a:prstGeom>
            <a:grpFill/>
            <a:ln w="1905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Přímá spojnice 6"/>
            <p:cNvCxnSpPr/>
            <p:nvPr/>
          </p:nvCxnSpPr>
          <p:spPr>
            <a:xfrm>
              <a:off x="1436619" y="4135553"/>
              <a:ext cx="277175" cy="415029"/>
            </a:xfrm>
            <a:prstGeom prst="line">
              <a:avLst/>
            </a:prstGeom>
            <a:grpFill/>
            <a:ln w="1905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TextovéPole 10"/>
            <p:cNvSpPr txBox="1"/>
            <p:nvPr/>
          </p:nvSpPr>
          <p:spPr>
            <a:xfrm>
              <a:off x="752543" y="4609111"/>
              <a:ext cx="648072" cy="36933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endParaRPr lang="cs-CZ" dirty="0"/>
            </a:p>
          </p:txBody>
        </p:sp>
        <p:sp>
          <p:nvSpPr>
            <p:cNvPr id="13" name="TextovéPole 12"/>
            <p:cNvSpPr txBox="1"/>
            <p:nvPr/>
          </p:nvSpPr>
          <p:spPr>
            <a:xfrm>
              <a:off x="1463412" y="4635579"/>
              <a:ext cx="670127" cy="36933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endParaRPr lang="cs-CZ" dirty="0"/>
            </a:p>
          </p:txBody>
        </p:sp>
        <p:sp>
          <p:nvSpPr>
            <p:cNvPr id="14" name="TextovéPole 13"/>
            <p:cNvSpPr txBox="1"/>
            <p:nvPr/>
          </p:nvSpPr>
          <p:spPr>
            <a:xfrm>
              <a:off x="2486192" y="3656915"/>
              <a:ext cx="284052" cy="523220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cs-CZ" sz="2800" dirty="0" smtClean="0"/>
                <a:t> </a:t>
              </a:r>
              <a:endParaRPr lang="cs-CZ" sz="2800" dirty="0"/>
            </a:p>
          </p:txBody>
        </p:sp>
      </p:grpSp>
      <p:cxnSp>
        <p:nvCxnSpPr>
          <p:cNvPr id="15" name="Přímá spojnice 14"/>
          <p:cNvCxnSpPr/>
          <p:nvPr/>
        </p:nvCxnSpPr>
        <p:spPr>
          <a:xfrm flipH="1">
            <a:off x="896559" y="5445224"/>
            <a:ext cx="360040" cy="432048"/>
          </a:xfrm>
          <a:prstGeom prst="line">
            <a:avLst/>
          </a:prstGeom>
          <a:solidFill>
            <a:srgbClr val="FFCCCC"/>
          </a:solidFill>
          <a:ln w="1905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>
            <a:off x="1262027" y="5462243"/>
            <a:ext cx="277175" cy="415029"/>
          </a:xfrm>
          <a:prstGeom prst="line">
            <a:avLst/>
          </a:prstGeom>
          <a:solidFill>
            <a:srgbClr val="FFCCCC"/>
          </a:solidFill>
          <a:ln w="1905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15103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82942" y="404664"/>
            <a:ext cx="6048672" cy="400110"/>
          </a:xfrm>
          <a:prstGeom prst="rect">
            <a:avLst/>
          </a:prstGeom>
          <a:solidFill>
            <a:srgbClr val="FFFF00"/>
          </a:solidFill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Dělení dvojciferného čísla jednociferným</a:t>
            </a:r>
            <a:endParaRPr lang="cs-CZ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3" name="Skupina 2"/>
          <p:cNvGrpSpPr/>
          <p:nvPr/>
        </p:nvGrpSpPr>
        <p:grpSpPr>
          <a:xfrm>
            <a:off x="395536" y="1618456"/>
            <a:ext cx="8352928" cy="4729593"/>
            <a:chOff x="395536" y="1618456"/>
            <a:chExt cx="8352928" cy="4729593"/>
          </a:xfrm>
          <a:solidFill>
            <a:srgbClr val="FFCCCC"/>
          </a:solidFill>
        </p:grpSpPr>
        <p:sp>
          <p:nvSpPr>
            <p:cNvPr id="12" name="TextovéPole 11"/>
            <p:cNvSpPr txBox="1"/>
            <p:nvPr/>
          </p:nvSpPr>
          <p:spPr>
            <a:xfrm>
              <a:off x="395536" y="3670393"/>
              <a:ext cx="8352928" cy="2677656"/>
            </a:xfrm>
            <a:prstGeom prst="rect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        66 : 6 =</a:t>
              </a:r>
            </a:p>
            <a:p>
              <a:endParaRPr lang="cs-CZ" sz="2800" dirty="0"/>
            </a:p>
            <a:p>
              <a:r>
                <a:rPr lang="cs-CZ" sz="2800" dirty="0" smtClean="0"/>
                <a:t>  </a:t>
              </a:r>
            </a:p>
            <a:p>
              <a:r>
                <a:rPr lang="cs-CZ" sz="2800" dirty="0"/>
                <a:t>    </a:t>
              </a:r>
              <a:r>
                <a:rPr lang="cs-CZ" sz="2800" dirty="0" smtClean="0"/>
                <a:t>  76 </a:t>
              </a:r>
              <a:r>
                <a:rPr lang="cs-CZ" sz="2800" dirty="0"/>
                <a:t>: </a:t>
              </a:r>
              <a:r>
                <a:rPr lang="cs-CZ" sz="2800" dirty="0" smtClean="0"/>
                <a:t>4 </a:t>
              </a:r>
              <a:r>
                <a:rPr lang="cs-CZ" sz="2800" dirty="0"/>
                <a:t>=</a:t>
              </a:r>
            </a:p>
            <a:p>
              <a:endParaRPr lang="cs-CZ" sz="2800" dirty="0"/>
            </a:p>
            <a:p>
              <a:endParaRPr lang="cs-CZ" sz="2800" dirty="0"/>
            </a:p>
          </p:txBody>
        </p:sp>
        <p:sp>
          <p:nvSpPr>
            <p:cNvPr id="9" name="TextovéPole 8"/>
            <p:cNvSpPr txBox="1"/>
            <p:nvPr/>
          </p:nvSpPr>
          <p:spPr>
            <a:xfrm>
              <a:off x="1517302" y="1618456"/>
              <a:ext cx="6083950" cy="1815882"/>
            </a:xfrm>
            <a:prstGeom prst="rect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800" dirty="0" smtClean="0"/>
                <a:t>     65 : 5 = </a:t>
              </a:r>
            </a:p>
            <a:p>
              <a:pPr algn="ctr"/>
              <a:r>
                <a:rPr lang="cs-CZ" sz="2800" dirty="0" smtClean="0"/>
                <a:t>(    +    ) : 5 =</a:t>
              </a:r>
            </a:p>
            <a:p>
              <a:pPr algn="ctr"/>
              <a:r>
                <a:rPr lang="cs-CZ" sz="2800" dirty="0" smtClean="0"/>
                <a:t>(    : 5 ) + (    : 5 ) =</a:t>
              </a:r>
            </a:p>
            <a:p>
              <a:pPr algn="ctr"/>
              <a:r>
                <a:rPr lang="cs-CZ" sz="2800" dirty="0" smtClean="0"/>
                <a:t>   +     =   </a:t>
              </a:r>
              <a:endParaRPr lang="cs-CZ" sz="2800" dirty="0"/>
            </a:p>
          </p:txBody>
        </p:sp>
        <p:cxnSp>
          <p:nvCxnSpPr>
            <p:cNvPr id="5" name="Přímá spojnice 4"/>
            <p:cNvCxnSpPr/>
            <p:nvPr/>
          </p:nvCxnSpPr>
          <p:spPr>
            <a:xfrm flipH="1">
              <a:off x="1076579" y="4135553"/>
              <a:ext cx="360040" cy="432048"/>
            </a:xfrm>
            <a:prstGeom prst="line">
              <a:avLst/>
            </a:prstGeom>
            <a:grpFill/>
            <a:ln w="1905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Přímá spojnice 6"/>
            <p:cNvCxnSpPr/>
            <p:nvPr/>
          </p:nvCxnSpPr>
          <p:spPr>
            <a:xfrm>
              <a:off x="1436619" y="4135553"/>
              <a:ext cx="277175" cy="415029"/>
            </a:xfrm>
            <a:prstGeom prst="line">
              <a:avLst/>
            </a:prstGeom>
            <a:grpFill/>
            <a:ln w="1905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TextovéPole 10"/>
            <p:cNvSpPr txBox="1"/>
            <p:nvPr/>
          </p:nvSpPr>
          <p:spPr>
            <a:xfrm>
              <a:off x="752543" y="4609111"/>
              <a:ext cx="648072" cy="36933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endParaRPr lang="cs-CZ" dirty="0"/>
            </a:p>
          </p:txBody>
        </p:sp>
        <p:sp>
          <p:nvSpPr>
            <p:cNvPr id="13" name="TextovéPole 12"/>
            <p:cNvSpPr txBox="1"/>
            <p:nvPr/>
          </p:nvSpPr>
          <p:spPr>
            <a:xfrm>
              <a:off x="1463412" y="4635579"/>
              <a:ext cx="670127" cy="36933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endParaRPr lang="cs-CZ" dirty="0"/>
            </a:p>
          </p:txBody>
        </p:sp>
        <p:sp>
          <p:nvSpPr>
            <p:cNvPr id="14" name="TextovéPole 13"/>
            <p:cNvSpPr txBox="1"/>
            <p:nvPr/>
          </p:nvSpPr>
          <p:spPr>
            <a:xfrm>
              <a:off x="2486192" y="3656915"/>
              <a:ext cx="284052" cy="523220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cs-CZ" sz="2800" dirty="0" smtClean="0"/>
                <a:t> </a:t>
              </a:r>
              <a:endParaRPr lang="cs-CZ" sz="2800" dirty="0"/>
            </a:p>
          </p:txBody>
        </p:sp>
      </p:grpSp>
      <p:cxnSp>
        <p:nvCxnSpPr>
          <p:cNvPr id="15" name="Přímá spojnice 14"/>
          <p:cNvCxnSpPr/>
          <p:nvPr/>
        </p:nvCxnSpPr>
        <p:spPr>
          <a:xfrm flipH="1">
            <a:off x="896559" y="5445224"/>
            <a:ext cx="360040" cy="432048"/>
          </a:xfrm>
          <a:prstGeom prst="line">
            <a:avLst/>
          </a:prstGeom>
          <a:solidFill>
            <a:srgbClr val="FFCCCC"/>
          </a:solidFill>
          <a:ln w="1905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>
            <a:off x="1262027" y="5462243"/>
            <a:ext cx="277175" cy="415029"/>
          </a:xfrm>
          <a:prstGeom prst="line">
            <a:avLst/>
          </a:prstGeom>
          <a:solidFill>
            <a:srgbClr val="FFCCCC"/>
          </a:solidFill>
          <a:ln w="1905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91249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82942" y="404664"/>
            <a:ext cx="6048672" cy="400110"/>
          </a:xfrm>
          <a:prstGeom prst="rect">
            <a:avLst/>
          </a:prstGeom>
          <a:solidFill>
            <a:srgbClr val="FFFF00"/>
          </a:solidFill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Dělení dvojciferného čísla jednociferným</a:t>
            </a:r>
            <a:endParaRPr lang="cs-CZ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3" name="Skupina 2"/>
          <p:cNvGrpSpPr/>
          <p:nvPr/>
        </p:nvGrpSpPr>
        <p:grpSpPr>
          <a:xfrm>
            <a:off x="395536" y="1618456"/>
            <a:ext cx="8352928" cy="4698815"/>
            <a:chOff x="395536" y="1618456"/>
            <a:chExt cx="8352928" cy="4698815"/>
          </a:xfrm>
          <a:solidFill>
            <a:srgbClr val="FFCCCC"/>
          </a:solidFill>
        </p:grpSpPr>
        <p:sp>
          <p:nvSpPr>
            <p:cNvPr id="12" name="TextovéPole 11"/>
            <p:cNvSpPr txBox="1"/>
            <p:nvPr/>
          </p:nvSpPr>
          <p:spPr>
            <a:xfrm>
              <a:off x="395536" y="3639615"/>
              <a:ext cx="8352928" cy="2677656"/>
            </a:xfrm>
            <a:prstGeom prst="rect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        91 : 7 =</a:t>
              </a:r>
            </a:p>
            <a:p>
              <a:endParaRPr lang="cs-CZ" sz="2800" dirty="0"/>
            </a:p>
            <a:p>
              <a:r>
                <a:rPr lang="cs-CZ" sz="2800" dirty="0" smtClean="0"/>
                <a:t>  </a:t>
              </a:r>
            </a:p>
            <a:p>
              <a:r>
                <a:rPr lang="cs-CZ" sz="2800" dirty="0"/>
                <a:t>    </a:t>
              </a:r>
              <a:r>
                <a:rPr lang="cs-CZ" sz="2800" dirty="0" smtClean="0"/>
                <a:t>  56 </a:t>
              </a:r>
              <a:r>
                <a:rPr lang="cs-CZ" sz="2800" dirty="0"/>
                <a:t>: </a:t>
              </a:r>
              <a:r>
                <a:rPr lang="cs-CZ" sz="2800" dirty="0" smtClean="0"/>
                <a:t>4 </a:t>
              </a:r>
              <a:r>
                <a:rPr lang="cs-CZ" sz="2800" dirty="0"/>
                <a:t>=</a:t>
              </a:r>
            </a:p>
            <a:p>
              <a:endParaRPr lang="cs-CZ" sz="2800" dirty="0"/>
            </a:p>
            <a:p>
              <a:endParaRPr lang="cs-CZ" sz="2800" dirty="0"/>
            </a:p>
          </p:txBody>
        </p:sp>
        <p:sp>
          <p:nvSpPr>
            <p:cNvPr id="9" name="TextovéPole 8"/>
            <p:cNvSpPr txBox="1"/>
            <p:nvPr/>
          </p:nvSpPr>
          <p:spPr>
            <a:xfrm>
              <a:off x="1517302" y="1618456"/>
              <a:ext cx="6083950" cy="1815882"/>
            </a:xfrm>
            <a:prstGeom prst="rect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800" dirty="0" smtClean="0"/>
                <a:t>     75 : 5 = </a:t>
              </a:r>
            </a:p>
            <a:p>
              <a:pPr algn="ctr"/>
              <a:r>
                <a:rPr lang="cs-CZ" sz="2800" dirty="0" smtClean="0"/>
                <a:t>(    +    ) : 5 =</a:t>
              </a:r>
            </a:p>
            <a:p>
              <a:pPr algn="ctr"/>
              <a:r>
                <a:rPr lang="cs-CZ" sz="2800" dirty="0" smtClean="0"/>
                <a:t>(    : 5 ) + (    : 5 ) =</a:t>
              </a:r>
            </a:p>
            <a:p>
              <a:pPr algn="ctr"/>
              <a:r>
                <a:rPr lang="cs-CZ" sz="2800" dirty="0" smtClean="0"/>
                <a:t>   +     =   </a:t>
              </a:r>
              <a:endParaRPr lang="cs-CZ" sz="2800" dirty="0"/>
            </a:p>
          </p:txBody>
        </p:sp>
        <p:cxnSp>
          <p:nvCxnSpPr>
            <p:cNvPr id="5" name="Přímá spojnice 4"/>
            <p:cNvCxnSpPr/>
            <p:nvPr/>
          </p:nvCxnSpPr>
          <p:spPr>
            <a:xfrm flipH="1">
              <a:off x="1076579" y="4135553"/>
              <a:ext cx="360040" cy="432048"/>
            </a:xfrm>
            <a:prstGeom prst="line">
              <a:avLst/>
            </a:prstGeom>
            <a:grpFill/>
            <a:ln w="1905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Přímá spojnice 6"/>
            <p:cNvCxnSpPr/>
            <p:nvPr/>
          </p:nvCxnSpPr>
          <p:spPr>
            <a:xfrm>
              <a:off x="1436619" y="4135553"/>
              <a:ext cx="277175" cy="415029"/>
            </a:xfrm>
            <a:prstGeom prst="line">
              <a:avLst/>
            </a:prstGeom>
            <a:grpFill/>
            <a:ln w="1905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TextovéPole 10"/>
            <p:cNvSpPr txBox="1"/>
            <p:nvPr/>
          </p:nvSpPr>
          <p:spPr>
            <a:xfrm>
              <a:off x="752543" y="4609111"/>
              <a:ext cx="648072" cy="36933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endParaRPr lang="cs-CZ" dirty="0"/>
            </a:p>
          </p:txBody>
        </p:sp>
        <p:sp>
          <p:nvSpPr>
            <p:cNvPr id="13" name="TextovéPole 12"/>
            <p:cNvSpPr txBox="1"/>
            <p:nvPr/>
          </p:nvSpPr>
          <p:spPr>
            <a:xfrm>
              <a:off x="1463412" y="4635579"/>
              <a:ext cx="670127" cy="36933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endParaRPr lang="cs-CZ" dirty="0"/>
            </a:p>
          </p:txBody>
        </p:sp>
        <p:sp>
          <p:nvSpPr>
            <p:cNvPr id="14" name="TextovéPole 13"/>
            <p:cNvSpPr txBox="1"/>
            <p:nvPr/>
          </p:nvSpPr>
          <p:spPr>
            <a:xfrm>
              <a:off x="2486192" y="3656915"/>
              <a:ext cx="284052" cy="523220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cs-CZ" sz="2800" dirty="0" smtClean="0"/>
                <a:t> </a:t>
              </a:r>
              <a:endParaRPr lang="cs-CZ" sz="2800" dirty="0"/>
            </a:p>
          </p:txBody>
        </p:sp>
      </p:grpSp>
      <p:cxnSp>
        <p:nvCxnSpPr>
          <p:cNvPr id="15" name="Přímá spojnice 14"/>
          <p:cNvCxnSpPr/>
          <p:nvPr/>
        </p:nvCxnSpPr>
        <p:spPr>
          <a:xfrm flipH="1">
            <a:off x="896559" y="5445224"/>
            <a:ext cx="360040" cy="432048"/>
          </a:xfrm>
          <a:prstGeom prst="line">
            <a:avLst/>
          </a:prstGeom>
          <a:solidFill>
            <a:srgbClr val="FFCCCC"/>
          </a:solidFill>
          <a:ln w="1905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>
            <a:off x="1262027" y="5462243"/>
            <a:ext cx="277175" cy="415029"/>
          </a:xfrm>
          <a:prstGeom prst="line">
            <a:avLst/>
          </a:prstGeom>
          <a:solidFill>
            <a:srgbClr val="FFCCCC"/>
          </a:solidFill>
          <a:ln w="1905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9949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191365"/>
            <a:ext cx="7200800" cy="46166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Dělení dvojciferného čísla jednociferným</a:t>
            </a:r>
            <a:endParaRPr lang="cs-CZ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23528" y="1141602"/>
            <a:ext cx="168404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84 : 6 =</a:t>
            </a:r>
          </a:p>
          <a:p>
            <a:r>
              <a:rPr lang="cs-CZ" sz="2800" dirty="0" smtClean="0"/>
              <a:t>72 : 6 =</a:t>
            </a:r>
          </a:p>
          <a:p>
            <a:r>
              <a:rPr lang="cs-CZ" sz="2800" dirty="0" smtClean="0"/>
              <a:t>99 : 9 =</a:t>
            </a:r>
          </a:p>
          <a:p>
            <a:r>
              <a:rPr lang="cs-CZ" sz="2800" dirty="0" smtClean="0"/>
              <a:t>96 : 8 =</a:t>
            </a:r>
          </a:p>
          <a:p>
            <a:r>
              <a:rPr lang="cs-CZ" sz="2800" dirty="0" smtClean="0"/>
              <a:t>98 : 7 =</a:t>
            </a:r>
          </a:p>
          <a:p>
            <a:r>
              <a:rPr lang="cs-CZ" sz="2800" dirty="0" smtClean="0"/>
              <a:t>78 : 6 =</a:t>
            </a:r>
          </a:p>
          <a:p>
            <a:r>
              <a:rPr lang="cs-CZ" sz="2800" dirty="0" smtClean="0"/>
              <a:t>77 : 7 =</a:t>
            </a:r>
          </a:p>
          <a:p>
            <a:r>
              <a:rPr lang="cs-CZ" sz="2800" dirty="0" smtClean="0"/>
              <a:t>96 : 6 =</a:t>
            </a:r>
          </a:p>
          <a:p>
            <a:r>
              <a:rPr lang="cs-CZ" sz="2800" dirty="0" smtClean="0"/>
              <a:t>84 : 6 =</a:t>
            </a:r>
          </a:p>
          <a:p>
            <a:r>
              <a:rPr lang="cs-CZ" sz="2800" dirty="0" smtClean="0"/>
              <a:t>55 : 5 =</a:t>
            </a:r>
          </a:p>
          <a:p>
            <a:r>
              <a:rPr lang="cs-CZ" sz="2800" dirty="0" smtClean="0"/>
              <a:t>88 : 8 =</a:t>
            </a:r>
          </a:p>
          <a:p>
            <a:r>
              <a:rPr lang="cs-CZ" sz="2800" dirty="0" smtClean="0"/>
              <a:t>91 : 7 =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2262789" y="1123669"/>
            <a:ext cx="653027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4985308" y="1141601"/>
            <a:ext cx="86409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25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26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</a:t>
            </a:r>
            <a:endParaRPr lang="cs-CZ" sz="2800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884368" y="1203341"/>
            <a:ext cx="100811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22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24</a:t>
            </a:r>
            <a:endParaRPr lang="cs-CZ" sz="28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203848" y="1203341"/>
            <a:ext cx="168404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48 : 4=</a:t>
            </a:r>
          </a:p>
          <a:p>
            <a:r>
              <a:rPr lang="cs-CZ" sz="2800" dirty="0" smtClean="0"/>
              <a:t>39 : 3 =</a:t>
            </a:r>
          </a:p>
          <a:p>
            <a:r>
              <a:rPr lang="cs-CZ" sz="2800" dirty="0" smtClean="0"/>
              <a:t>65 : 5 =</a:t>
            </a:r>
          </a:p>
          <a:p>
            <a:r>
              <a:rPr lang="cs-CZ" sz="2800" dirty="0" smtClean="0"/>
              <a:t>66 : 6 =</a:t>
            </a:r>
          </a:p>
          <a:p>
            <a:r>
              <a:rPr lang="cs-CZ" sz="2800" dirty="0" smtClean="0"/>
              <a:t>91 : 7 =</a:t>
            </a:r>
          </a:p>
          <a:p>
            <a:r>
              <a:rPr lang="cs-CZ" sz="2800" dirty="0" smtClean="0"/>
              <a:t>75 : 3 =</a:t>
            </a:r>
          </a:p>
          <a:p>
            <a:r>
              <a:rPr lang="cs-CZ" sz="2800" dirty="0" smtClean="0"/>
              <a:t>77 : 7 =</a:t>
            </a:r>
          </a:p>
          <a:p>
            <a:r>
              <a:rPr lang="cs-CZ" sz="2800" dirty="0" smtClean="0"/>
              <a:t>44 : 4 =</a:t>
            </a:r>
          </a:p>
          <a:p>
            <a:r>
              <a:rPr lang="cs-CZ" sz="2800" dirty="0" smtClean="0"/>
              <a:t>51 : 3 =</a:t>
            </a:r>
          </a:p>
          <a:p>
            <a:r>
              <a:rPr lang="cs-CZ" sz="2800" dirty="0" smtClean="0"/>
              <a:t>78 : 6 =</a:t>
            </a:r>
          </a:p>
          <a:p>
            <a:r>
              <a:rPr lang="cs-CZ" sz="2800" dirty="0" smtClean="0"/>
              <a:t>78 : 3 =</a:t>
            </a:r>
          </a:p>
          <a:p>
            <a:r>
              <a:rPr lang="cs-CZ" sz="2800" dirty="0" smtClean="0"/>
              <a:t>72 : 6 =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5796136" y="1268760"/>
            <a:ext cx="168404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33 : 3=</a:t>
            </a:r>
          </a:p>
          <a:p>
            <a:r>
              <a:rPr lang="cs-CZ" sz="2800" dirty="0" smtClean="0"/>
              <a:t>57 : 3 =</a:t>
            </a:r>
          </a:p>
          <a:p>
            <a:r>
              <a:rPr lang="cs-CZ" sz="2800" dirty="0" smtClean="0"/>
              <a:t>75 : 5 =</a:t>
            </a:r>
          </a:p>
          <a:p>
            <a:r>
              <a:rPr lang="cs-CZ" sz="2800" dirty="0" smtClean="0"/>
              <a:t>84 : 6 =</a:t>
            </a:r>
          </a:p>
          <a:p>
            <a:r>
              <a:rPr lang="cs-CZ" sz="2800" dirty="0" smtClean="0"/>
              <a:t>84 : 7 =</a:t>
            </a:r>
          </a:p>
          <a:p>
            <a:r>
              <a:rPr lang="cs-CZ" sz="2800" dirty="0" smtClean="0"/>
              <a:t>66 : 3 =</a:t>
            </a:r>
          </a:p>
          <a:p>
            <a:r>
              <a:rPr lang="cs-CZ" sz="2800" dirty="0" smtClean="0"/>
              <a:t>91 : 7 =</a:t>
            </a:r>
          </a:p>
          <a:p>
            <a:r>
              <a:rPr lang="cs-CZ" sz="2800" dirty="0" smtClean="0"/>
              <a:t>66 : 6 =</a:t>
            </a:r>
          </a:p>
          <a:p>
            <a:r>
              <a:rPr lang="cs-CZ" sz="2800" dirty="0" smtClean="0"/>
              <a:t>54 : 3 =</a:t>
            </a:r>
          </a:p>
          <a:p>
            <a:r>
              <a:rPr lang="cs-CZ" sz="2800" dirty="0" smtClean="0"/>
              <a:t>90 : 6 =</a:t>
            </a:r>
          </a:p>
          <a:p>
            <a:r>
              <a:rPr lang="cs-CZ" sz="2800" dirty="0" smtClean="0"/>
              <a:t>78 : 6 =</a:t>
            </a:r>
          </a:p>
          <a:p>
            <a:r>
              <a:rPr lang="cs-CZ" sz="2800" dirty="0" smtClean="0"/>
              <a:t>72 : 3 =</a:t>
            </a:r>
          </a:p>
        </p:txBody>
      </p:sp>
    </p:spTree>
    <p:extLst>
      <p:ext uri="{BB962C8B-B14F-4D97-AF65-F5344CB8AC3E}">
        <p14:creationId xmlns:p14="http://schemas.microsoft.com/office/powerpoint/2010/main" val="1459290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8" grpId="0"/>
      <p:bldP spid="9" grpId="0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191365"/>
            <a:ext cx="7200800" cy="46166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Dělení dvojciferného čísla jednociferným</a:t>
            </a:r>
            <a:endParaRPr lang="cs-CZ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23528" y="1141602"/>
            <a:ext cx="168404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66 : 6 =</a:t>
            </a:r>
          </a:p>
          <a:p>
            <a:r>
              <a:rPr lang="cs-CZ" sz="2800" dirty="0" smtClean="0"/>
              <a:t>78 : 6 =</a:t>
            </a:r>
          </a:p>
          <a:p>
            <a:r>
              <a:rPr lang="cs-CZ" sz="2800" dirty="0" smtClean="0"/>
              <a:t>98 : 7 =</a:t>
            </a:r>
          </a:p>
          <a:p>
            <a:r>
              <a:rPr lang="cs-CZ" sz="2800" dirty="0" smtClean="0"/>
              <a:t>88 : 8 =</a:t>
            </a:r>
          </a:p>
          <a:p>
            <a:r>
              <a:rPr lang="cs-CZ" sz="2800" dirty="0" smtClean="0"/>
              <a:t>91 : 7 =</a:t>
            </a:r>
          </a:p>
          <a:p>
            <a:r>
              <a:rPr lang="cs-CZ" sz="2800" dirty="0" smtClean="0"/>
              <a:t>72 : 6 =</a:t>
            </a:r>
          </a:p>
          <a:p>
            <a:r>
              <a:rPr lang="cs-CZ" sz="2800" dirty="0" smtClean="0"/>
              <a:t>36 : 3 =</a:t>
            </a:r>
          </a:p>
          <a:p>
            <a:r>
              <a:rPr lang="cs-CZ" sz="2800" dirty="0" smtClean="0"/>
              <a:t>26 : 2 =</a:t>
            </a:r>
          </a:p>
          <a:p>
            <a:r>
              <a:rPr lang="cs-CZ" sz="2800" dirty="0" smtClean="0"/>
              <a:t>84 : 6 =</a:t>
            </a:r>
          </a:p>
          <a:p>
            <a:r>
              <a:rPr lang="cs-CZ" sz="2800" dirty="0" smtClean="0"/>
              <a:t>24 : 2 =</a:t>
            </a:r>
          </a:p>
          <a:p>
            <a:r>
              <a:rPr lang="cs-CZ" sz="2800" dirty="0" smtClean="0"/>
              <a:t>60 : 5 =</a:t>
            </a:r>
          </a:p>
          <a:p>
            <a:r>
              <a:rPr lang="cs-CZ" sz="2800" dirty="0" smtClean="0"/>
              <a:t>30 : 2 =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2262789" y="1123669"/>
            <a:ext cx="653027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4985308" y="1141601"/>
            <a:ext cx="86409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21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29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</a:t>
            </a:r>
          </a:p>
          <a:p>
            <a:r>
              <a:rPr lang="cs-CZ" sz="280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26</a:t>
            </a:r>
            <a:endParaRPr lang="cs-CZ" sz="2800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25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21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</a:t>
            </a:r>
            <a:endParaRPr lang="cs-CZ" sz="2800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884368" y="1203341"/>
            <a:ext cx="100811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21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22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25</a:t>
            </a:r>
            <a:endParaRPr lang="cs-CZ" sz="28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203848" y="1203341"/>
            <a:ext cx="168404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69 : 3=</a:t>
            </a:r>
          </a:p>
          <a:p>
            <a:r>
              <a:rPr lang="cs-CZ" sz="2800" dirty="0" smtClean="0"/>
              <a:t>63 : 3 =</a:t>
            </a:r>
          </a:p>
          <a:p>
            <a:r>
              <a:rPr lang="cs-CZ" sz="2800" dirty="0" smtClean="0"/>
              <a:t>85 : 5 =</a:t>
            </a:r>
          </a:p>
          <a:p>
            <a:r>
              <a:rPr lang="cs-CZ" sz="2800" dirty="0" smtClean="0"/>
              <a:t>90 : 3 =</a:t>
            </a:r>
          </a:p>
          <a:p>
            <a:r>
              <a:rPr lang="cs-CZ" sz="2800" dirty="0" smtClean="0"/>
              <a:t>87 : 3 =</a:t>
            </a:r>
          </a:p>
          <a:p>
            <a:r>
              <a:rPr lang="cs-CZ" sz="2800" dirty="0" smtClean="0"/>
              <a:t>92 : 4 =</a:t>
            </a:r>
          </a:p>
          <a:p>
            <a:r>
              <a:rPr lang="cs-CZ" sz="2800" dirty="0" smtClean="0"/>
              <a:t>78 : 3 =</a:t>
            </a:r>
          </a:p>
          <a:p>
            <a:r>
              <a:rPr lang="cs-CZ" sz="2800" dirty="0" smtClean="0"/>
              <a:t>55 : 5 =</a:t>
            </a:r>
          </a:p>
          <a:p>
            <a:r>
              <a:rPr lang="cs-CZ" sz="2800" dirty="0" smtClean="0"/>
              <a:t>75 : 3 =</a:t>
            </a:r>
          </a:p>
          <a:p>
            <a:r>
              <a:rPr lang="cs-CZ" sz="2800" dirty="0" smtClean="0"/>
              <a:t>95 : 5 =</a:t>
            </a:r>
          </a:p>
          <a:p>
            <a:r>
              <a:rPr lang="cs-CZ" sz="2800" dirty="0" smtClean="0"/>
              <a:t>42 : 2 =</a:t>
            </a:r>
          </a:p>
          <a:p>
            <a:r>
              <a:rPr lang="cs-CZ" sz="2800" dirty="0" smtClean="0"/>
              <a:t>60 : 5 =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5796136" y="1268760"/>
            <a:ext cx="168404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63 : 3=</a:t>
            </a:r>
          </a:p>
          <a:p>
            <a:r>
              <a:rPr lang="cs-CZ" sz="2800" dirty="0" smtClean="0"/>
              <a:t>88 : 4 =</a:t>
            </a:r>
          </a:p>
          <a:p>
            <a:r>
              <a:rPr lang="cs-CZ" sz="2800" dirty="0" smtClean="0"/>
              <a:t>69 : 3 =</a:t>
            </a:r>
          </a:p>
          <a:p>
            <a:r>
              <a:rPr lang="cs-CZ" sz="2800" dirty="0" smtClean="0"/>
              <a:t>56 : 4 =</a:t>
            </a:r>
          </a:p>
          <a:p>
            <a:r>
              <a:rPr lang="cs-CZ" sz="2800" dirty="0" smtClean="0"/>
              <a:t>92 : 4 =</a:t>
            </a:r>
          </a:p>
          <a:p>
            <a:r>
              <a:rPr lang="cs-CZ" sz="2800" dirty="0" smtClean="0"/>
              <a:t>33 : 3 =</a:t>
            </a:r>
          </a:p>
          <a:p>
            <a:r>
              <a:rPr lang="cs-CZ" sz="2800" dirty="0" smtClean="0"/>
              <a:t>78 : 6 =</a:t>
            </a:r>
          </a:p>
          <a:p>
            <a:r>
              <a:rPr lang="cs-CZ" sz="2800" dirty="0" smtClean="0"/>
              <a:t>75 : 5 =</a:t>
            </a:r>
          </a:p>
          <a:p>
            <a:r>
              <a:rPr lang="cs-CZ" sz="2800" dirty="0" smtClean="0"/>
              <a:t>84 : 7 =</a:t>
            </a:r>
          </a:p>
          <a:p>
            <a:r>
              <a:rPr lang="cs-CZ" sz="2800" dirty="0" smtClean="0"/>
              <a:t>60 : 4 =</a:t>
            </a:r>
          </a:p>
          <a:p>
            <a:r>
              <a:rPr lang="cs-CZ" sz="2800" dirty="0" smtClean="0"/>
              <a:t>64 : 4 =</a:t>
            </a:r>
          </a:p>
          <a:p>
            <a:r>
              <a:rPr lang="cs-CZ" sz="2800" dirty="0" smtClean="0"/>
              <a:t>75 : 3 =</a:t>
            </a:r>
          </a:p>
        </p:txBody>
      </p:sp>
    </p:spTree>
    <p:extLst>
      <p:ext uri="{BB962C8B-B14F-4D97-AF65-F5344CB8AC3E}">
        <p14:creationId xmlns:p14="http://schemas.microsoft.com/office/powerpoint/2010/main" val="2330680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8" grpId="0"/>
      <p:bldP spid="9" grpId="0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191365"/>
            <a:ext cx="7200800" cy="46166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Dělení dvojciferného čísla jednociferným</a:t>
            </a:r>
            <a:endParaRPr lang="cs-CZ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23528" y="1141602"/>
            <a:ext cx="168404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65 : 5 =</a:t>
            </a:r>
          </a:p>
          <a:p>
            <a:r>
              <a:rPr lang="cs-CZ" sz="2800" dirty="0" smtClean="0"/>
              <a:t>84 : 6 =</a:t>
            </a:r>
          </a:p>
          <a:p>
            <a:r>
              <a:rPr lang="cs-CZ" sz="2800" dirty="0" smtClean="0"/>
              <a:t>84 : 7 =</a:t>
            </a:r>
          </a:p>
          <a:p>
            <a:r>
              <a:rPr lang="cs-CZ" sz="2800" dirty="0" smtClean="0"/>
              <a:t>84 : 3 =</a:t>
            </a:r>
          </a:p>
          <a:p>
            <a:r>
              <a:rPr lang="cs-CZ" sz="2800" dirty="0" smtClean="0"/>
              <a:t>90 : 6 =</a:t>
            </a:r>
          </a:p>
          <a:p>
            <a:r>
              <a:rPr lang="cs-CZ" sz="2800" dirty="0" smtClean="0"/>
              <a:t>78 : 3 =</a:t>
            </a:r>
          </a:p>
          <a:p>
            <a:r>
              <a:rPr lang="cs-CZ" sz="2800" dirty="0" smtClean="0"/>
              <a:t>88 : 8 =</a:t>
            </a:r>
          </a:p>
          <a:p>
            <a:r>
              <a:rPr lang="cs-CZ" sz="2800" dirty="0" smtClean="0"/>
              <a:t>92 : 4 =</a:t>
            </a:r>
          </a:p>
          <a:p>
            <a:r>
              <a:rPr lang="cs-CZ" sz="2800" dirty="0" smtClean="0"/>
              <a:t>72 : 3 =</a:t>
            </a:r>
          </a:p>
          <a:p>
            <a:r>
              <a:rPr lang="cs-CZ" sz="2800" dirty="0" smtClean="0"/>
              <a:t>96 : 8 =</a:t>
            </a:r>
          </a:p>
          <a:p>
            <a:r>
              <a:rPr lang="cs-CZ" sz="2800" dirty="0" smtClean="0"/>
              <a:t>56 : 2 =</a:t>
            </a:r>
          </a:p>
          <a:p>
            <a:r>
              <a:rPr lang="cs-CZ" sz="2800" dirty="0" smtClean="0"/>
              <a:t>85 : 5 =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2262789" y="1123669"/>
            <a:ext cx="653027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28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26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24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28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4985308" y="1141601"/>
            <a:ext cx="86409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32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46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24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27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29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</a:t>
            </a:r>
            <a:endParaRPr lang="cs-CZ" sz="2800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884368" y="1203341"/>
            <a:ext cx="100811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21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31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24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3203848" y="1203341"/>
            <a:ext cx="168404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100 : 5 =</a:t>
            </a:r>
          </a:p>
          <a:p>
            <a:r>
              <a:rPr lang="cs-CZ" sz="2800" dirty="0" smtClean="0"/>
              <a:t>64 : 2 =</a:t>
            </a:r>
          </a:p>
          <a:p>
            <a:r>
              <a:rPr lang="cs-CZ" sz="2800" dirty="0" smtClean="0"/>
              <a:t>91 : 7 =</a:t>
            </a:r>
          </a:p>
          <a:p>
            <a:r>
              <a:rPr lang="cs-CZ" sz="2800" dirty="0" smtClean="0"/>
              <a:t>92 : 2 =</a:t>
            </a:r>
          </a:p>
          <a:p>
            <a:r>
              <a:rPr lang="cs-CZ" sz="2800" dirty="0" smtClean="0"/>
              <a:t>96 : 4 =</a:t>
            </a:r>
          </a:p>
          <a:p>
            <a:r>
              <a:rPr lang="cs-CZ" sz="2800" dirty="0" smtClean="0"/>
              <a:t>95 : 5 =</a:t>
            </a:r>
          </a:p>
          <a:p>
            <a:r>
              <a:rPr lang="cs-CZ" sz="2800" dirty="0" smtClean="0"/>
              <a:t>77 : 7 =</a:t>
            </a:r>
          </a:p>
          <a:p>
            <a:r>
              <a:rPr lang="cs-CZ" sz="2800" dirty="0" smtClean="0"/>
              <a:t>81 : 3 =</a:t>
            </a:r>
          </a:p>
          <a:p>
            <a:r>
              <a:rPr lang="cs-CZ" sz="2800" dirty="0" smtClean="0"/>
              <a:t>58 : 2 =</a:t>
            </a:r>
          </a:p>
          <a:p>
            <a:r>
              <a:rPr lang="cs-CZ" sz="2800" dirty="0" smtClean="0"/>
              <a:t>66 : 6 =</a:t>
            </a:r>
          </a:p>
          <a:p>
            <a:r>
              <a:rPr lang="cs-CZ" sz="2800" dirty="0" smtClean="0"/>
              <a:t>48 : 4 =</a:t>
            </a:r>
          </a:p>
          <a:p>
            <a:r>
              <a:rPr lang="cs-CZ" sz="2800" dirty="0" smtClean="0"/>
              <a:t>39 : 3 =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5811924" y="1259136"/>
            <a:ext cx="168404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44 : </a:t>
            </a:r>
            <a:r>
              <a:rPr lang="cs-CZ" sz="2800" dirty="0" smtClean="0"/>
              <a:t>4 =</a:t>
            </a:r>
            <a:endParaRPr lang="cs-CZ" sz="2800" dirty="0" smtClean="0"/>
          </a:p>
          <a:p>
            <a:r>
              <a:rPr lang="cs-CZ" sz="2800" dirty="0" smtClean="0"/>
              <a:t>63 : 3 =</a:t>
            </a:r>
          </a:p>
          <a:p>
            <a:r>
              <a:rPr lang="cs-CZ" sz="2800" dirty="0" smtClean="0"/>
              <a:t>85 : 5 =</a:t>
            </a:r>
          </a:p>
          <a:p>
            <a:r>
              <a:rPr lang="cs-CZ" sz="2800" dirty="0" smtClean="0"/>
              <a:t>90 : 6 =</a:t>
            </a:r>
          </a:p>
          <a:p>
            <a:r>
              <a:rPr lang="cs-CZ" sz="2800" dirty="0" smtClean="0"/>
              <a:t>91 : 7 =</a:t>
            </a:r>
          </a:p>
          <a:p>
            <a:r>
              <a:rPr lang="cs-CZ" sz="2800" dirty="0" smtClean="0"/>
              <a:t>69 : 3 =</a:t>
            </a:r>
          </a:p>
          <a:p>
            <a:r>
              <a:rPr lang="cs-CZ" sz="2800" dirty="0" smtClean="0"/>
              <a:t>93 : 3 =</a:t>
            </a:r>
          </a:p>
          <a:p>
            <a:r>
              <a:rPr lang="cs-CZ" sz="2800" dirty="0" smtClean="0"/>
              <a:t>72 : 6 =</a:t>
            </a:r>
          </a:p>
          <a:p>
            <a:r>
              <a:rPr lang="cs-CZ" sz="2800" dirty="0" smtClean="0"/>
              <a:t>57 : 3 =</a:t>
            </a:r>
          </a:p>
          <a:p>
            <a:r>
              <a:rPr lang="cs-CZ" sz="2800" dirty="0" smtClean="0"/>
              <a:t>96 : 6 =</a:t>
            </a:r>
          </a:p>
          <a:p>
            <a:r>
              <a:rPr lang="cs-CZ" sz="2800" dirty="0" smtClean="0"/>
              <a:t>78 : 6 =</a:t>
            </a:r>
          </a:p>
          <a:p>
            <a:r>
              <a:rPr lang="cs-CZ" sz="2800" dirty="0" smtClean="0"/>
              <a:t>72 : 3 =</a:t>
            </a:r>
          </a:p>
        </p:txBody>
      </p:sp>
    </p:spTree>
    <p:extLst>
      <p:ext uri="{BB962C8B-B14F-4D97-AF65-F5344CB8AC3E}">
        <p14:creationId xmlns:p14="http://schemas.microsoft.com/office/powerpoint/2010/main" val="3640516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8" grpId="0"/>
      <p:bldP spid="9" grpId="0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4"/>
          <p:cNvSpPr txBox="1">
            <a:spLocks noChangeArrowheads="1"/>
          </p:cNvSpPr>
          <p:nvPr/>
        </p:nvSpPr>
        <p:spPr bwMode="auto">
          <a:xfrm>
            <a:off x="395288" y="908050"/>
            <a:ext cx="6881756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9pPr>
          </a:lstStyle>
          <a:p>
            <a:pPr eaLnBrk="1" hangingPunct="1"/>
            <a:endParaRPr lang="cs-CZ" sz="2000" dirty="0"/>
          </a:p>
          <a:p>
            <a:pPr eaLnBrk="1" hangingPunct="1"/>
            <a:r>
              <a:rPr lang="cs-CZ" sz="2000" dirty="0"/>
              <a:t>Ing. Hana Adamcová, </a:t>
            </a:r>
            <a:r>
              <a:rPr lang="cs-CZ" sz="2000" dirty="0" smtClean="0"/>
              <a:t>autor, ZŠ a MŠ Liběšice, okres Louny.</a:t>
            </a:r>
          </a:p>
          <a:p>
            <a:pPr eaLnBrk="1" hangingPunct="1"/>
            <a:r>
              <a:rPr lang="cs-CZ" sz="2000" dirty="0"/>
              <a:t>Zpracováno v programu Microsoft Office 2010.</a:t>
            </a:r>
          </a:p>
          <a:p>
            <a:pPr eaLnBrk="1" hangingPunct="1"/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498180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171</TotalTime>
  <Words>919</Words>
  <Application>Microsoft Office PowerPoint</Application>
  <PresentationFormat>Předvádění na obrazovce (4:3)</PresentationFormat>
  <Paragraphs>303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Aerodynamika</vt:lpstr>
      <vt:lpstr>VY_32_INOVACE_17_  Dělení dvojciferného čísla jednociferným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Dělení dvojciferného čísla jednociferným</dc:title>
  <dc:creator>Hanka</dc:creator>
  <cp:lastModifiedBy>učitelka</cp:lastModifiedBy>
  <cp:revision>15</cp:revision>
  <dcterms:created xsi:type="dcterms:W3CDTF">2011-09-11T16:12:11Z</dcterms:created>
  <dcterms:modified xsi:type="dcterms:W3CDTF">2012-09-25T08:40:12Z</dcterms:modified>
</cp:coreProperties>
</file>