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8" r:id="rId3"/>
    <p:sldId id="258" r:id="rId4"/>
    <p:sldId id="269" r:id="rId5"/>
    <p:sldId id="270" r:id="rId6"/>
    <p:sldId id="271" r:id="rId7"/>
    <p:sldId id="272" r:id="rId8"/>
    <p:sldId id="274" r:id="rId9"/>
    <p:sldId id="275" r:id="rId10"/>
    <p:sldId id="276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CC"/>
    <a:srgbClr val="FFFFCC"/>
    <a:srgbClr val="99F1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731979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VY_32_INOVACE_18_</a:t>
            </a:r>
            <a:br>
              <a:rPr lang="cs-CZ" sz="3600" dirty="0" smtClean="0"/>
            </a:br>
            <a:r>
              <a:rPr lang="cs-CZ" sz="2800" dirty="0" smtClean="0"/>
              <a:t> Dělení se zbytkem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979712" y="1993611"/>
            <a:ext cx="53235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3.ročník</a:t>
            </a:r>
          </a:p>
          <a:p>
            <a:pPr algn="ctr" eaLnBrk="1" hangingPunct="1"/>
            <a:r>
              <a:rPr lang="cs-CZ" sz="3200" dirty="0" smtClean="0"/>
              <a:t>Téma: Dělení se zbytkem</a:t>
            </a:r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284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smtClean="0"/>
              <a:t>Prezentace </a:t>
            </a:r>
            <a:r>
              <a:rPr lang="cs-CZ" sz="2800" dirty="0" smtClean="0"/>
              <a:t>obsahuje výklad látky a příklady k procvičování.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tabulí, jehož </a:t>
            </a:r>
            <a:r>
              <a:rPr lang="cs-CZ" sz="2800" dirty="0"/>
              <a:t>cílem je podpora aktivity žáků a jejich motivace při procvičování učiva.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pro samostatnou práci žáků nebo pro práci </a:t>
            </a:r>
            <a:r>
              <a:rPr lang="cs-CZ" sz="2800" dirty="0" smtClean="0"/>
              <a:t>ve dvojicích či </a:t>
            </a:r>
            <a:r>
              <a:rPr lang="cs-CZ" sz="2800" dirty="0"/>
              <a:t>skupinách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164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054477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Vypočítej:</a:t>
            </a:r>
          </a:p>
          <a:p>
            <a:pPr algn="ctr"/>
            <a:endParaRPr lang="cs-CZ" dirty="0" smtClean="0"/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17 : 2 =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87" name="Skupina 86"/>
          <p:cNvGrpSpPr/>
          <p:nvPr/>
        </p:nvGrpSpPr>
        <p:grpSpPr>
          <a:xfrm>
            <a:off x="179512" y="2877831"/>
            <a:ext cx="8064896" cy="1013315"/>
            <a:chOff x="179512" y="2877831"/>
            <a:chExt cx="8064896" cy="1013315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179512" y="3106517"/>
              <a:ext cx="806489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179512" y="349156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0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277966" y="348353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715587" y="348788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4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067376" y="348353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462698" y="347986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6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795916" y="349240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132464" y="3521814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8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32546" y="351979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708833" y="351537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10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335015" y="2910657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694799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085574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544758" y="3491561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68669" y="348385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2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1432901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865628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2205813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2586880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2945957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3295422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3582587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3937613" y="288305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4282297" y="288305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4624306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019007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5454557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5868144" y="287783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6238666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6631774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7020272" y="2882551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7400048" y="2891252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ovéPole 70"/>
            <p:cNvSpPr txBox="1"/>
            <p:nvPr/>
          </p:nvSpPr>
          <p:spPr>
            <a:xfrm>
              <a:off x="4093204" y="3519980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417613" y="349240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838857" y="3476708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18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7203292" y="3476708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5244288" y="3518389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14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5653983" y="3507655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6024505" y="349240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16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4443330" y="3492402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12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4840650" y="3508280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7812360" y="2891759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TextovéPole 79"/>
            <p:cNvSpPr txBox="1"/>
            <p:nvPr/>
          </p:nvSpPr>
          <p:spPr>
            <a:xfrm>
              <a:off x="7601883" y="3476708"/>
              <a:ext cx="428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20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83" name="Ovál 82"/>
          <p:cNvSpPr/>
          <p:nvPr/>
        </p:nvSpPr>
        <p:spPr>
          <a:xfrm rot="5139332">
            <a:off x="5908276" y="3471710"/>
            <a:ext cx="694612" cy="41071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TextovéPole 84"/>
          <p:cNvSpPr txBox="1"/>
          <p:nvPr/>
        </p:nvSpPr>
        <p:spPr>
          <a:xfrm>
            <a:off x="3399071" y="4545994"/>
            <a:ext cx="20483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 : 2 = 8  </a:t>
            </a:r>
          </a:p>
          <a:p>
            <a:r>
              <a:rPr lang="cs-CZ" sz="2800" dirty="0" smtClean="0"/>
              <a:t>     </a:t>
            </a:r>
          </a:p>
          <a:p>
            <a:r>
              <a:rPr lang="cs-CZ" sz="2800" dirty="0" smtClean="0"/>
              <a:t>17 – 16 = 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548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3" grpId="0" animBg="1"/>
      <p:bldP spid="8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83374" y="1346863"/>
            <a:ext cx="38860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         </a:t>
            </a:r>
            <a:r>
              <a:rPr lang="cs-CZ" sz="2400" dirty="0" smtClean="0">
                <a:solidFill>
                  <a:srgbClr val="0070C0"/>
                </a:solidFill>
              </a:rPr>
              <a:t>Zapisujeme: 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17 : 2 = 8 (</a:t>
            </a:r>
            <a:r>
              <a:rPr lang="cs-CZ" sz="3200" dirty="0" err="1" smtClean="0">
                <a:solidFill>
                  <a:srgbClr val="FF0000"/>
                </a:solidFill>
              </a:rPr>
              <a:t>zb</a:t>
            </a:r>
            <a:r>
              <a:rPr lang="cs-CZ" sz="3200" dirty="0" smtClean="0">
                <a:solidFill>
                  <a:srgbClr val="FF0000"/>
                </a:solidFill>
              </a:rPr>
              <a:t>. 1)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4437112"/>
            <a:ext cx="4219425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Kontrola správnosti </a:t>
            </a:r>
            <a:r>
              <a:rPr lang="cs-CZ" sz="2400" dirty="0" smtClean="0">
                <a:solidFill>
                  <a:srgbClr val="0070C0"/>
                </a:solidFill>
              </a:rPr>
              <a:t>výpočtu: 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     (2 . 8) + 1 = 17</a:t>
            </a:r>
            <a:endParaRPr lang="cs-CZ" sz="3200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275856" y="2735286"/>
            <a:ext cx="2473754" cy="937273"/>
            <a:chOff x="3229552" y="2758273"/>
            <a:chExt cx="2473754" cy="937273"/>
          </a:xfrm>
        </p:grpSpPr>
        <p:cxnSp>
          <p:nvCxnSpPr>
            <p:cNvPr id="8" name="Přímá spojnice se šipkou 7"/>
            <p:cNvCxnSpPr/>
            <p:nvPr/>
          </p:nvCxnSpPr>
          <p:spPr>
            <a:xfrm>
              <a:off x="3995936" y="2758273"/>
              <a:ext cx="0" cy="497086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3229552" y="3172326"/>
              <a:ext cx="247375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50"/>
                  </a:solidFill>
                </a:rPr>
                <a:t>neúplný podíl</a:t>
              </a:r>
              <a:endParaRPr lang="cs-CZ" sz="2800" b="1" dirty="0">
                <a:solidFill>
                  <a:srgbClr val="00B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6615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750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 a proveď kontrolu správnosti.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23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23284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22 : 4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4107" y="216625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38 : 4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4229" y="422124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17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4376" y="2132856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4 (3)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1614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3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283" y="2166259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9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4376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5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135" y="3284984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4) + 3 = 23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(4 . 5) + 2 = 22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4493" y="344918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(4 . 9) + 2 = 38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4493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3) + 2 = 17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3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750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 a proveď kontrolu správnosti.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 : 3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23284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39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4107" y="216625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12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4229" y="422124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29 : 4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4376" y="2132856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6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1614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7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283" y="2166259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2 (2)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4376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7 (4)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135" y="3284984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(3 . 6) + 2 = 20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7) + 4 = 39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4493" y="344918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2) + 2 = 12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4493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(4 . 7) + 1 = 29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86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750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Vypočítej a proveď kontrolu správnosti.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73 : 8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23284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36 : 7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4107" y="2166259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19 : 5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4229" y="422124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16 : 3 =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4376" y="2132856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9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1614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5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1283" y="2166259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3 (4)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4376" y="4221244"/>
            <a:ext cx="93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5 (1)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3135" y="3284984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(8 . 9) + 1 = 73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(7 . 5) + 1 = 36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4493" y="344918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(5 . 3) + 4 = 19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4493" y="5733256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(3 . 5) + 1 = 16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66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41602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 : 6 =</a:t>
            </a:r>
          </a:p>
          <a:p>
            <a:r>
              <a:rPr lang="cs-CZ" sz="2800" dirty="0" smtClean="0"/>
              <a:t>13 : 6 =</a:t>
            </a:r>
          </a:p>
          <a:p>
            <a:r>
              <a:rPr lang="cs-CZ" sz="2800" dirty="0" smtClean="0"/>
              <a:t>82 : 9 =</a:t>
            </a:r>
          </a:p>
          <a:p>
            <a:r>
              <a:rPr lang="cs-CZ" sz="2800" dirty="0" smtClean="0"/>
              <a:t>25 : 8 =</a:t>
            </a:r>
          </a:p>
          <a:p>
            <a:r>
              <a:rPr lang="cs-CZ" sz="2800" dirty="0" smtClean="0"/>
              <a:t>57 : 7 =</a:t>
            </a:r>
          </a:p>
          <a:p>
            <a:r>
              <a:rPr lang="cs-CZ" sz="2800" dirty="0" smtClean="0"/>
              <a:t>19 : 6 =</a:t>
            </a:r>
          </a:p>
          <a:p>
            <a:r>
              <a:rPr lang="cs-CZ" sz="2800" dirty="0" smtClean="0"/>
              <a:t>15 : 7 =</a:t>
            </a:r>
          </a:p>
          <a:p>
            <a:r>
              <a:rPr lang="cs-CZ" sz="2800" dirty="0" smtClean="0"/>
              <a:t>17 : 3 =</a:t>
            </a:r>
          </a:p>
          <a:p>
            <a:r>
              <a:rPr lang="cs-CZ" sz="2800" dirty="0" smtClean="0"/>
              <a:t>19 : 2 =</a:t>
            </a:r>
          </a:p>
          <a:p>
            <a:r>
              <a:rPr lang="cs-CZ" sz="2800" dirty="0" smtClean="0"/>
              <a:t>46 : 5 =</a:t>
            </a:r>
          </a:p>
          <a:p>
            <a:r>
              <a:rPr lang="cs-CZ" sz="2800" dirty="0" smtClean="0"/>
              <a:t>26 : 4 =</a:t>
            </a:r>
          </a:p>
          <a:p>
            <a:r>
              <a:rPr lang="cs-CZ" sz="2800" dirty="0" smtClean="0"/>
              <a:t>61 : 6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07704" y="1123669"/>
            <a:ext cx="129614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(1)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123668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48 : 7 =</a:t>
            </a:r>
          </a:p>
          <a:p>
            <a:r>
              <a:rPr lang="cs-CZ" sz="2800" dirty="0" smtClean="0"/>
              <a:t>39 : 6 =</a:t>
            </a:r>
          </a:p>
          <a:p>
            <a:r>
              <a:rPr lang="cs-CZ" sz="2800" dirty="0" smtClean="0"/>
              <a:t>65 : 7 =</a:t>
            </a:r>
          </a:p>
          <a:p>
            <a:r>
              <a:rPr lang="cs-CZ" sz="2800" dirty="0" smtClean="0"/>
              <a:t>26 : 6 =</a:t>
            </a:r>
          </a:p>
          <a:p>
            <a:r>
              <a:rPr lang="cs-CZ" sz="2800" dirty="0" smtClean="0"/>
              <a:t>21 : 4 =</a:t>
            </a:r>
          </a:p>
          <a:p>
            <a:r>
              <a:rPr lang="cs-CZ" sz="2800" dirty="0" smtClean="0"/>
              <a:t>22 : 3 =</a:t>
            </a:r>
          </a:p>
          <a:p>
            <a:r>
              <a:rPr lang="cs-CZ" sz="2800" dirty="0" smtClean="0"/>
              <a:t>36 : 7 =</a:t>
            </a:r>
          </a:p>
          <a:p>
            <a:r>
              <a:rPr lang="cs-CZ" sz="2800" dirty="0" smtClean="0"/>
              <a:t>44 : 5 =</a:t>
            </a:r>
          </a:p>
          <a:p>
            <a:r>
              <a:rPr lang="cs-CZ" sz="2800" dirty="0" smtClean="0"/>
              <a:t>51 : 6 =</a:t>
            </a:r>
          </a:p>
          <a:p>
            <a:r>
              <a:rPr lang="cs-CZ" sz="2800" dirty="0" smtClean="0"/>
              <a:t>28 : 6 =</a:t>
            </a:r>
          </a:p>
          <a:p>
            <a:r>
              <a:rPr lang="cs-CZ" sz="2800" dirty="0" smtClean="0"/>
              <a:t>28 : 3 =</a:t>
            </a:r>
          </a:p>
          <a:p>
            <a:r>
              <a:rPr lang="cs-CZ" sz="2800" dirty="0" smtClean="0"/>
              <a:t>72 : 7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03339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: 4=</a:t>
            </a:r>
          </a:p>
          <a:p>
            <a:r>
              <a:rPr lang="cs-CZ" sz="2800" dirty="0" smtClean="0"/>
              <a:t>17 : 3 =</a:t>
            </a:r>
          </a:p>
          <a:p>
            <a:r>
              <a:rPr lang="cs-CZ" sz="2800" dirty="0" smtClean="0"/>
              <a:t>27 : 5 =</a:t>
            </a:r>
          </a:p>
          <a:p>
            <a:r>
              <a:rPr lang="cs-CZ" sz="2800" dirty="0" smtClean="0"/>
              <a:t>55 : 6 =</a:t>
            </a:r>
          </a:p>
          <a:p>
            <a:r>
              <a:rPr lang="cs-CZ" sz="2800" dirty="0" smtClean="0"/>
              <a:t>15 : 7 =</a:t>
            </a:r>
          </a:p>
          <a:p>
            <a:r>
              <a:rPr lang="cs-CZ" sz="2800" dirty="0" smtClean="0"/>
              <a:t>19 : 3 =</a:t>
            </a:r>
          </a:p>
          <a:p>
            <a:r>
              <a:rPr lang="cs-CZ" sz="2800" dirty="0" smtClean="0"/>
              <a:t>59 : 7 =</a:t>
            </a:r>
          </a:p>
          <a:p>
            <a:r>
              <a:rPr lang="cs-CZ" sz="2800" dirty="0" smtClean="0"/>
              <a:t>43 : 6 =</a:t>
            </a:r>
          </a:p>
          <a:p>
            <a:r>
              <a:rPr lang="cs-CZ" sz="2800" dirty="0" smtClean="0"/>
              <a:t>10 : 3 =</a:t>
            </a:r>
          </a:p>
          <a:p>
            <a:r>
              <a:rPr lang="cs-CZ" sz="2800" dirty="0" smtClean="0"/>
              <a:t>40 : 6 =</a:t>
            </a:r>
          </a:p>
          <a:p>
            <a:r>
              <a:rPr lang="cs-CZ" sz="2800" dirty="0" smtClean="0"/>
              <a:t>13 : 6 =</a:t>
            </a:r>
          </a:p>
          <a:p>
            <a:r>
              <a:rPr lang="cs-CZ" sz="2800" dirty="0" smtClean="0"/>
              <a:t>14 : 3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07278" y="1153300"/>
            <a:ext cx="134989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(2)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905285" y="1123667"/>
            <a:ext cx="10801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</p:txBody>
      </p:sp>
    </p:spTree>
    <p:extLst>
      <p:ext uri="{BB962C8B-B14F-4D97-AF65-F5344CB8AC3E}">
        <p14:creationId xmlns:p14="http://schemas.microsoft.com/office/powerpoint/2010/main" val="353661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41602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 : 7 =</a:t>
            </a:r>
          </a:p>
          <a:p>
            <a:r>
              <a:rPr lang="cs-CZ" sz="2800" dirty="0" smtClean="0"/>
              <a:t>13 : 5 =</a:t>
            </a:r>
          </a:p>
          <a:p>
            <a:r>
              <a:rPr lang="cs-CZ" sz="2800" dirty="0" smtClean="0"/>
              <a:t>73 : 9 =</a:t>
            </a:r>
          </a:p>
          <a:p>
            <a:r>
              <a:rPr lang="cs-CZ" sz="2800" dirty="0" smtClean="0"/>
              <a:t>25 : 4 =</a:t>
            </a:r>
          </a:p>
          <a:p>
            <a:r>
              <a:rPr lang="cs-CZ" sz="2800" dirty="0" smtClean="0"/>
              <a:t>57 : 6 =</a:t>
            </a:r>
          </a:p>
          <a:p>
            <a:r>
              <a:rPr lang="cs-CZ" sz="2800" dirty="0" smtClean="0"/>
              <a:t>19 : </a:t>
            </a:r>
            <a:r>
              <a:rPr lang="cs-CZ" sz="2800" dirty="0"/>
              <a:t>9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15 : 2 =</a:t>
            </a:r>
          </a:p>
          <a:p>
            <a:r>
              <a:rPr lang="cs-CZ" sz="2800" dirty="0" smtClean="0"/>
              <a:t>17 : 4 =</a:t>
            </a:r>
          </a:p>
          <a:p>
            <a:r>
              <a:rPr lang="cs-CZ" sz="2800" dirty="0" smtClean="0"/>
              <a:t>19 : 7 =</a:t>
            </a:r>
          </a:p>
          <a:p>
            <a:r>
              <a:rPr lang="cs-CZ" sz="2800" dirty="0" smtClean="0"/>
              <a:t>46 : 9 =</a:t>
            </a:r>
          </a:p>
          <a:p>
            <a:r>
              <a:rPr lang="cs-CZ" sz="2800" dirty="0" smtClean="0"/>
              <a:t>26 : 3 =</a:t>
            </a:r>
          </a:p>
          <a:p>
            <a:r>
              <a:rPr lang="cs-CZ" sz="2800" dirty="0" smtClean="0"/>
              <a:t>41 : 6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123669"/>
            <a:ext cx="10801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(5)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123668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34 : 7 =</a:t>
            </a:r>
          </a:p>
          <a:p>
            <a:r>
              <a:rPr lang="cs-CZ" sz="2800" dirty="0" smtClean="0"/>
              <a:t>23 : 6 =</a:t>
            </a:r>
          </a:p>
          <a:p>
            <a:r>
              <a:rPr lang="cs-CZ" sz="2800" dirty="0" smtClean="0"/>
              <a:t>62 : 7 =</a:t>
            </a:r>
          </a:p>
          <a:p>
            <a:r>
              <a:rPr lang="cs-CZ" sz="2800" dirty="0" smtClean="0"/>
              <a:t>29 : 6 =</a:t>
            </a:r>
          </a:p>
          <a:p>
            <a:r>
              <a:rPr lang="cs-CZ" sz="2800" dirty="0" smtClean="0"/>
              <a:t>21 : 6 =</a:t>
            </a:r>
          </a:p>
          <a:p>
            <a:r>
              <a:rPr lang="cs-CZ" sz="2800" dirty="0" smtClean="0"/>
              <a:t>22 : 8 =</a:t>
            </a:r>
          </a:p>
          <a:p>
            <a:r>
              <a:rPr lang="cs-CZ" sz="2800" dirty="0" smtClean="0"/>
              <a:t>36 : </a:t>
            </a:r>
            <a:r>
              <a:rPr lang="cs-CZ" sz="2800" dirty="0"/>
              <a:t>5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44 : 9 =</a:t>
            </a:r>
          </a:p>
          <a:p>
            <a:r>
              <a:rPr lang="cs-CZ" sz="2800" dirty="0" smtClean="0"/>
              <a:t>21 : 6 =</a:t>
            </a:r>
          </a:p>
          <a:p>
            <a:r>
              <a:rPr lang="cs-CZ" sz="2800" dirty="0" smtClean="0"/>
              <a:t>28 : 9 =</a:t>
            </a:r>
          </a:p>
          <a:p>
            <a:r>
              <a:rPr lang="cs-CZ" sz="2800" dirty="0" smtClean="0"/>
              <a:t>28 : </a:t>
            </a:r>
            <a:r>
              <a:rPr lang="cs-CZ" sz="2800" dirty="0"/>
              <a:t>6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22 : 7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03339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51 : 6=</a:t>
            </a:r>
          </a:p>
          <a:p>
            <a:r>
              <a:rPr lang="cs-CZ" sz="2800" dirty="0" smtClean="0"/>
              <a:t>41 : 7 =</a:t>
            </a:r>
          </a:p>
          <a:p>
            <a:r>
              <a:rPr lang="cs-CZ" sz="2800" dirty="0" smtClean="0"/>
              <a:t>63 : 6 =</a:t>
            </a:r>
          </a:p>
          <a:p>
            <a:r>
              <a:rPr lang="cs-CZ" sz="2800" dirty="0" smtClean="0"/>
              <a:t>25 : 7 =</a:t>
            </a:r>
          </a:p>
          <a:p>
            <a:r>
              <a:rPr lang="cs-CZ" sz="2800" dirty="0" smtClean="0"/>
              <a:t>58 : 8 =</a:t>
            </a:r>
          </a:p>
          <a:p>
            <a:r>
              <a:rPr lang="cs-CZ" sz="2800" dirty="0" smtClean="0"/>
              <a:t>60 : 9 =</a:t>
            </a:r>
          </a:p>
          <a:p>
            <a:r>
              <a:rPr lang="cs-CZ" sz="2800" dirty="0" smtClean="0"/>
              <a:t>34 : 7 =</a:t>
            </a:r>
          </a:p>
          <a:p>
            <a:r>
              <a:rPr lang="cs-CZ" sz="2800" dirty="0" smtClean="0"/>
              <a:t>39 : 4 =</a:t>
            </a:r>
          </a:p>
          <a:p>
            <a:r>
              <a:rPr lang="cs-CZ" sz="2800" dirty="0" smtClean="0"/>
              <a:t>14 : 3 =</a:t>
            </a:r>
          </a:p>
          <a:p>
            <a:r>
              <a:rPr lang="cs-CZ" sz="2800" dirty="0" smtClean="0"/>
              <a:t>10 : 4 =</a:t>
            </a:r>
          </a:p>
          <a:p>
            <a:r>
              <a:rPr lang="cs-CZ" sz="2800" dirty="0" smtClean="0"/>
              <a:t>18 : 8 =</a:t>
            </a:r>
          </a:p>
          <a:p>
            <a:r>
              <a:rPr lang="cs-CZ" sz="2800" dirty="0" smtClean="0"/>
              <a:t>22 : 4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77056" y="1153300"/>
            <a:ext cx="1080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(8)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(1)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84368" y="1132893"/>
            <a:ext cx="12596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(2)</a:t>
            </a:r>
          </a:p>
        </p:txBody>
      </p:sp>
    </p:spTree>
    <p:extLst>
      <p:ext uri="{BB962C8B-B14F-4D97-AF65-F5344CB8AC3E}">
        <p14:creationId xmlns:p14="http://schemas.microsoft.com/office/powerpoint/2010/main" val="321593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41602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53 : 7 =</a:t>
            </a:r>
          </a:p>
          <a:p>
            <a:r>
              <a:rPr lang="cs-CZ" sz="2800" dirty="0" smtClean="0"/>
              <a:t>13 : 2 =</a:t>
            </a:r>
          </a:p>
          <a:p>
            <a:r>
              <a:rPr lang="cs-CZ" sz="2800" dirty="0" smtClean="0"/>
              <a:t>62 : 9 =</a:t>
            </a:r>
          </a:p>
          <a:p>
            <a:r>
              <a:rPr lang="cs-CZ" sz="2800" dirty="0" smtClean="0"/>
              <a:t>25 : 6 =</a:t>
            </a:r>
          </a:p>
          <a:p>
            <a:r>
              <a:rPr lang="cs-CZ" sz="2800" dirty="0" smtClean="0"/>
              <a:t>57 : 8 =</a:t>
            </a:r>
          </a:p>
          <a:p>
            <a:r>
              <a:rPr lang="cs-CZ" sz="2800" dirty="0" smtClean="0"/>
              <a:t>19 : </a:t>
            </a:r>
            <a:r>
              <a:rPr lang="cs-CZ" sz="2800" dirty="0"/>
              <a:t>3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15 : 4 =</a:t>
            </a:r>
          </a:p>
          <a:p>
            <a:r>
              <a:rPr lang="cs-CZ" sz="2800" dirty="0" smtClean="0"/>
              <a:t>17 : 5 =</a:t>
            </a:r>
          </a:p>
          <a:p>
            <a:r>
              <a:rPr lang="cs-CZ" sz="2800" dirty="0" smtClean="0"/>
              <a:t>19 : 9 =</a:t>
            </a:r>
          </a:p>
          <a:p>
            <a:r>
              <a:rPr lang="cs-CZ" sz="2800" dirty="0" smtClean="0"/>
              <a:t>36 : 5 =</a:t>
            </a:r>
          </a:p>
          <a:p>
            <a:r>
              <a:rPr lang="cs-CZ" sz="2800" dirty="0" smtClean="0"/>
              <a:t>26 : 8 =</a:t>
            </a:r>
          </a:p>
          <a:p>
            <a:r>
              <a:rPr lang="cs-CZ" sz="2800" dirty="0" smtClean="0"/>
              <a:t>46 : 6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123669"/>
            <a:ext cx="10801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(8)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(4)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832" y="1123668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: 6 =</a:t>
            </a:r>
          </a:p>
          <a:p>
            <a:r>
              <a:rPr lang="cs-CZ" sz="2800" dirty="0" smtClean="0"/>
              <a:t>16 : 7 =</a:t>
            </a:r>
          </a:p>
          <a:p>
            <a:r>
              <a:rPr lang="cs-CZ" sz="2800" dirty="0" smtClean="0"/>
              <a:t>83 : 9 =</a:t>
            </a:r>
          </a:p>
          <a:p>
            <a:r>
              <a:rPr lang="cs-CZ" sz="2800" dirty="0" smtClean="0"/>
              <a:t>26 : 8 =</a:t>
            </a:r>
          </a:p>
          <a:p>
            <a:r>
              <a:rPr lang="cs-CZ" sz="2800" dirty="0" smtClean="0"/>
              <a:t>75 : 9 =</a:t>
            </a:r>
          </a:p>
          <a:p>
            <a:r>
              <a:rPr lang="cs-CZ" sz="2800" dirty="0" smtClean="0"/>
              <a:t>12 : 8 =</a:t>
            </a:r>
          </a:p>
          <a:p>
            <a:r>
              <a:rPr lang="cs-CZ" sz="2800" dirty="0" smtClean="0"/>
              <a:t>30 : 7 =</a:t>
            </a:r>
          </a:p>
          <a:p>
            <a:r>
              <a:rPr lang="cs-CZ" sz="2800" dirty="0" smtClean="0"/>
              <a:t>44 : 5 =</a:t>
            </a:r>
          </a:p>
          <a:p>
            <a:r>
              <a:rPr lang="cs-CZ" sz="2800" dirty="0" smtClean="0"/>
              <a:t>  9 : 6 =</a:t>
            </a:r>
          </a:p>
          <a:p>
            <a:r>
              <a:rPr lang="cs-CZ" sz="2800" dirty="0" smtClean="0"/>
              <a:t>20 : 9 =</a:t>
            </a:r>
          </a:p>
          <a:p>
            <a:r>
              <a:rPr lang="cs-CZ" sz="2800" dirty="0" smtClean="0"/>
              <a:t>28 : 3 =</a:t>
            </a:r>
          </a:p>
          <a:p>
            <a:r>
              <a:rPr lang="cs-CZ" sz="2800" dirty="0" smtClean="0"/>
              <a:t>48 : 7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1203339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7 : 4 =</a:t>
            </a:r>
          </a:p>
          <a:p>
            <a:r>
              <a:rPr lang="cs-CZ" sz="2800" dirty="0" smtClean="0"/>
              <a:t>14 : 9 =</a:t>
            </a:r>
          </a:p>
          <a:p>
            <a:r>
              <a:rPr lang="cs-CZ" sz="2800" dirty="0" smtClean="0"/>
              <a:t>11 : 5 =</a:t>
            </a:r>
          </a:p>
          <a:p>
            <a:r>
              <a:rPr lang="cs-CZ" sz="2800" dirty="0" smtClean="0"/>
              <a:t>35 : 4 =</a:t>
            </a:r>
          </a:p>
          <a:p>
            <a:r>
              <a:rPr lang="cs-CZ" sz="2800" dirty="0" smtClean="0"/>
              <a:t>84 : 9 =</a:t>
            </a:r>
          </a:p>
          <a:p>
            <a:r>
              <a:rPr lang="cs-CZ" sz="2800" dirty="0" smtClean="0"/>
              <a:t>66 : 7 =</a:t>
            </a:r>
          </a:p>
          <a:p>
            <a:r>
              <a:rPr lang="cs-CZ" sz="2800" dirty="0" smtClean="0"/>
              <a:t>41 : 7 =</a:t>
            </a:r>
          </a:p>
          <a:p>
            <a:r>
              <a:rPr lang="cs-CZ" sz="2800" dirty="0" smtClean="0"/>
              <a:t>16 : 6 =</a:t>
            </a:r>
          </a:p>
          <a:p>
            <a:r>
              <a:rPr lang="cs-CZ" sz="2800" dirty="0" smtClean="0"/>
              <a:t>11 : 3 =</a:t>
            </a:r>
          </a:p>
          <a:p>
            <a:r>
              <a:rPr lang="cs-CZ" sz="2800" dirty="0" smtClean="0"/>
              <a:t>40 : 6 =</a:t>
            </a:r>
          </a:p>
          <a:p>
            <a:r>
              <a:rPr lang="cs-CZ" sz="2800" dirty="0" smtClean="0"/>
              <a:t>78 : 9 =</a:t>
            </a:r>
          </a:p>
          <a:p>
            <a:r>
              <a:rPr lang="cs-CZ" sz="2800" dirty="0" smtClean="0"/>
              <a:t>42 : 4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82942" y="404664"/>
            <a:ext cx="6048672" cy="400110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se zbytkem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123669"/>
            <a:ext cx="1080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(6)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631614" y="1132893"/>
            <a:ext cx="133287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(5)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(1)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(3)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(4)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(2)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(4)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(6)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(2)</a:t>
            </a:r>
          </a:p>
        </p:txBody>
      </p:sp>
    </p:spTree>
    <p:extLst>
      <p:ext uri="{BB962C8B-B14F-4D97-AF65-F5344CB8AC3E}">
        <p14:creationId xmlns:p14="http://schemas.microsoft.com/office/powerpoint/2010/main" val="218695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1752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359</TotalTime>
  <Words>1268</Words>
  <Application>Microsoft Office PowerPoint</Application>
  <PresentationFormat>Předvádění na obrazovce (4:3)</PresentationFormat>
  <Paragraphs>310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VY_32_INOVACE_18_  Dělení se zbytkem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se zbytkem</dc:title>
  <dc:creator>Hanka</dc:creator>
  <cp:lastModifiedBy>Martin a Lída</cp:lastModifiedBy>
  <cp:revision>38</cp:revision>
  <dcterms:created xsi:type="dcterms:W3CDTF">2011-09-11T16:12:11Z</dcterms:created>
  <dcterms:modified xsi:type="dcterms:W3CDTF">2012-09-25T18:45:52Z</dcterms:modified>
</cp:coreProperties>
</file>