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80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7" r:id="rId11"/>
    <p:sldId id="278" r:id="rId12"/>
    <p:sldId id="279" r:id="rId13"/>
    <p:sldId id="273" r:id="rId14"/>
    <p:sldId id="276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0066"/>
    <a:srgbClr val="008000"/>
    <a:srgbClr val="FF6600"/>
    <a:srgbClr val="990099"/>
    <a:srgbClr val="00DA63"/>
    <a:srgbClr val="F9A8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83118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VY_32_INOVACE_20_ 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/>
              <a:t> Jednotky objemu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005062" y="2060849"/>
            <a:ext cx="738336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5. ročník</a:t>
            </a:r>
          </a:p>
          <a:p>
            <a:pPr algn="ctr" eaLnBrk="1" hangingPunct="1"/>
            <a:r>
              <a:rPr lang="cs-CZ" sz="3200" dirty="0" smtClean="0"/>
              <a:t>Téma: Jednotky objemu</a:t>
            </a:r>
          </a:p>
          <a:p>
            <a:pPr algn="ctr" eaLnBrk="1" hangingPunct="1"/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698033" y="530120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015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None/>
            </a:pPr>
            <a:r>
              <a:rPr lang="cs-CZ" sz="2800" b="1" dirty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Prezentace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vysvětluje a pomocí obrázků seznamuje žáky s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pojmem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objem a zpracovává jednotky objemu. Materiál přibližuje žákům základní vztahy mezi </a:t>
            </a:r>
            <a:r>
              <a:rPr lang="cs-CZ" sz="2800" b="1" dirty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jednotkami objemu. Prezentace obsahuje příklady k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procvičení.</a:t>
            </a:r>
            <a:endParaRPr lang="cs-CZ" sz="2400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4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31071" y="188640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Co je to objem?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míra trojrozměrných útvarů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prostorová velikost tělesa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množství kapaliny (mléka, benzínu, vody,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nafty, limonády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kterou se naplní daná nádoba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85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987"/>
            <a:ext cx="6851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Kde se s objemem setkáváme v praxi?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2" descr="C:\Users\Admin\Desktop\TĚLESA\K640_P1050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9898" y="5020123"/>
            <a:ext cx="1959589" cy="146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K640_P10501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59841">
            <a:off x="159542" y="772034"/>
            <a:ext cx="1855503" cy="139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TĚLESA\K640_P10501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282558" y="874966"/>
            <a:ext cx="2013652" cy="151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TĚLESA\K640_P105019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45736" y="833336"/>
            <a:ext cx="1858815" cy="139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dmin\Desktop\foto tělesa\K640_P106002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56" y="3267594"/>
            <a:ext cx="1801153" cy="135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Admin\Desktop\foto tělesa\K640_P106002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2690" y="2866240"/>
            <a:ext cx="1995816" cy="149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Admin\Desktop\foto tělesa\K640_P106004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32247">
            <a:off x="2644764" y="2932242"/>
            <a:ext cx="1819809" cy="136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Admin\Desktop\foto tělesa\K640_P106004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451341" y="5147095"/>
            <a:ext cx="1734018" cy="130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foto tělesa\K640_P106004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40863">
            <a:off x="4517019" y="2842838"/>
            <a:ext cx="1963683" cy="147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Desktop\foto tělesa\K640_P1060051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970125" y="5042699"/>
            <a:ext cx="1804888" cy="13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Desktop\foto tělesa\K640_P1060050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50126" y="910929"/>
            <a:ext cx="2301363" cy="172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Desktop\foto tělesa\K640_P1060044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586037" y="4939122"/>
            <a:ext cx="1971704" cy="147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Desktop\foto tělesa\K640_P1060045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16683" y="4896045"/>
            <a:ext cx="2020935" cy="15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69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956" y="1052736"/>
            <a:ext cx="7930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jednotkou je 1 litr, značíme 1 l.</a:t>
            </a:r>
            <a:endParaRPr lang="cs-CZ" sz="36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9172" y="1988840"/>
            <a:ext cx="5032147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00"/>
                </a:solidFill>
              </a:rPr>
              <a:t>Menší jednotky než 1 litr je :</a:t>
            </a:r>
          </a:p>
          <a:p>
            <a:endParaRPr lang="cs-CZ" sz="3200" b="1" dirty="0" smtClean="0">
              <a:solidFill>
                <a:srgbClr val="00330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decilitr    (dl)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centilitr   (cl)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mililitr     (ml)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9172" y="5050050"/>
            <a:ext cx="4635628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Větší jednotkou než litr je: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hektolitr  (hl)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91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931833"/>
              </p:ext>
            </p:extLst>
          </p:nvPr>
        </p:nvGraphicFramePr>
        <p:xfrm>
          <a:off x="899592" y="1340768"/>
          <a:ext cx="7344816" cy="511256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448272"/>
                <a:gridCol w="1557991"/>
                <a:gridCol w="3338553"/>
              </a:tblGrid>
              <a:tr h="730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hektolitr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hl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hl = 100 l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 dl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100 cl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1000 ml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decilitr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 = 10 cl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decilitr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 = 100 ml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centilitr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cl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cl = 10 ml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24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</a:t>
            </a:r>
            <a:r>
              <a:rPr lang="cs-CZ" sz="2400" dirty="0" smtClean="0">
                <a:solidFill>
                  <a:srgbClr val="00B050"/>
                </a:solidFill>
              </a:rPr>
              <a:t>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818" y="1771241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4     hl = </a:t>
            </a:r>
          </a:p>
          <a:p>
            <a:pPr marL="342900" indent="-342900">
              <a:buAutoNum type="arabicPlain" startAt="45"/>
            </a:pPr>
            <a:r>
              <a:rPr lang="cs-CZ" sz="3200" dirty="0" smtClean="0">
                <a:solidFill>
                  <a:srgbClr val="990099"/>
                </a:solidFill>
              </a:rPr>
              <a:t>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13   hl =</a:t>
            </a:r>
          </a:p>
          <a:p>
            <a:pPr marL="342900" indent="-342900">
              <a:buAutoNum type="arabicPlain" startAt="528"/>
            </a:pPr>
            <a:r>
              <a:rPr lang="cs-CZ" sz="3200" dirty="0" smtClean="0">
                <a:solidFill>
                  <a:srgbClr val="990099"/>
                </a:solidFill>
              </a:rPr>
              <a:t> hl =</a:t>
            </a:r>
          </a:p>
          <a:p>
            <a:pPr marL="342900" indent="-342900">
              <a:buAutoNum type="arabicPlain" startAt="80"/>
            </a:pPr>
            <a:r>
              <a:rPr lang="cs-CZ" sz="3200" dirty="0" smtClean="0">
                <a:solidFill>
                  <a:srgbClr val="990099"/>
                </a:solidFill>
              </a:rPr>
              <a:t>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780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1752721"/>
            <a:ext cx="233749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32 000 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5 000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62 000 l =</a:t>
            </a:r>
          </a:p>
          <a:p>
            <a:pPr marL="514350" indent="-514350">
              <a:buAutoNum type="arabicPlain" startAt="500"/>
            </a:pPr>
            <a:r>
              <a:rPr lang="cs-CZ" sz="3200" dirty="0" smtClean="0">
                <a:solidFill>
                  <a:srgbClr val="990099"/>
                </a:solidFill>
              </a:rPr>
              <a:t>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12 000 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900       l =  </a:t>
            </a: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09555" y="1796632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4 500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1 300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52 800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8 000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78 000 l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761496"/>
            <a:ext cx="132440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320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620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120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9 hl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43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21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</a:t>
            </a:r>
            <a:r>
              <a:rPr lang="cs-CZ" sz="2400" dirty="0" smtClean="0">
                <a:solidFill>
                  <a:srgbClr val="00B050"/>
                </a:solidFill>
              </a:rPr>
              <a:t>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89" y="1796632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lain" startAt="7"/>
            </a:pPr>
            <a:r>
              <a:rPr lang="cs-CZ" sz="3200" dirty="0" smtClean="0">
                <a:solidFill>
                  <a:srgbClr val="990099"/>
                </a:solidFill>
              </a:rPr>
              <a:t>  hl = </a:t>
            </a:r>
          </a:p>
          <a:p>
            <a:pPr marL="514350" indent="-514350">
              <a:buAutoNum type="arabicPlain" startAt="7"/>
            </a:pPr>
            <a:r>
              <a:rPr lang="cs-CZ" sz="3200" dirty="0" smtClean="0">
                <a:solidFill>
                  <a:srgbClr val="990099"/>
                </a:solidFill>
              </a:rPr>
              <a:t>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54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234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56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853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8283" y="1750237"/>
            <a:ext cx="216437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200      l 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3 400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6 000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900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87 400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100       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8988" y="1805407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6600"/>
                </a:solidFill>
              </a:rPr>
              <a:t>700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5 400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23 400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5 600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85 300 l</a:t>
            </a:r>
            <a:endParaRPr lang="cs-CZ" sz="3200" dirty="0">
              <a:solidFill>
                <a:srgbClr val="FF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7320" y="1796632"/>
            <a:ext cx="126451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6600"/>
                </a:solidFill>
              </a:rPr>
              <a:t>2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34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60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9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874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1 hl</a:t>
            </a:r>
            <a:endParaRPr lang="cs-CZ" sz="32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53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4094"/>
            <a:ext cx="321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</a:t>
            </a:r>
            <a:r>
              <a:rPr lang="cs-CZ" sz="2400" dirty="0" smtClean="0">
                <a:solidFill>
                  <a:srgbClr val="00B050"/>
                </a:solidFill>
              </a:rPr>
              <a:t>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89" y="1796632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8     hl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14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67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128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999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8283" y="1750237"/>
            <a:ext cx="216437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900      l 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8 800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6 100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500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66 400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400       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8988" y="1805407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800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1 400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6 700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12 800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1 200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99 900 l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7320" y="1796632"/>
            <a:ext cx="132683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9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88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61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5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664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4 hl</a:t>
            </a:r>
            <a:endParaRPr lang="cs-CZ" sz="32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42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1 827 l       =                   hl                 l</a:t>
            </a:r>
          </a:p>
          <a:p>
            <a:pPr marL="514350" indent="-514350">
              <a:buAutoNum type="arabicPlain" startAt="568"/>
            </a:pPr>
            <a:r>
              <a:rPr lang="cs-CZ" sz="3200" dirty="0" smtClean="0"/>
              <a:t> l          =                   hl                 l </a:t>
            </a:r>
          </a:p>
          <a:p>
            <a:r>
              <a:rPr lang="cs-CZ" sz="3200" dirty="0" smtClean="0"/>
              <a:t>14 478 l     =		    hl                 l</a:t>
            </a:r>
          </a:p>
          <a:p>
            <a:r>
              <a:rPr lang="cs-CZ" sz="3200" dirty="0" smtClean="0"/>
              <a:t>258 400 l  =                   hl                 l</a:t>
            </a:r>
          </a:p>
          <a:p>
            <a:r>
              <a:rPr lang="cs-CZ" sz="3200" dirty="0" smtClean="0"/>
              <a:t>58 l            =                   hl                 l</a:t>
            </a:r>
          </a:p>
          <a:p>
            <a:r>
              <a:rPr lang="cs-CZ" sz="3200" dirty="0" smtClean="0"/>
              <a:t>400 l          =                   hl                 l</a:t>
            </a:r>
          </a:p>
          <a:p>
            <a:r>
              <a:rPr lang="cs-CZ" sz="3200" dirty="0" smtClean="0"/>
              <a:t>1 587 l       =                   hl                 l</a:t>
            </a:r>
          </a:p>
          <a:p>
            <a:r>
              <a:rPr lang="cs-CZ" sz="3200" dirty="0" smtClean="0"/>
              <a:t>45 224 l     =                   hl                 l</a:t>
            </a:r>
          </a:p>
          <a:p>
            <a:r>
              <a:rPr lang="cs-CZ" sz="3200" dirty="0" smtClean="0"/>
              <a:t>567 324 l  =                   hl                  l</a:t>
            </a:r>
          </a:p>
          <a:p>
            <a:r>
              <a:rPr lang="cs-CZ" sz="3200" dirty="0" smtClean="0"/>
              <a:t>34 056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18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144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2 584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452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5 673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340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27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68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59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6 847 l       =                   hl                 l</a:t>
            </a:r>
          </a:p>
          <a:p>
            <a:r>
              <a:rPr lang="cs-CZ" sz="3200" dirty="0" smtClean="0"/>
              <a:t>432 l          =                   hl                 l </a:t>
            </a:r>
          </a:p>
          <a:p>
            <a:r>
              <a:rPr lang="cs-CZ" sz="3200" dirty="0" smtClean="0"/>
              <a:t>45 478 l     =		    hl                 l</a:t>
            </a:r>
          </a:p>
          <a:p>
            <a:r>
              <a:rPr lang="cs-CZ" sz="3200" dirty="0" smtClean="0"/>
              <a:t>843 400 l  =                   hl                 l</a:t>
            </a:r>
          </a:p>
          <a:p>
            <a:r>
              <a:rPr lang="cs-CZ" sz="3200" dirty="0" smtClean="0"/>
              <a:t>98 l            =                   hl                 l</a:t>
            </a:r>
          </a:p>
          <a:p>
            <a:r>
              <a:rPr lang="cs-CZ" sz="3200" dirty="0" smtClean="0"/>
              <a:t>800 l          =                   hl                 l</a:t>
            </a:r>
          </a:p>
          <a:p>
            <a:r>
              <a:rPr lang="cs-CZ" sz="3200" dirty="0" smtClean="0"/>
              <a:t>1 222 l       =                   hl                 l</a:t>
            </a:r>
          </a:p>
          <a:p>
            <a:r>
              <a:rPr lang="cs-CZ" sz="3200" dirty="0" smtClean="0"/>
              <a:t>54 254 l     =                   hl                 l</a:t>
            </a:r>
          </a:p>
          <a:p>
            <a:r>
              <a:rPr lang="cs-CZ" sz="3200" dirty="0" smtClean="0"/>
              <a:t>765 324 l  =                   hl                  l</a:t>
            </a:r>
          </a:p>
          <a:p>
            <a:r>
              <a:rPr lang="cs-CZ" sz="3200" dirty="0" smtClean="0"/>
              <a:t>34 678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68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8 434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7 653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346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47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98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8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5 678 l       =                   hl                 l</a:t>
            </a:r>
          </a:p>
          <a:p>
            <a:r>
              <a:rPr lang="cs-CZ" sz="3200" dirty="0" smtClean="0"/>
              <a:t>876 l          =                   hl                 l </a:t>
            </a:r>
          </a:p>
          <a:p>
            <a:r>
              <a:rPr lang="cs-CZ" sz="3200" dirty="0" smtClean="0"/>
              <a:t>14 654 l     =		    hl                 l</a:t>
            </a:r>
          </a:p>
          <a:p>
            <a:r>
              <a:rPr lang="cs-CZ" sz="3200" dirty="0" smtClean="0"/>
              <a:t>876 700 l  =                   hl                 l</a:t>
            </a:r>
          </a:p>
          <a:p>
            <a:r>
              <a:rPr lang="cs-CZ" sz="3200" dirty="0" smtClean="0"/>
              <a:t>66 l            =                   hl                 l</a:t>
            </a:r>
          </a:p>
          <a:p>
            <a:r>
              <a:rPr lang="cs-CZ" sz="3200" dirty="0" smtClean="0"/>
              <a:t>200 l          =                   hl                 l</a:t>
            </a:r>
          </a:p>
          <a:p>
            <a:r>
              <a:rPr lang="cs-CZ" sz="3200" dirty="0" smtClean="0"/>
              <a:t>8 587 l       =                   hl                 l</a:t>
            </a:r>
          </a:p>
          <a:p>
            <a:r>
              <a:rPr lang="cs-CZ" sz="3200" dirty="0" smtClean="0"/>
              <a:t>13 274 l     =                   hl                 l</a:t>
            </a:r>
          </a:p>
          <a:p>
            <a:r>
              <a:rPr lang="cs-CZ" sz="3200" dirty="0" smtClean="0"/>
              <a:t>401 324 l  =                   hl                  l</a:t>
            </a:r>
          </a:p>
          <a:p>
            <a:r>
              <a:rPr lang="cs-CZ" sz="3200" dirty="0" smtClean="0"/>
              <a:t>99 056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146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8 767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132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4 013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990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66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1161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110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l            =                 cl</a:t>
            </a:r>
          </a:p>
          <a:p>
            <a:r>
              <a:rPr lang="cs-CZ" sz="2800" dirty="0" smtClean="0"/>
              <a:t>5 l            =                 dl</a:t>
            </a:r>
          </a:p>
          <a:p>
            <a:r>
              <a:rPr lang="cs-CZ" sz="2800" dirty="0" smtClean="0"/>
              <a:t>10 l          =                 dl</a:t>
            </a:r>
          </a:p>
          <a:p>
            <a:r>
              <a:rPr lang="cs-CZ" sz="2800" dirty="0" smtClean="0"/>
              <a:t>200 cl      =                   l</a:t>
            </a:r>
          </a:p>
          <a:p>
            <a:r>
              <a:rPr lang="cs-CZ" sz="2800" dirty="0" smtClean="0"/>
              <a:t>7 000 ml =                   l</a:t>
            </a:r>
          </a:p>
          <a:p>
            <a:r>
              <a:rPr lang="cs-CZ" sz="2800" dirty="0" smtClean="0"/>
              <a:t>350 dl      =                  l</a:t>
            </a:r>
          </a:p>
          <a:p>
            <a:r>
              <a:rPr lang="cs-CZ" sz="2800" dirty="0" smtClean="0"/>
              <a:t>6 500 cl   =                  l</a:t>
            </a:r>
            <a:endParaRPr lang="cs-CZ" sz="2800" dirty="0"/>
          </a:p>
          <a:p>
            <a:r>
              <a:rPr lang="cs-CZ" sz="2800" dirty="0" smtClean="0"/>
              <a:t>400 hl      =                  l</a:t>
            </a:r>
          </a:p>
          <a:p>
            <a:r>
              <a:rPr lang="cs-CZ" sz="2800" dirty="0" smtClean="0"/>
              <a:t>1 hl           =                 ml</a:t>
            </a:r>
          </a:p>
          <a:p>
            <a:r>
              <a:rPr lang="cs-CZ" sz="2800" dirty="0" smtClean="0"/>
              <a:t>4 hl           =                 cl</a:t>
            </a:r>
          </a:p>
          <a:p>
            <a:r>
              <a:rPr lang="cs-CZ" sz="2800" dirty="0" smtClean="0"/>
              <a:t>6 000 cl   =                 dl</a:t>
            </a:r>
          </a:p>
          <a:p>
            <a:r>
              <a:rPr lang="cs-CZ" sz="2800" dirty="0" smtClean="0"/>
              <a:t>230 dl      =                 ml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1398" y="1222070"/>
            <a:ext cx="39130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l            =                   cl</a:t>
            </a:r>
          </a:p>
          <a:p>
            <a:r>
              <a:rPr lang="cs-CZ" sz="2800" dirty="0" smtClean="0"/>
              <a:t>6 l            =                   dl</a:t>
            </a:r>
          </a:p>
          <a:p>
            <a:r>
              <a:rPr lang="cs-CZ" sz="2800" dirty="0" smtClean="0"/>
              <a:t>54 l          =                   dl</a:t>
            </a:r>
          </a:p>
          <a:p>
            <a:r>
              <a:rPr lang="cs-CZ" sz="2800" dirty="0" smtClean="0"/>
              <a:t>900 cl      =                   l</a:t>
            </a:r>
          </a:p>
          <a:p>
            <a:r>
              <a:rPr lang="cs-CZ" sz="2800" dirty="0" smtClean="0"/>
              <a:t>8 000 ml =                   l</a:t>
            </a:r>
          </a:p>
          <a:p>
            <a:r>
              <a:rPr lang="cs-CZ" sz="2800" dirty="0" smtClean="0"/>
              <a:t>340 dl      =                   l</a:t>
            </a:r>
          </a:p>
          <a:p>
            <a:r>
              <a:rPr lang="cs-CZ" sz="2800" dirty="0" smtClean="0"/>
              <a:t>8 400 cl   =                   l</a:t>
            </a:r>
            <a:endParaRPr lang="cs-CZ" sz="2800" dirty="0"/>
          </a:p>
          <a:p>
            <a:r>
              <a:rPr lang="cs-CZ" sz="2800" dirty="0" smtClean="0"/>
              <a:t>700 hl      =                   l</a:t>
            </a:r>
          </a:p>
          <a:p>
            <a:r>
              <a:rPr lang="cs-CZ" sz="2800" dirty="0" smtClean="0"/>
              <a:t>3 hl           =                  ml</a:t>
            </a:r>
          </a:p>
          <a:p>
            <a:r>
              <a:rPr lang="cs-CZ" sz="2800" dirty="0" smtClean="0"/>
              <a:t>8 hl           =                  cl</a:t>
            </a:r>
          </a:p>
          <a:p>
            <a:r>
              <a:rPr lang="cs-CZ" sz="2800" dirty="0" smtClean="0"/>
              <a:t>7 000 cl   =                  dl</a:t>
            </a:r>
          </a:p>
          <a:p>
            <a:r>
              <a:rPr lang="cs-CZ" sz="2800" dirty="0" smtClean="0"/>
              <a:t>330 dl      =                  ml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4622" y="1190523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200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40 000   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23 000 </a:t>
            </a:r>
            <a:r>
              <a:rPr lang="cs-CZ" sz="28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667675"/>
            <a:ext cx="2644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Pro chytré hlavičky.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7943" y="1206551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800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540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9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700</a:t>
            </a:r>
          </a:p>
          <a:p>
            <a:r>
              <a:rPr lang="cs-CZ" sz="2800" dirty="0">
                <a:solidFill>
                  <a:srgbClr val="CC0066"/>
                </a:solidFill>
              </a:rPr>
              <a:t>3</a:t>
            </a:r>
            <a:r>
              <a:rPr lang="cs-CZ" sz="2800" dirty="0" smtClean="0">
                <a:solidFill>
                  <a:srgbClr val="CC0066"/>
                </a:solidFill>
              </a:rPr>
              <a:t>3 000  </a:t>
            </a:r>
          </a:p>
        </p:txBody>
      </p:sp>
    </p:spTree>
    <p:extLst>
      <p:ext uri="{BB962C8B-B14F-4D97-AF65-F5344CB8AC3E}">
        <p14:creationId xmlns:p14="http://schemas.microsoft.com/office/powerpoint/2010/main" val="119592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110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l            =                 cl</a:t>
            </a:r>
          </a:p>
          <a:p>
            <a:r>
              <a:rPr lang="cs-CZ" sz="2800" dirty="0" smtClean="0"/>
              <a:t>6 l            =                 dl</a:t>
            </a:r>
          </a:p>
          <a:p>
            <a:r>
              <a:rPr lang="cs-CZ" sz="2800" dirty="0" smtClean="0"/>
              <a:t>11 l          =                 dl</a:t>
            </a:r>
          </a:p>
          <a:p>
            <a:r>
              <a:rPr lang="cs-CZ" sz="2800" dirty="0" smtClean="0"/>
              <a:t>500 cl      =                   l</a:t>
            </a:r>
          </a:p>
          <a:p>
            <a:r>
              <a:rPr lang="cs-CZ" sz="2800" dirty="0" smtClean="0"/>
              <a:t>8 000 ml =                   l</a:t>
            </a:r>
          </a:p>
          <a:p>
            <a:r>
              <a:rPr lang="cs-CZ" sz="2800" dirty="0" smtClean="0"/>
              <a:t>560 dl      =                  l</a:t>
            </a:r>
          </a:p>
          <a:p>
            <a:r>
              <a:rPr lang="cs-CZ" sz="2800" dirty="0" smtClean="0"/>
              <a:t>7 600 cl   =                  l</a:t>
            </a:r>
            <a:endParaRPr lang="cs-CZ" sz="2800" dirty="0"/>
          </a:p>
          <a:p>
            <a:r>
              <a:rPr lang="cs-CZ" sz="2800" dirty="0" smtClean="0"/>
              <a:t>200 hl      =                  l</a:t>
            </a:r>
          </a:p>
          <a:p>
            <a:r>
              <a:rPr lang="cs-CZ" sz="2800" dirty="0" smtClean="0"/>
              <a:t>5 hl           =                 ml</a:t>
            </a:r>
          </a:p>
          <a:p>
            <a:r>
              <a:rPr lang="cs-CZ" sz="2800" dirty="0" smtClean="0"/>
              <a:t>7 hl           =                 cl</a:t>
            </a:r>
          </a:p>
          <a:p>
            <a:r>
              <a:rPr lang="cs-CZ" sz="2800" dirty="0" smtClean="0"/>
              <a:t>8 000 cl   =                 dl</a:t>
            </a:r>
          </a:p>
          <a:p>
            <a:r>
              <a:rPr lang="cs-CZ" sz="2800" dirty="0" smtClean="0"/>
              <a:t>630 dl      =                 ml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1398" y="1222070"/>
            <a:ext cx="39130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l          =                   cl</a:t>
            </a:r>
          </a:p>
          <a:p>
            <a:r>
              <a:rPr lang="cs-CZ" sz="2800" dirty="0" smtClean="0"/>
              <a:t>2 l            =                   dl</a:t>
            </a:r>
          </a:p>
          <a:p>
            <a:r>
              <a:rPr lang="cs-CZ" sz="2800" dirty="0" smtClean="0"/>
              <a:t>24 l          =                   dl</a:t>
            </a:r>
          </a:p>
          <a:p>
            <a:r>
              <a:rPr lang="cs-CZ" sz="2800" dirty="0" smtClean="0"/>
              <a:t>800 cl      =                   l</a:t>
            </a:r>
          </a:p>
          <a:p>
            <a:r>
              <a:rPr lang="cs-CZ" sz="2800" dirty="0" smtClean="0"/>
              <a:t>2 000 ml =                   l</a:t>
            </a:r>
          </a:p>
          <a:p>
            <a:r>
              <a:rPr lang="cs-CZ" sz="2800" dirty="0" smtClean="0"/>
              <a:t>630 dl      =                   l</a:t>
            </a:r>
          </a:p>
          <a:p>
            <a:r>
              <a:rPr lang="cs-CZ" sz="2800" dirty="0" smtClean="0"/>
              <a:t>6 400 cl   =                   l</a:t>
            </a:r>
            <a:endParaRPr lang="cs-CZ" sz="2800" dirty="0"/>
          </a:p>
          <a:p>
            <a:r>
              <a:rPr lang="cs-CZ" sz="2800" dirty="0" smtClean="0"/>
              <a:t>500 hl      =                   l</a:t>
            </a:r>
          </a:p>
          <a:p>
            <a:r>
              <a:rPr lang="cs-CZ" sz="2800" dirty="0" smtClean="0"/>
              <a:t>1 hl           =                  ml</a:t>
            </a:r>
          </a:p>
          <a:p>
            <a:r>
              <a:rPr lang="cs-CZ" sz="2800" dirty="0" smtClean="0"/>
              <a:t>3 hl           =                  cl</a:t>
            </a:r>
          </a:p>
          <a:p>
            <a:r>
              <a:rPr lang="cs-CZ" sz="2800" dirty="0" smtClean="0"/>
              <a:t>4 000 cl   =                  dl</a:t>
            </a:r>
          </a:p>
          <a:p>
            <a:r>
              <a:rPr lang="cs-CZ" sz="2800" dirty="0" smtClean="0"/>
              <a:t>230 dl      =                  ml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4622" y="1190523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900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110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76</a:t>
            </a:r>
          </a:p>
          <a:p>
            <a:r>
              <a:rPr lang="cs-CZ" sz="2800" dirty="0">
                <a:solidFill>
                  <a:srgbClr val="CC0066"/>
                </a:solidFill>
              </a:rPr>
              <a:t>2</a:t>
            </a:r>
            <a:r>
              <a:rPr lang="cs-CZ" sz="2800" dirty="0" smtClean="0">
                <a:solidFill>
                  <a:srgbClr val="CC0066"/>
                </a:solidFill>
              </a:rPr>
              <a:t>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70 000   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63 000 </a:t>
            </a:r>
            <a:r>
              <a:rPr lang="cs-CZ" sz="28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667675"/>
            <a:ext cx="2644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Pro </a:t>
            </a:r>
            <a:r>
              <a:rPr lang="cs-CZ" sz="2400" smtClean="0">
                <a:solidFill>
                  <a:srgbClr val="008000"/>
                </a:solidFill>
              </a:rPr>
              <a:t>chytré hlavičky.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7943" y="1206551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1000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240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63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23 000  </a:t>
            </a:r>
          </a:p>
        </p:txBody>
      </p:sp>
    </p:spTree>
    <p:extLst>
      <p:ext uri="{BB962C8B-B14F-4D97-AF65-F5344CB8AC3E}">
        <p14:creationId xmlns:p14="http://schemas.microsoft.com/office/powerpoint/2010/main" val="357518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6881756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algn="ctr"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algn="ctr" eaLnBrk="1" hangingPunct="1"/>
            <a:r>
              <a:rPr lang="cs-CZ" sz="2000" dirty="0"/>
              <a:t>Zpracováno v programu Microsoft Office 2010</a:t>
            </a:r>
            <a:r>
              <a:rPr lang="cs-CZ" sz="2000" dirty="0" smtClean="0"/>
              <a:t>.</a:t>
            </a:r>
          </a:p>
          <a:p>
            <a:pPr algn="ctr" eaLnBrk="1" hangingPunct="1"/>
            <a:r>
              <a:rPr lang="cs-CZ" sz="2000" dirty="0" smtClean="0"/>
              <a:t>Použité obrázky pocházejí z vlastních zdrojů.</a:t>
            </a:r>
            <a:endParaRPr lang="cs-CZ" sz="2000" dirty="0"/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1518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870</Words>
  <Application>Microsoft Office PowerPoint</Application>
  <PresentationFormat>Předvádění na obrazovce (4:3)</PresentationFormat>
  <Paragraphs>326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VY_32_INOVACE_20_    Jednotky objemu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objemu</dc:title>
  <dc:creator>Hanka</dc:creator>
  <cp:lastModifiedBy>učitelka</cp:lastModifiedBy>
  <cp:revision>56</cp:revision>
  <dcterms:created xsi:type="dcterms:W3CDTF">2011-09-11T16:12:11Z</dcterms:created>
  <dcterms:modified xsi:type="dcterms:W3CDTF">2012-09-25T09:12:15Z</dcterms:modified>
</cp:coreProperties>
</file>