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FF6D324-305D-4252-9DAD-DCC31AFA32D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D2DE380-131D-4104-8ACE-F33603E28B3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19200" y="4725144"/>
            <a:ext cx="6400800" cy="913656"/>
          </a:xfrm>
        </p:spPr>
        <p:txBody>
          <a:bodyPr/>
          <a:lstStyle/>
          <a:p>
            <a:r>
              <a:rPr lang="cs-CZ" sz="1800" dirty="0"/>
              <a:t>Autor: </a:t>
            </a:r>
            <a:r>
              <a:rPr lang="cs-CZ" sz="1800" dirty="0" smtClean="0"/>
              <a:t>Mgr. Renata </a:t>
            </a:r>
            <a:r>
              <a:rPr lang="cs-CZ" sz="1800" dirty="0" err="1"/>
              <a:t>Václavíčková</a:t>
            </a:r>
            <a:endParaRPr lang="cs-CZ" sz="1800" dirty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2789264"/>
          </a:xfrm>
        </p:spPr>
        <p:txBody>
          <a:bodyPr/>
          <a:lstStyle/>
          <a:p>
            <a:pPr marL="0" indent="0"/>
            <a:r>
              <a:rPr lang="cs-CZ" sz="2400" dirty="0"/>
              <a:t>ZŠP a ZŠS Uherský Brod</a:t>
            </a:r>
            <a:br>
              <a:rPr lang="cs-CZ" sz="2400" dirty="0"/>
            </a:br>
            <a:r>
              <a:rPr lang="cs-CZ" sz="2400" dirty="0"/>
              <a:t> projekt č. </a:t>
            </a:r>
            <a:r>
              <a:rPr lang="cs-CZ" sz="2400" dirty="0" smtClean="0"/>
              <a:t>CZ.1.07/1.4.00/21.0961</a:t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600" dirty="0"/>
              <a:t>Angličtina pro 2. stupeň</a:t>
            </a:r>
            <a:br>
              <a:rPr lang="cs-CZ" sz="2600" dirty="0"/>
            </a:br>
            <a:r>
              <a:rPr lang="cs-CZ" sz="2400" dirty="0"/>
              <a:t>Č. </a:t>
            </a:r>
            <a:r>
              <a:rPr lang="cs-CZ" sz="2400" dirty="0" err="1"/>
              <a:t>DUMu</a:t>
            </a:r>
            <a:r>
              <a:rPr lang="cs-CZ" sz="2400" dirty="0"/>
              <a:t>:  </a:t>
            </a:r>
            <a:r>
              <a:rPr lang="cs-CZ" sz="2400" dirty="0" smtClean="0"/>
              <a:t>VY_22_INOVACE_17_THERE IS/ARE</a:t>
            </a:r>
            <a:r>
              <a:rPr lang="cs-CZ" sz="2600" dirty="0"/>
              <a:t/>
            </a:r>
            <a:br>
              <a:rPr lang="cs-CZ" sz="2600" dirty="0"/>
            </a:b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327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2074242"/>
          </a:xfrm>
        </p:spPr>
        <p:txBody>
          <a:bodyPr/>
          <a:lstStyle/>
          <a:p>
            <a:pPr algn="l"/>
            <a:r>
              <a:rPr lang="cs-CZ" sz="2400" dirty="0" smtClean="0"/>
              <a:t>Anotace: Prezentace slouží k výkladu a procvičení 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vazby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/are.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Je určena žákům 9. ročníku.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VM byl vytvořen v lednu 2012.</a:t>
            </a:r>
            <a:br>
              <a:rPr lang="cs-CZ" sz="2400" dirty="0" smtClean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55893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881192" cy="17526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Užívá se tehdy, když chceme říct, že někde něco je.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Vazba THERE IS / THERE ARE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59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924800" cy="1143000"/>
          </a:xfrm>
        </p:spPr>
        <p:txBody>
          <a:bodyPr/>
          <a:lstStyle/>
          <a:p>
            <a:pPr algn="ctr"/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(jednotné číslo)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988840"/>
            <a:ext cx="7924800" cy="3726160"/>
          </a:xfrm>
        </p:spPr>
        <p:txBody>
          <a:bodyPr>
            <a:norm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ř.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book</a:t>
            </a:r>
            <a:r>
              <a:rPr lang="cs-CZ" sz="2400" dirty="0" smtClean="0"/>
              <a:t> on </a:t>
            </a:r>
            <a:r>
              <a:rPr lang="cs-CZ" sz="2400" dirty="0" err="1" smtClean="0"/>
              <a:t>the</a:t>
            </a:r>
            <a:r>
              <a:rPr lang="cs-CZ" sz="2400" dirty="0" smtClean="0"/>
              <a:t> table.</a:t>
            </a:r>
          </a:p>
          <a:p>
            <a:endParaRPr lang="cs-CZ" sz="2400" dirty="0"/>
          </a:p>
          <a:p>
            <a:r>
              <a:rPr lang="cs-CZ" sz="2400" dirty="0" smtClean="0"/>
              <a:t>      Na stole je kniha.</a:t>
            </a:r>
          </a:p>
          <a:p>
            <a:endParaRPr lang="cs-CZ" sz="2400" dirty="0"/>
          </a:p>
          <a:p>
            <a:r>
              <a:rPr lang="cs-CZ" sz="2400" i="1" dirty="0"/>
              <a:t>v</a:t>
            </a:r>
            <a:r>
              <a:rPr lang="cs-CZ" sz="2400" i="1" dirty="0" smtClean="0"/>
              <a:t>azbu nepřekládáme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45272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There</a:t>
            </a:r>
            <a:r>
              <a:rPr lang="cs-CZ" dirty="0" smtClean="0"/>
              <a:t> are (množné číslo)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2132856"/>
            <a:ext cx="7924800" cy="3582144"/>
          </a:xfrm>
        </p:spPr>
        <p:txBody>
          <a:bodyPr>
            <a:norm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ř.  </a:t>
            </a:r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 smtClean="0"/>
              <a:t>pencils</a:t>
            </a:r>
            <a:r>
              <a:rPr lang="cs-CZ" sz="2400" dirty="0" smtClean="0"/>
              <a:t> on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desk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r>
              <a:rPr lang="cs-CZ" sz="2400" dirty="0" smtClean="0"/>
              <a:t>      Na lavici jsou tužky.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6099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Doplň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/ </a:t>
            </a:r>
            <a:r>
              <a:rPr lang="cs-CZ" dirty="0" err="1" smtClean="0"/>
              <a:t>There</a:t>
            </a:r>
            <a:r>
              <a:rPr lang="cs-CZ" dirty="0" smtClean="0"/>
              <a:t> are. Přelož.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052736"/>
            <a:ext cx="8229600" cy="518457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___________ a </a:t>
            </a:r>
            <a:r>
              <a:rPr lang="cs-CZ" sz="2800" dirty="0" err="1" smtClean="0"/>
              <a:t>book</a:t>
            </a:r>
            <a:r>
              <a:rPr lang="cs-CZ" sz="2800" dirty="0" smtClean="0"/>
              <a:t>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table.</a:t>
            </a:r>
          </a:p>
          <a:p>
            <a:r>
              <a:rPr lang="cs-CZ" sz="2800" dirty="0" smtClean="0"/>
              <a:t>___________ </a:t>
            </a:r>
            <a:r>
              <a:rPr lang="cs-CZ" sz="2800" dirty="0" err="1" smtClean="0"/>
              <a:t>cars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street.</a:t>
            </a:r>
          </a:p>
          <a:p>
            <a:r>
              <a:rPr lang="cs-CZ" sz="2800" dirty="0" smtClean="0"/>
              <a:t>___________ a </a:t>
            </a:r>
            <a:r>
              <a:rPr lang="cs-CZ" sz="2800" dirty="0" err="1" smtClean="0"/>
              <a:t>banana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box.</a:t>
            </a:r>
          </a:p>
          <a:p>
            <a:r>
              <a:rPr lang="cs-CZ" sz="2800" dirty="0" smtClean="0"/>
              <a:t>___________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r>
              <a:rPr lang="cs-CZ" sz="2800" dirty="0" err="1" smtClean="0"/>
              <a:t>oranges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bag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___________ </a:t>
            </a:r>
            <a:r>
              <a:rPr lang="cs-CZ" sz="2800" dirty="0" err="1" smtClean="0"/>
              <a:t>one</a:t>
            </a:r>
            <a:r>
              <a:rPr lang="cs-CZ" sz="2800" dirty="0" smtClean="0"/>
              <a:t> boy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class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___________ </a:t>
            </a:r>
            <a:r>
              <a:rPr lang="cs-CZ" sz="2800" dirty="0" err="1" smtClean="0"/>
              <a:t>three</a:t>
            </a:r>
            <a:r>
              <a:rPr lang="cs-CZ" sz="2800" dirty="0" smtClean="0"/>
              <a:t> </a:t>
            </a:r>
            <a:r>
              <a:rPr lang="cs-CZ" sz="2800" dirty="0" err="1" smtClean="0"/>
              <a:t>girls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picture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___________ a </a:t>
            </a:r>
            <a:r>
              <a:rPr lang="cs-CZ" sz="2800" dirty="0" err="1" smtClean="0"/>
              <a:t>rubber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pencil</a:t>
            </a:r>
            <a:r>
              <a:rPr lang="cs-CZ" sz="2800" dirty="0" smtClean="0"/>
              <a:t> case.</a:t>
            </a:r>
          </a:p>
          <a:p>
            <a:r>
              <a:rPr lang="cs-CZ" sz="2800" dirty="0" smtClean="0"/>
              <a:t>___________ </a:t>
            </a:r>
            <a:r>
              <a:rPr lang="cs-CZ" sz="2800" dirty="0" err="1" smtClean="0"/>
              <a:t>pupils</a:t>
            </a:r>
            <a:r>
              <a:rPr lang="cs-CZ" sz="2800" dirty="0" smtClean="0"/>
              <a:t>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school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9043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dirty="0" smtClean="0"/>
              <a:t>Tvoř věty.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             </a:t>
            </a:r>
            <a:r>
              <a:rPr lang="cs-CZ" sz="2800" dirty="0" smtClean="0"/>
              <a:t>GIRLS                 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house</a:t>
            </a:r>
            <a:endParaRPr lang="cs-CZ" sz="2800" dirty="0" smtClean="0"/>
          </a:p>
          <a:p>
            <a:r>
              <a:rPr lang="cs-CZ" sz="2800" dirty="0" smtClean="0"/>
              <a:t>                                  PEARS                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bed</a:t>
            </a:r>
            <a:endParaRPr lang="cs-CZ" sz="2400" dirty="0"/>
          </a:p>
          <a:p>
            <a:r>
              <a:rPr lang="cs-CZ" dirty="0" smtClean="0"/>
              <a:t>                             </a:t>
            </a:r>
            <a:r>
              <a:rPr lang="cs-CZ" sz="2800" dirty="0" smtClean="0"/>
              <a:t>IS  </a:t>
            </a:r>
            <a:r>
              <a:rPr lang="cs-CZ" dirty="0" smtClean="0"/>
              <a:t>                 </a:t>
            </a:r>
            <a:r>
              <a:rPr lang="cs-CZ" sz="2800" dirty="0" smtClean="0"/>
              <a:t>LEMONS              </a:t>
            </a:r>
            <a:r>
              <a:rPr lang="cs-CZ" sz="2400" dirty="0" smtClean="0"/>
              <a:t>on </a:t>
            </a:r>
            <a:r>
              <a:rPr lang="cs-CZ" sz="2400" dirty="0" err="1" smtClean="0"/>
              <a:t>the</a:t>
            </a:r>
            <a:r>
              <a:rPr lang="cs-CZ" sz="2400" dirty="0" smtClean="0"/>
              <a:t> table</a:t>
            </a:r>
          </a:p>
          <a:p>
            <a:r>
              <a:rPr lang="cs-CZ" sz="2800" dirty="0" smtClean="0"/>
              <a:t>THERE                       A BABY               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picture</a:t>
            </a:r>
            <a:endParaRPr lang="cs-CZ" sz="24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ARE          A BOX                  </a:t>
            </a:r>
            <a:r>
              <a:rPr lang="cs-CZ" sz="2400" dirty="0" smtClean="0"/>
              <a:t>on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floor</a:t>
            </a:r>
            <a:endParaRPr lang="cs-CZ" sz="24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ONE BED            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endParaRPr lang="cs-CZ" sz="24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THREE ROOMS  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basket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3657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cs-CZ" dirty="0" smtClean="0"/>
              <a:t>Řešení.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124744"/>
            <a:ext cx="7924800" cy="5184576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/>
              <a:t>book</a:t>
            </a:r>
            <a:r>
              <a:rPr lang="cs-CZ" sz="2400" dirty="0"/>
              <a:t> on </a:t>
            </a:r>
            <a:r>
              <a:rPr lang="cs-CZ" sz="2400" dirty="0" err="1"/>
              <a:t>the</a:t>
            </a:r>
            <a:r>
              <a:rPr lang="cs-CZ" sz="2400" dirty="0"/>
              <a:t> table</a:t>
            </a:r>
            <a:r>
              <a:rPr lang="cs-CZ" sz="2400" dirty="0" smtClean="0"/>
              <a:t>.  Na stole je kniha.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/>
              <a:t>cars</a:t>
            </a:r>
            <a:r>
              <a:rPr lang="cs-CZ" sz="2400" dirty="0"/>
              <a:t> in </a:t>
            </a:r>
            <a:r>
              <a:rPr lang="cs-CZ" sz="2400" dirty="0" err="1"/>
              <a:t>the</a:t>
            </a:r>
            <a:r>
              <a:rPr lang="cs-CZ" sz="2400" dirty="0"/>
              <a:t> street</a:t>
            </a:r>
            <a:r>
              <a:rPr lang="cs-CZ" sz="2400" dirty="0" smtClean="0"/>
              <a:t>.  Na ulici jsou auta.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/>
              <a:t>a </a:t>
            </a:r>
            <a:r>
              <a:rPr lang="cs-CZ" sz="2400" dirty="0" err="1"/>
              <a:t>banana</a:t>
            </a:r>
            <a:r>
              <a:rPr lang="cs-CZ" sz="2400" dirty="0"/>
              <a:t> in </a:t>
            </a:r>
            <a:r>
              <a:rPr lang="cs-CZ" sz="2400" dirty="0" err="1"/>
              <a:t>the</a:t>
            </a:r>
            <a:r>
              <a:rPr lang="cs-CZ" sz="2400" dirty="0"/>
              <a:t> box</a:t>
            </a:r>
            <a:r>
              <a:rPr lang="cs-CZ" sz="2400" dirty="0" smtClean="0"/>
              <a:t>.  V krabici je banán.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/>
              <a:t>two</a:t>
            </a:r>
            <a:r>
              <a:rPr lang="cs-CZ" sz="2400" dirty="0"/>
              <a:t> </a:t>
            </a:r>
            <a:r>
              <a:rPr lang="cs-CZ" sz="2400" dirty="0" err="1"/>
              <a:t>oranges</a:t>
            </a:r>
            <a:r>
              <a:rPr lang="cs-CZ" sz="2400" dirty="0"/>
              <a:t> in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bag</a:t>
            </a:r>
            <a:r>
              <a:rPr lang="cs-CZ" sz="2400" dirty="0" smtClean="0"/>
              <a:t>.  V tašce jsou dva pomeranče.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/>
              <a:t>one</a:t>
            </a:r>
            <a:r>
              <a:rPr lang="cs-CZ" sz="2400" dirty="0"/>
              <a:t> boy in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class</a:t>
            </a:r>
            <a:r>
              <a:rPr lang="cs-CZ" sz="2400" dirty="0" smtClean="0"/>
              <a:t>.  Ve třídě je jeden kluk.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/>
              <a:t>three</a:t>
            </a:r>
            <a:r>
              <a:rPr lang="cs-CZ" sz="2400" dirty="0"/>
              <a:t> </a:t>
            </a:r>
            <a:r>
              <a:rPr lang="cs-CZ" sz="2400" dirty="0" err="1"/>
              <a:t>girls</a:t>
            </a:r>
            <a:r>
              <a:rPr lang="cs-CZ" sz="2400" dirty="0"/>
              <a:t> in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picture</a:t>
            </a:r>
            <a:r>
              <a:rPr lang="cs-CZ" sz="2400" dirty="0" smtClean="0"/>
              <a:t>.  Na obrázku jsou tři dívky.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/>
              <a:t>a </a:t>
            </a:r>
            <a:r>
              <a:rPr lang="cs-CZ" sz="2400" dirty="0" err="1"/>
              <a:t>rubber</a:t>
            </a:r>
            <a:r>
              <a:rPr lang="cs-CZ" sz="2400" dirty="0"/>
              <a:t> in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pencil</a:t>
            </a:r>
            <a:r>
              <a:rPr lang="cs-CZ" sz="2400" dirty="0"/>
              <a:t> case</a:t>
            </a:r>
            <a:r>
              <a:rPr lang="cs-CZ" sz="2400" dirty="0" smtClean="0"/>
              <a:t>.  V pouzdře je guma.</a:t>
            </a:r>
            <a:endParaRPr lang="cs-CZ" sz="2400" dirty="0"/>
          </a:p>
          <a:p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/>
              <a:t>pupils</a:t>
            </a:r>
            <a:r>
              <a:rPr lang="cs-CZ" sz="2400" dirty="0"/>
              <a:t> </a:t>
            </a:r>
            <a:r>
              <a:rPr lang="cs-CZ" sz="2400" dirty="0" err="1"/>
              <a:t>at</a:t>
            </a:r>
            <a:r>
              <a:rPr lang="cs-CZ" sz="2400" dirty="0"/>
              <a:t> </a:t>
            </a:r>
            <a:r>
              <a:rPr lang="cs-CZ" sz="2400" dirty="0" err="1"/>
              <a:t>school</a:t>
            </a:r>
            <a:r>
              <a:rPr lang="cs-CZ" sz="2400" dirty="0" smtClean="0"/>
              <a:t>.  Ve škole jsou žáci.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02814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cs-CZ" dirty="0" smtClean="0"/>
              <a:t>Možné řešení – tvoření vět.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340768"/>
            <a:ext cx="7924800" cy="49685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THERE ARE GIRLS IN THE CLASSROOM.</a:t>
            </a:r>
          </a:p>
          <a:p>
            <a:r>
              <a:rPr lang="cs-CZ" sz="2400" dirty="0" smtClean="0"/>
              <a:t>THERE ARE PEARS IN THE BASKET.</a:t>
            </a:r>
          </a:p>
          <a:p>
            <a:r>
              <a:rPr lang="cs-CZ" sz="2400" dirty="0" smtClean="0"/>
              <a:t>THERE ARE LEMONS ON THE TABLE.</a:t>
            </a:r>
          </a:p>
          <a:p>
            <a:r>
              <a:rPr lang="cs-CZ" sz="2400" dirty="0" smtClean="0"/>
              <a:t>THERE IS A BABY IN THE BED.</a:t>
            </a:r>
          </a:p>
          <a:p>
            <a:r>
              <a:rPr lang="cs-CZ" sz="2400" dirty="0" smtClean="0"/>
              <a:t>THERE IS A BOX ON THE FLOOR.</a:t>
            </a:r>
          </a:p>
          <a:p>
            <a:r>
              <a:rPr lang="cs-CZ" sz="2400" dirty="0" smtClean="0"/>
              <a:t>THERE IS ONE BED IN THE PICTURE.</a:t>
            </a:r>
          </a:p>
          <a:p>
            <a:r>
              <a:rPr lang="cs-CZ" sz="2400" dirty="0" smtClean="0"/>
              <a:t>THERE ARE THREE ROOMS IN THE HOUSE.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92988164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56</TotalTime>
  <Words>356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Horizont</vt:lpstr>
      <vt:lpstr>ZŠP a ZŠS Uherský Brod  projekt č. CZ.1.07/1.4.00/21.0961  Angličtina pro 2. stupeň Č. DUMu:  VY_22_INOVACE_17_THERE IS/ARE  </vt:lpstr>
      <vt:lpstr>Anotace: Prezentace slouží k výkladu a procvičení                    vazby There is/are.                   Je určena žákům 9. ročníku.                   VM byl vytvořen v lednu 2012. </vt:lpstr>
      <vt:lpstr>Vazba THERE IS / THERE ARE</vt:lpstr>
      <vt:lpstr>There is (jednotné číslo)</vt:lpstr>
      <vt:lpstr>There are (množné číslo)</vt:lpstr>
      <vt:lpstr>Doplň There is / There are. Přelož.</vt:lpstr>
      <vt:lpstr>Tvoř věty.</vt:lpstr>
      <vt:lpstr>Řešení.</vt:lpstr>
      <vt:lpstr>Možné řešení – tvoření vět.</vt:lpstr>
    </vt:vector>
  </TitlesOfParts>
  <Company>ssubnet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Vazba THERE IS / THERE ARE</dc:title>
  <dc:creator>Alenka</dc:creator>
  <cp:lastModifiedBy>PC-1SLG</cp:lastModifiedBy>
  <cp:revision>8</cp:revision>
  <dcterms:created xsi:type="dcterms:W3CDTF">2012-01-19T10:27:29Z</dcterms:created>
  <dcterms:modified xsi:type="dcterms:W3CDTF">2012-06-22T05:43:15Z</dcterms:modified>
</cp:coreProperties>
</file>