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65" r:id="rId2"/>
    <p:sldId id="267" r:id="rId3"/>
    <p:sldId id="261" r:id="rId4"/>
    <p:sldId id="262" r:id="rId5"/>
    <p:sldId id="263" r:id="rId6"/>
    <p:sldId id="259" r:id="rId7"/>
    <p:sldId id="264" r:id="rId8"/>
    <p:sldId id="260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0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CBCB31-4971-4AAC-9939-254552DE6FA9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B89646-C244-4033-B089-059E676E47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9719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Pod obrázkem zeměkoule je uložen</a:t>
            </a:r>
            <a:r>
              <a:rPr lang="cs-CZ" baseline="0" dirty="0" smtClean="0"/>
              <a:t> hypertextový odkaz: Reportéři ČT. Žáci odpoví na otázky.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B89646-C244-4033-B089-059E676E47C7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Které státy</a:t>
            </a:r>
            <a:r>
              <a:rPr lang="cs-CZ" baseline="0" dirty="0" smtClean="0"/>
              <a:t> získaly díky Mnichovské dohodě část území </a:t>
            </a:r>
            <a:r>
              <a:rPr lang="cs-CZ" baseline="0" dirty="0" err="1" smtClean="0"/>
              <a:t>ČSR</a:t>
            </a:r>
            <a:r>
              <a:rPr lang="cs-CZ" baseline="0" dirty="0" smtClean="0"/>
              <a:t>?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B89646-C244-4033-B089-059E676E47C7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8C2B847-F575-4E1E-AE1D-B1EBACD99171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5DA0ABB-D943-4872-929F-D737EEA625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2B847-F575-4E1E-AE1D-B1EBACD99171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DA0ABB-D943-4872-929F-D737EEA625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2B847-F575-4E1E-AE1D-B1EBACD99171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DA0ABB-D943-4872-929F-D737EEA625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2B847-F575-4E1E-AE1D-B1EBACD99171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DA0ABB-D943-4872-929F-D737EEA625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2B847-F575-4E1E-AE1D-B1EBACD99171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DA0ABB-D943-4872-929F-D737EEA625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2B847-F575-4E1E-AE1D-B1EBACD99171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DA0ABB-D943-4872-929F-D737EEA625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2B847-F575-4E1E-AE1D-B1EBACD99171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DA0ABB-D943-4872-929F-D737EEA625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8C2B847-F575-4E1E-AE1D-B1EBACD99171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DA0ABB-D943-4872-929F-D737EEA625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8C2B847-F575-4E1E-AE1D-B1EBACD99171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5DA0ABB-D943-4872-929F-D737EEA625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2B847-F575-4E1E-AE1D-B1EBACD99171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DA0ABB-D943-4872-929F-D737EEA625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C2B847-F575-4E1E-AE1D-B1EBACD99171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DA0ABB-D943-4872-929F-D737EEA625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8C2B847-F575-4E1E-AE1D-B1EBACD99171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5DA0ABB-D943-4872-929F-D737EEA625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skatelevize.cz/ivysilani/1142743803-reporteri-ct/208452801240037/obsah/113400-mnichovska-dohoda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68252"/>
            <a:ext cx="5279532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Obrázek 5" descr="Popis: Popis: Popis: logo s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032047"/>
            <a:ext cx="2536573" cy="1368152"/>
          </a:xfrm>
          <a:prstGeom prst="rect">
            <a:avLst/>
          </a:prstGeom>
          <a:noFill/>
        </p:spPr>
      </p:pic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317254" y="3704347"/>
            <a:ext cx="81724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Masarykova základní škola 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Debř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, Mladá Boleslav, příspěvková organizace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493946" y="4301315"/>
            <a:ext cx="81003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Název a číslo materiálu: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>
                <a:latin typeface="Arial" pitchFamily="34" charset="0"/>
                <a:ea typeface="Times New Roman" pitchFamily="18" charset="0"/>
                <a:cs typeface="Calibri" pitchFamily="34" charset="0"/>
              </a:rPr>
              <a:t>VY_32_INOVACE_05_Člověk a společnost_9. </a:t>
            </a:r>
            <a:r>
              <a:rPr lang="cs-CZ" sz="1400" dirty="0" err="1" smtClean="0">
                <a:latin typeface="Arial" pitchFamily="34" charset="0"/>
                <a:ea typeface="Times New Roman" pitchFamily="18" charset="0"/>
                <a:cs typeface="Calibri" pitchFamily="34" charset="0"/>
              </a:rPr>
              <a:t>ročník_MNICHOVSKÁ</a:t>
            </a:r>
            <a:r>
              <a:rPr lang="cs-CZ" sz="1400" dirty="0" smtClean="0">
                <a:latin typeface="Arial" pitchFamily="34" charset="0"/>
                <a:ea typeface="Times New Roman" pitchFamily="18" charset="0"/>
                <a:cs typeface="Calibri" pitchFamily="34" charset="0"/>
              </a:rPr>
              <a:t> DOHODA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899592" y="5132784"/>
            <a:ext cx="81003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Autor: 		Mgr. Simona</a:t>
            </a:r>
            <a:r>
              <a:rPr kumimoji="0" lang="cs-CZ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 Martinková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Datum vytvoření:	</a:t>
            </a:r>
            <a:r>
              <a:rPr lang="cs-CZ" sz="1400" dirty="0" smtClean="0">
                <a:latin typeface="Arial" pitchFamily="34" charset="0"/>
                <a:ea typeface="Times New Roman" pitchFamily="18" charset="0"/>
                <a:cs typeface="Calibri" pitchFamily="34" charset="0"/>
              </a:rPr>
              <a:t>14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.11.2011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969073" y="5764297"/>
            <a:ext cx="81724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Číslo projektu: CZ.1.07/1.4.00/21.1185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70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746643"/>
          </a:xfrm>
        </p:spPr>
        <p:txBody>
          <a:bodyPr>
            <a:normAutofit/>
          </a:bodyPr>
          <a:lstStyle/>
          <a:p>
            <a:pPr marL="109728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000" dirty="0" smtClean="0"/>
              <a:t>Prezentace je určena pro žáky 9. třídy. </a:t>
            </a:r>
          </a:p>
          <a:p>
            <a:pPr marL="109728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000" dirty="0" smtClean="0"/>
              <a:t>Seznamuje je s poměry v pohraničí v druhé polovině 30. let 20. století. Dále popisuje příčiny, průběh a důsledky Mnichovské dohody, které měla pro ČSR.  </a:t>
            </a:r>
          </a:p>
          <a:p>
            <a:pPr marL="109728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sz="2000" dirty="0" smtClean="0"/>
              <a:t>Počet hodin: 1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954778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Mnichovská dohoda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836712"/>
            <a:ext cx="8435280" cy="561662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sz="2600" b="1" dirty="0" smtClean="0"/>
              <a:t>Sudetoněmecká strana</a:t>
            </a:r>
          </a:p>
          <a:p>
            <a:pPr lvl="1">
              <a:lnSpc>
                <a:spcPct val="150000"/>
              </a:lnSpc>
            </a:pPr>
            <a:r>
              <a:rPr lang="cs-CZ" sz="2200" dirty="0" smtClean="0"/>
              <a:t>v čele Konrád </a:t>
            </a:r>
            <a:r>
              <a:rPr lang="cs-CZ" sz="2200" dirty="0" err="1" smtClean="0"/>
              <a:t>Henlein</a:t>
            </a:r>
            <a:r>
              <a:rPr lang="cs-CZ" sz="2200" dirty="0" smtClean="0"/>
              <a:t> – spolupráce s Hitlerem</a:t>
            </a:r>
          </a:p>
          <a:p>
            <a:pPr lvl="1">
              <a:lnSpc>
                <a:spcPct val="150000"/>
              </a:lnSpc>
            </a:pPr>
            <a:r>
              <a:rPr lang="cs-CZ" sz="2200" dirty="0" smtClean="0"/>
              <a:t>snaha rozbít </a:t>
            </a:r>
            <a:r>
              <a:rPr lang="cs-CZ" sz="2200" dirty="0" err="1" smtClean="0"/>
              <a:t>ČSR</a:t>
            </a:r>
            <a:r>
              <a:rPr lang="cs-CZ" sz="2200" dirty="0" smtClean="0"/>
              <a:t> zevnitř</a:t>
            </a:r>
          </a:p>
          <a:p>
            <a:pPr>
              <a:lnSpc>
                <a:spcPct val="150000"/>
              </a:lnSpc>
            </a:pPr>
            <a:r>
              <a:rPr lang="cs-CZ" sz="2600" dirty="0" smtClean="0"/>
              <a:t>Volby 1935  – vyhrála Sudetoněmecká strana </a:t>
            </a:r>
          </a:p>
          <a:p>
            <a:pPr>
              <a:lnSpc>
                <a:spcPct val="150000"/>
              </a:lnSpc>
            </a:pPr>
            <a:r>
              <a:rPr lang="cs-CZ" sz="2600" dirty="0" smtClean="0"/>
              <a:t>Zhoršuje se situace v pohraničí</a:t>
            </a:r>
          </a:p>
          <a:p>
            <a:pPr lvl="1">
              <a:lnSpc>
                <a:spcPct val="150000"/>
              </a:lnSpc>
            </a:pPr>
            <a:r>
              <a:rPr lang="cs-CZ" sz="2200" dirty="0" smtClean="0"/>
              <a:t>i ozbrojené střety</a:t>
            </a:r>
          </a:p>
          <a:p>
            <a:pPr>
              <a:lnSpc>
                <a:spcPct val="150000"/>
              </a:lnSpc>
            </a:pPr>
            <a:r>
              <a:rPr lang="cs-CZ" sz="2600" dirty="0" smtClean="0"/>
              <a:t>Karlovarské požadavky </a:t>
            </a:r>
          </a:p>
          <a:p>
            <a:pPr lvl="1">
              <a:lnSpc>
                <a:spcPct val="150000"/>
              </a:lnSpc>
            </a:pPr>
            <a:r>
              <a:rPr lang="cs-CZ" sz="2200" dirty="0" smtClean="0"/>
              <a:t>volnost nacistické propagandy</a:t>
            </a:r>
          </a:p>
          <a:p>
            <a:pPr lvl="1">
              <a:lnSpc>
                <a:spcPct val="150000"/>
              </a:lnSpc>
            </a:pPr>
            <a:r>
              <a:rPr lang="cs-CZ" sz="2200" dirty="0" smtClean="0"/>
              <a:t>samospráva oblastí osídlených Němci</a:t>
            </a:r>
          </a:p>
          <a:p>
            <a:pPr lvl="1">
              <a:lnSpc>
                <a:spcPct val="150000"/>
              </a:lnSpc>
            </a:pPr>
            <a:r>
              <a:rPr lang="cs-CZ" sz="2200" dirty="0" smtClean="0"/>
              <a:t>požadavky byly formulované tak, aby byly</a:t>
            </a:r>
          </a:p>
          <a:p>
            <a:pPr lvl="1">
              <a:lnSpc>
                <a:spcPct val="150000"/>
              </a:lnSpc>
              <a:buNone/>
            </a:pPr>
            <a:r>
              <a:rPr lang="cs-CZ" sz="2200" dirty="0" smtClean="0"/>
              <a:t>			pro ČSR nepřijatelné</a:t>
            </a:r>
          </a:p>
          <a:p>
            <a:pPr lvl="1">
              <a:lnSpc>
                <a:spcPct val="150000"/>
              </a:lnSpc>
            </a:pPr>
            <a:endParaRPr lang="cs-CZ" sz="2200" dirty="0" smtClean="0"/>
          </a:p>
          <a:p>
            <a:pPr lvl="1">
              <a:lnSpc>
                <a:spcPct val="150000"/>
              </a:lnSpc>
              <a:buNone/>
            </a:pPr>
            <a:endParaRPr lang="cs-CZ" sz="2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06090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Situace v pohraničí</a:t>
            </a:r>
            <a:endParaRPr lang="cs-CZ" sz="3600" dirty="0"/>
          </a:p>
        </p:txBody>
      </p:sp>
      <p:pic>
        <p:nvPicPr>
          <p:cNvPr id="2050" name="Picture 2" descr="Soubor:Bundesarchiv Bild 121-0008, Sudetenland, Besuch Wilhelm Frick (cropped Konrad Henlein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4005064"/>
            <a:ext cx="1971675" cy="228600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263680" y="6309320"/>
            <a:ext cx="2880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" dirty="0" smtClean="0"/>
              <a:t>Autor: </a:t>
            </a:r>
            <a:r>
              <a:rPr lang="cs-CZ" sz="400" dirty="0" err="1" smtClean="0"/>
              <a:t>Trycatch</a:t>
            </a:r>
            <a:r>
              <a:rPr lang="cs-CZ" sz="400" dirty="0" smtClean="0"/>
              <a:t>, licence </a:t>
            </a:r>
            <a:r>
              <a:rPr lang="cs-CZ" sz="400" dirty="0" err="1" smtClean="0"/>
              <a:t>Creative</a:t>
            </a:r>
            <a:r>
              <a:rPr lang="cs-CZ" sz="400" dirty="0" smtClean="0"/>
              <a:t> </a:t>
            </a:r>
            <a:r>
              <a:rPr lang="cs-CZ" sz="400" dirty="0" err="1" smtClean="0"/>
              <a:t>Commons</a:t>
            </a:r>
            <a:r>
              <a:rPr lang="cs-CZ" sz="400" dirty="0" smtClean="0"/>
              <a:t> BY-SA, http://cs.wikipedia.org/wiki/Soubor:Bundesarchiv_Bild_121-0008,_Sudetenland,_Besuch_Wilhelm_Frick_(cropped_Konrad_Henlein).jpg</a:t>
            </a:r>
            <a:endParaRPr lang="cs-CZ" sz="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lvl="1" indent="-256032">
              <a:lnSpc>
                <a:spcPct val="150000"/>
              </a:lnSpc>
              <a:spcBef>
                <a:spcPts val="0"/>
              </a:spcBef>
              <a:buSzPct val="68000"/>
              <a:buFont typeface="Wingdings 3"/>
              <a:buChar char=""/>
            </a:pPr>
            <a:r>
              <a:rPr lang="cs-CZ" sz="2400" dirty="0" smtClean="0"/>
              <a:t>strategicky výhodná poloha</a:t>
            </a:r>
          </a:p>
          <a:p>
            <a:pPr marL="365760" lvl="1" indent="-256032">
              <a:lnSpc>
                <a:spcPct val="150000"/>
              </a:lnSpc>
              <a:spcBef>
                <a:spcPts val="0"/>
              </a:spcBef>
              <a:buSzPct val="68000"/>
              <a:buFont typeface="Wingdings 3"/>
              <a:buChar char=""/>
            </a:pPr>
            <a:r>
              <a:rPr lang="cs-CZ" sz="2400" dirty="0" err="1" smtClean="0"/>
              <a:t>ČSR</a:t>
            </a:r>
            <a:r>
              <a:rPr lang="cs-CZ" sz="2400" dirty="0" smtClean="0"/>
              <a:t> bylo spojencem Francie</a:t>
            </a:r>
          </a:p>
          <a:p>
            <a:pPr marL="365760" lvl="1" indent="-256032">
              <a:lnSpc>
                <a:spcPct val="150000"/>
              </a:lnSpc>
              <a:spcBef>
                <a:spcPts val="0"/>
              </a:spcBef>
              <a:buSzPct val="68000"/>
              <a:buFont typeface="Wingdings 3"/>
              <a:buChar char=""/>
            </a:pPr>
            <a:r>
              <a:rPr lang="cs-CZ" sz="2400" dirty="0" smtClean="0"/>
              <a:t>V ČSR </a:t>
            </a:r>
            <a:r>
              <a:rPr lang="cs-CZ" sz="2400" dirty="0" smtClean="0"/>
              <a:t>byl rozvinutý strojní, zbrojní a hutní průmysl</a:t>
            </a:r>
          </a:p>
          <a:p>
            <a:pPr marL="365760" lvl="1" indent="-256032">
              <a:lnSpc>
                <a:spcPct val="150000"/>
              </a:lnSpc>
              <a:spcBef>
                <a:spcPts val="0"/>
              </a:spcBef>
              <a:buSzPct val="68000"/>
              <a:buFont typeface="Wingdings 3"/>
              <a:buChar char=""/>
            </a:pPr>
            <a:r>
              <a:rPr lang="cs-CZ" sz="2400" dirty="0" smtClean="0"/>
              <a:t>početná </a:t>
            </a:r>
            <a:r>
              <a:rPr lang="cs-CZ" sz="2400" dirty="0" smtClean="0"/>
              <a:t>něm. menšina – potřebuje „ochranu“</a:t>
            </a:r>
          </a:p>
          <a:p>
            <a:pPr marL="365760" lvl="1" indent="-256032">
              <a:lnSpc>
                <a:spcPct val="150000"/>
              </a:lnSpc>
              <a:spcBef>
                <a:spcPts val="0"/>
              </a:spcBef>
              <a:buSzPct val="68000"/>
              <a:buFont typeface="Wingdings 3"/>
              <a:buChar char=""/>
            </a:pPr>
            <a:endParaRPr lang="cs-CZ" sz="24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cs-CZ" sz="2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/>
              <a:t>Proč chtěl Hitler rozbít </a:t>
            </a:r>
            <a:r>
              <a:rPr lang="cs-CZ" sz="3600" dirty="0" err="1" smtClean="0"/>
              <a:t>ČSR</a:t>
            </a:r>
            <a:r>
              <a:rPr lang="cs-CZ" sz="3600" dirty="0" smtClean="0"/>
              <a:t>? 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147248" cy="606928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Kdy byla Mnichovská dohoda podepsána?  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v noci z 29. na 30. 9. 1938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Kdo ji podepsal? 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cs-CZ" sz="2200" dirty="0" smtClean="0"/>
              <a:t>Hitler (Německo), </a:t>
            </a:r>
            <a:r>
              <a:rPr lang="cs-CZ" sz="2200" dirty="0" err="1" smtClean="0"/>
              <a:t>Mussolini</a:t>
            </a:r>
            <a:r>
              <a:rPr lang="cs-CZ" sz="2200" dirty="0" smtClean="0"/>
              <a:t> (Itálie), </a:t>
            </a:r>
            <a:r>
              <a:rPr lang="cs-CZ" sz="2200" dirty="0" err="1" smtClean="0"/>
              <a:t>Chamberlain</a:t>
            </a:r>
            <a:r>
              <a:rPr lang="cs-CZ" sz="2200" dirty="0" smtClean="0"/>
              <a:t> (VB) a </a:t>
            </a:r>
            <a:r>
              <a:rPr lang="cs-CZ" sz="2200" dirty="0" err="1" smtClean="0"/>
              <a:t>Daladier</a:t>
            </a:r>
            <a:r>
              <a:rPr lang="cs-CZ" sz="2200" dirty="0" smtClean="0"/>
              <a:t> (Francie) 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600" dirty="0" smtClean="0"/>
              <a:t>Byli na jednání pozváni i Češi? 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cs-CZ" sz="2200" dirty="0" smtClean="0"/>
              <a:t>Ne. Výsledek jednání jim byl pouze sdělen. 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cs-CZ" sz="2200" dirty="0" smtClean="0"/>
              <a:t>„O nás bez nás“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endParaRPr lang="cs-CZ" sz="2200" dirty="0" smtClean="0"/>
          </a:p>
          <a:p>
            <a:pPr lvl="1">
              <a:lnSpc>
                <a:spcPct val="150000"/>
              </a:lnSpc>
              <a:spcBef>
                <a:spcPts val="0"/>
              </a:spcBef>
            </a:pPr>
            <a:endParaRPr lang="cs-CZ" sz="2200" dirty="0" smtClean="0"/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lang="cs-CZ" dirty="0" smtClean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  <a:buNone/>
            </a:pPr>
            <a:endParaRPr lang="cs-CZ" dirty="0"/>
          </a:p>
        </p:txBody>
      </p:sp>
      <p:pic>
        <p:nvPicPr>
          <p:cNvPr id="17409" name="Picture 1" descr="C:\Users\simca\AppData\Local\Microsoft\Windows\Temporary Internet Files\Content.IE5\DHBU1XRH\MC900229367[2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956376" y="548680"/>
            <a:ext cx="822325" cy="9159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ile:Münchner abkommen5 en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7" y="188640"/>
            <a:ext cx="6945892" cy="604867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627784" y="6237312"/>
            <a:ext cx="441980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" dirty="0" smtClean="0"/>
              <a:t>Autor: Jaro.p, licence </a:t>
            </a:r>
            <a:r>
              <a:rPr lang="cs-CZ" sz="600" dirty="0" err="1" smtClean="0"/>
              <a:t>Creative</a:t>
            </a:r>
            <a:r>
              <a:rPr lang="cs-CZ" sz="600" dirty="0" smtClean="0"/>
              <a:t> </a:t>
            </a:r>
            <a:r>
              <a:rPr lang="cs-CZ" sz="600" dirty="0" err="1" smtClean="0"/>
              <a:t>Commons</a:t>
            </a:r>
            <a:r>
              <a:rPr lang="cs-CZ" sz="600" dirty="0" smtClean="0"/>
              <a:t>, http://en.wikipedia.org/wiki/File:M%C3%BCnchner_abkommen5_en.svg</a:t>
            </a:r>
            <a:endParaRPr lang="cs-CZ" sz="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08720"/>
            <a:ext cx="8208912" cy="5472608"/>
          </a:xfrm>
        </p:spPr>
        <p:txBody>
          <a:bodyPr>
            <a:normAutofit fontScale="32500" lnSpcReduction="20000"/>
          </a:bodyPr>
          <a:lstStyle/>
          <a:p>
            <a:pPr lvl="0">
              <a:lnSpc>
                <a:spcPct val="160000"/>
              </a:lnSpc>
              <a:spcBef>
                <a:spcPts val="0"/>
              </a:spcBef>
            </a:pPr>
            <a:r>
              <a:rPr lang="cs-CZ" sz="7400" b="1" dirty="0" smtClean="0"/>
              <a:t>Důvody přijetí:</a:t>
            </a:r>
            <a:r>
              <a:rPr lang="cs-CZ" sz="7400" dirty="0" smtClean="0"/>
              <a:t> 	</a:t>
            </a:r>
          </a:p>
          <a:p>
            <a:pPr lvl="1">
              <a:lnSpc>
                <a:spcPct val="160000"/>
              </a:lnSpc>
              <a:spcBef>
                <a:spcPts val="0"/>
              </a:spcBef>
            </a:pPr>
            <a:r>
              <a:rPr lang="cs-CZ" sz="6800" dirty="0" err="1" smtClean="0"/>
              <a:t>ČSR</a:t>
            </a:r>
            <a:r>
              <a:rPr lang="cs-CZ" sz="6800" dirty="0" smtClean="0"/>
              <a:t> by bylo ve válce s Německem bez spojenců</a:t>
            </a:r>
          </a:p>
          <a:p>
            <a:pPr lvl="1">
              <a:lnSpc>
                <a:spcPct val="160000"/>
              </a:lnSpc>
              <a:spcBef>
                <a:spcPts val="0"/>
              </a:spcBef>
            </a:pPr>
            <a:r>
              <a:rPr lang="cs-CZ" sz="6800" dirty="0" smtClean="0"/>
              <a:t>pohraniční opevnění bylo nedostavěné</a:t>
            </a:r>
          </a:p>
          <a:p>
            <a:pPr lvl="1">
              <a:lnSpc>
                <a:spcPct val="160000"/>
              </a:lnSpc>
              <a:spcBef>
                <a:spcPts val="0"/>
              </a:spcBef>
            </a:pPr>
            <a:r>
              <a:rPr lang="cs-CZ" sz="6800" dirty="0" smtClean="0"/>
              <a:t>přesila německé armády</a:t>
            </a:r>
          </a:p>
          <a:p>
            <a:pPr lvl="0">
              <a:lnSpc>
                <a:spcPct val="160000"/>
              </a:lnSpc>
              <a:spcBef>
                <a:spcPts val="0"/>
              </a:spcBef>
            </a:pPr>
            <a:r>
              <a:rPr lang="cs-CZ" sz="7400" b="1" dirty="0" smtClean="0"/>
              <a:t>Důsledky: </a:t>
            </a:r>
          </a:p>
          <a:p>
            <a:pPr lvl="1">
              <a:lnSpc>
                <a:spcPct val="160000"/>
              </a:lnSpc>
              <a:spcBef>
                <a:spcPts val="0"/>
              </a:spcBef>
            </a:pPr>
            <a:r>
              <a:rPr lang="cs-CZ" sz="6800" dirty="0" smtClean="0"/>
              <a:t>ztráta 1/3 území</a:t>
            </a:r>
          </a:p>
          <a:p>
            <a:pPr lvl="1">
              <a:lnSpc>
                <a:spcPct val="160000"/>
              </a:lnSpc>
              <a:spcBef>
                <a:spcPts val="0"/>
              </a:spcBef>
            </a:pPr>
            <a:r>
              <a:rPr lang="cs-CZ" sz="6800" dirty="0" smtClean="0"/>
              <a:t>ztráta pohraničního opevnění a přirozených hranic </a:t>
            </a:r>
          </a:p>
          <a:p>
            <a:pPr lvl="1">
              <a:lnSpc>
                <a:spcPct val="160000"/>
              </a:lnSpc>
              <a:spcBef>
                <a:spcPts val="0"/>
              </a:spcBef>
            </a:pPr>
            <a:r>
              <a:rPr lang="cs-CZ" sz="6800" dirty="0" smtClean="0"/>
              <a:t>oslabení hospodářství </a:t>
            </a:r>
          </a:p>
          <a:p>
            <a:pPr lvl="1" algn="just">
              <a:lnSpc>
                <a:spcPct val="160000"/>
              </a:lnSpc>
              <a:spcBef>
                <a:spcPts val="0"/>
              </a:spcBef>
            </a:pPr>
            <a:r>
              <a:rPr lang="cs-CZ" sz="6400" dirty="0" smtClean="0"/>
              <a:t>„Kdybychom nepřijali, udělali bychom čestnou válku, ale ztratili bychom samostatnost a národ by byl vyvražděn.“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467600" cy="796950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Mnichovská dohoda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404664"/>
            <a:ext cx="4120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/>
              <a:t>Použitá literatura: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539552" y="1340768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VÁLKOVÁ VERONIKA. </a:t>
            </a:r>
            <a:r>
              <a:rPr lang="cs-CZ" sz="2400" i="1" dirty="0"/>
              <a:t>Dějepis </a:t>
            </a:r>
            <a:r>
              <a:rPr lang="cs-CZ" sz="2400" i="1" dirty="0" smtClean="0"/>
              <a:t>9</a:t>
            </a:r>
            <a:r>
              <a:rPr lang="cs-CZ" sz="2400" dirty="0" smtClean="0"/>
              <a:t>: </a:t>
            </a:r>
            <a:r>
              <a:rPr lang="cs-CZ" sz="2400" i="1" dirty="0" smtClean="0"/>
              <a:t>nejnovější dějiny</a:t>
            </a:r>
            <a:r>
              <a:rPr lang="cs-CZ" sz="2400" dirty="0" smtClean="0"/>
              <a:t>. </a:t>
            </a:r>
            <a:r>
              <a:rPr lang="cs-CZ" sz="2400" dirty="0"/>
              <a:t>Praha: </a:t>
            </a:r>
            <a:r>
              <a:rPr lang="cs-CZ" sz="2400" dirty="0" err="1"/>
              <a:t>SPN</a:t>
            </a:r>
            <a:r>
              <a:rPr lang="cs-CZ" sz="2400" dirty="0"/>
              <a:t>. </a:t>
            </a:r>
            <a:r>
              <a:rPr lang="cs-CZ" sz="2400" dirty="0" err="1"/>
              <a:t>ISBN</a:t>
            </a:r>
            <a:r>
              <a:rPr lang="cs-CZ" sz="2400" dirty="0"/>
              <a:t> </a:t>
            </a:r>
            <a:r>
              <a:rPr lang="cs-CZ" sz="2400" dirty="0" smtClean="0"/>
              <a:t>978-80-7235-428-3.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539552" y="2564904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Všechny uveřejněné odkazy [cit. </a:t>
            </a:r>
            <a:r>
              <a:rPr lang="cs-CZ" sz="2400" dirty="0" smtClean="0"/>
              <a:t>14-11-2011] </a:t>
            </a:r>
            <a:r>
              <a:rPr lang="cs-CZ" sz="2400" dirty="0"/>
              <a:t>dostupné pod licencí public </a:t>
            </a:r>
            <a:r>
              <a:rPr lang="cs-CZ" sz="2400" dirty="0" err="1"/>
              <a:t>domain</a:t>
            </a:r>
            <a:r>
              <a:rPr lang="cs-CZ" sz="2400" dirty="0"/>
              <a:t> na: &lt;http://commons.wikimedia.org/wiki/Main_Page&gt;. </a:t>
            </a:r>
          </a:p>
        </p:txBody>
      </p:sp>
    </p:spTree>
    <p:extLst>
      <p:ext uri="{BB962C8B-B14F-4D97-AF65-F5344CB8AC3E}">
        <p14:creationId xmlns:p14="http://schemas.microsoft.com/office/powerpoint/2010/main" val="175924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115</TotalTime>
  <Words>316</Words>
  <Application>Microsoft Office PowerPoint</Application>
  <PresentationFormat>Předvádění na obrazovce (4:3)</PresentationFormat>
  <Paragraphs>56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Prezentace aplikace PowerPoint</vt:lpstr>
      <vt:lpstr>Prezentace aplikace PowerPoint</vt:lpstr>
      <vt:lpstr>Mnichovská dohoda</vt:lpstr>
      <vt:lpstr>Situace v pohraničí</vt:lpstr>
      <vt:lpstr>Proč chtěl Hitler rozbít ČSR? </vt:lpstr>
      <vt:lpstr>Prezentace aplikace PowerPoint</vt:lpstr>
      <vt:lpstr>Prezentace aplikace PowerPoint</vt:lpstr>
      <vt:lpstr>Mnichovská dohoda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Mnichovská dohoda</dc:title>
  <dc:creator>simca</dc:creator>
  <cp:lastModifiedBy>Simona Martinková</cp:lastModifiedBy>
  <cp:revision>12</cp:revision>
  <dcterms:created xsi:type="dcterms:W3CDTF">2011-11-15T19:22:33Z</dcterms:created>
  <dcterms:modified xsi:type="dcterms:W3CDTF">2012-09-25T16:17:16Z</dcterms:modified>
</cp:coreProperties>
</file>