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9" r:id="rId5"/>
    <p:sldId id="258" r:id="rId6"/>
    <p:sldId id="260" r:id="rId7"/>
    <p:sldId id="261" r:id="rId8"/>
    <p:sldId id="263" r:id="rId9"/>
    <p:sldId id="267" r:id="rId10"/>
    <p:sldId id="265" r:id="rId11"/>
    <p:sldId id="266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998253-8E43-4B64-AAAD-0AA0EEB4E05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57E1FF-0E09-454A-96F8-A49856CA013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6603" t="6516" r="16432" b="3907"/>
          <a:stretch>
            <a:fillRect/>
          </a:stretch>
        </p:blipFill>
        <p:spPr bwMode="auto">
          <a:xfrm>
            <a:off x="0" y="-1"/>
            <a:ext cx="9144000" cy="6876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Jazykový rozbor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109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6. A, 6. B – příprava</a:t>
            </a:r>
            <a:endParaRPr lang="cs-CZ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Urči slovní druhy ve 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34096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2800" dirty="0" smtClean="0"/>
              <a:t>Na Malém náměstí v Opočně se během minulého víkendu sešli příznivci automobilů, kteří divákům předvedli v plné kráse několik zajímavých veteránů z  první republiky.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Řešení 1.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445624" cy="4104456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2800" dirty="0" smtClean="0"/>
              <a:t>Na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Malém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náměstí</a:t>
            </a:r>
            <a:r>
              <a:rPr lang="cs-CZ" sz="2800" dirty="0" smtClean="0">
                <a:solidFill>
                  <a:srgbClr val="FF0000"/>
                </a:solidFill>
              </a:rPr>
              <a:t>(1)</a:t>
            </a:r>
            <a:r>
              <a:rPr lang="cs-CZ" sz="2800" dirty="0" smtClean="0"/>
              <a:t> v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Opočně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se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během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minulého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víkendu</a:t>
            </a:r>
            <a:r>
              <a:rPr lang="cs-CZ" sz="2800" dirty="0" smtClean="0">
                <a:solidFill>
                  <a:srgbClr val="FF0000"/>
                </a:solidFill>
              </a:rPr>
              <a:t>(1)</a:t>
            </a:r>
            <a:r>
              <a:rPr lang="cs-CZ" sz="2800" dirty="0" smtClean="0"/>
              <a:t> sešli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5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příznivci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automobilů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, kteří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divákům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předvedli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5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v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plné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kráse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několik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zajímavých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veteránů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z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 první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4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republiky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914400" indent="-914400"/>
            <a:r>
              <a:rPr lang="cs-CZ" dirty="0" smtClean="0"/>
              <a:t>2.  U podstatných jmen urči vzor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2664296"/>
          </a:xfrm>
        </p:spPr>
        <p:txBody>
          <a:bodyPr>
            <a:normAutofit/>
          </a:bodyPr>
          <a:lstStyle/>
          <a:p>
            <a:pPr marL="182563" indent="-7938">
              <a:lnSpc>
                <a:spcPct val="150000"/>
              </a:lnSpc>
              <a:buNone/>
            </a:pPr>
            <a:r>
              <a:rPr lang="cs-CZ" sz="2800" dirty="0" smtClean="0"/>
              <a:t>Na Malém náměstí v Opočně se během minulého  víkendu sešli příznivci automobilů, kteří divákům předvedli v plné kráse několik zajímavých veteránů z  první republiky.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2.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Náměstí  - stavení</a:t>
            </a:r>
          </a:p>
          <a:p>
            <a:r>
              <a:rPr lang="cs-CZ" sz="2800" dirty="0" smtClean="0"/>
              <a:t>Opočno – město  </a:t>
            </a:r>
          </a:p>
          <a:p>
            <a:r>
              <a:rPr lang="cs-CZ" sz="2800" dirty="0" smtClean="0"/>
              <a:t>Víkendu – hrad</a:t>
            </a:r>
          </a:p>
          <a:p>
            <a:r>
              <a:rPr lang="cs-CZ" sz="2800" dirty="0" smtClean="0"/>
              <a:t>Příznivci - muž</a:t>
            </a:r>
          </a:p>
          <a:p>
            <a:r>
              <a:rPr lang="cs-CZ" sz="2800" dirty="0" smtClean="0"/>
              <a:t>Automobilů - hrad</a:t>
            </a:r>
          </a:p>
          <a:p>
            <a:r>
              <a:rPr lang="cs-CZ" sz="2800" dirty="0" smtClean="0"/>
              <a:t>Divákům - pán</a:t>
            </a:r>
          </a:p>
          <a:p>
            <a:r>
              <a:rPr lang="cs-CZ" sz="2800" dirty="0" smtClean="0"/>
              <a:t>Kráse  - žena</a:t>
            </a:r>
          </a:p>
          <a:p>
            <a:r>
              <a:rPr lang="cs-CZ" sz="2800" dirty="0" smtClean="0"/>
              <a:t>Veteránů – pán/hrad</a:t>
            </a:r>
          </a:p>
          <a:p>
            <a:r>
              <a:rPr lang="cs-CZ" sz="2800" dirty="0" smtClean="0"/>
              <a:t>Republiky - žena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 K uvedeným slovům utvoř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sz="3600" b="1" dirty="0" smtClean="0"/>
              <a:t>Divák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/>
              <a:t>Automobil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/>
              <a:t>Krása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440160"/>
          </a:xfrm>
        </p:spPr>
        <p:txBody>
          <a:bodyPr>
            <a:normAutofit/>
          </a:bodyPr>
          <a:lstStyle/>
          <a:p>
            <a:r>
              <a:rPr lang="cs-CZ" dirty="0" smtClean="0"/>
              <a:t> Řešení 3.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3600" b="1" dirty="0" smtClean="0"/>
              <a:t>Divák</a:t>
            </a:r>
            <a:r>
              <a:rPr lang="cs-CZ" sz="3600" dirty="0" smtClean="0"/>
              <a:t> – účastník, návštěvník, příznivec 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/>
              <a:t>Automobil</a:t>
            </a:r>
            <a:r>
              <a:rPr lang="cs-CZ" sz="3600" dirty="0" smtClean="0"/>
              <a:t> – vůz, auto, veterán, kára</a:t>
            </a:r>
          </a:p>
          <a:p>
            <a:pPr>
              <a:lnSpc>
                <a:spcPct val="200000"/>
              </a:lnSpc>
            </a:pPr>
            <a:r>
              <a:rPr lang="cs-CZ" sz="3600" b="1" dirty="0" smtClean="0"/>
              <a:t>Krása </a:t>
            </a:r>
            <a:r>
              <a:rPr lang="cs-CZ" sz="3600" dirty="0" smtClean="0"/>
              <a:t>– nádhera, paráda, půvab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indent="-914400"/>
            <a:r>
              <a:rPr lang="cs-CZ" sz="4500" dirty="0" smtClean="0"/>
              <a:t>4.  Převeď do správného tvaru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3672408"/>
          </a:xfrm>
        </p:spPr>
        <p:txBody>
          <a:bodyPr>
            <a:normAutofit/>
          </a:bodyPr>
          <a:lstStyle/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Malém náměstí – 1. pád, č. mn.</a:t>
            </a:r>
          </a:p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minulého  víkendu – 6. pád, č. mn.</a:t>
            </a:r>
          </a:p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automobilů – 7. pád, č. mn.</a:t>
            </a:r>
          </a:p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zajímavých veteránů – 7. pád, č. mn.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indent="-914400"/>
            <a:r>
              <a:rPr lang="cs-CZ" sz="4500" dirty="0" smtClean="0"/>
              <a:t>Řešení 4. úkolu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496944" cy="3672408"/>
          </a:xfrm>
        </p:spPr>
        <p:txBody>
          <a:bodyPr>
            <a:normAutofit fontScale="92500"/>
          </a:bodyPr>
          <a:lstStyle/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Malém náměstí – </a:t>
            </a:r>
            <a:r>
              <a:rPr lang="cs-CZ" sz="3500" b="1" dirty="0" smtClean="0"/>
              <a:t>Malá náměstí</a:t>
            </a:r>
          </a:p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minulého  víkendu – </a:t>
            </a:r>
            <a:r>
              <a:rPr lang="cs-CZ" sz="3500" b="1" dirty="0" smtClean="0"/>
              <a:t>minulých víkendech</a:t>
            </a:r>
          </a:p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automobilů – </a:t>
            </a:r>
            <a:r>
              <a:rPr lang="cs-CZ" sz="3500" b="1" dirty="0" smtClean="0"/>
              <a:t>automobily</a:t>
            </a:r>
          </a:p>
          <a:p>
            <a:pPr marL="182563" indent="-7938">
              <a:lnSpc>
                <a:spcPct val="150000"/>
              </a:lnSpc>
              <a:buNone/>
            </a:pPr>
            <a:r>
              <a:rPr lang="cs-CZ" sz="3500" dirty="0" smtClean="0"/>
              <a:t>zajímavých veteránů – </a:t>
            </a:r>
            <a:r>
              <a:rPr lang="cs-CZ" sz="3500" b="1" dirty="0" smtClean="0"/>
              <a:t>zajímavými veterány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5.  Vystupňuj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20480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Malém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Minulého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Plné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Zajímavých</a:t>
            </a:r>
          </a:p>
          <a:p>
            <a:pPr indent="11113" algn="just">
              <a:lnSpc>
                <a:spcPct val="150000"/>
              </a:lnSpc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pPr marL="742950" indent="-742950"/>
            <a:r>
              <a:rPr lang="cs-CZ" dirty="0" smtClean="0"/>
              <a:t>Řešení 5.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5157192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Malém  - malý, menší, nejmenší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Minulého - nelze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Plné – 	plný, plnější, nejplnější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4000" dirty="0" smtClean="0"/>
              <a:t>Zajímavých – zajímavý, zajímavější, 			     nejzajímavější</a:t>
            </a:r>
          </a:p>
          <a:p>
            <a:pPr indent="11113" algn="just">
              <a:lnSpc>
                <a:spcPct val="150000"/>
              </a:lnSpc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6.  Urči druh zájmen a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03244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Se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Kteří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Několik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První </a:t>
            </a:r>
            <a:endParaRPr lang="cs-CZ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Řešení 6.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03244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Se – osobní (zvratné)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Kteří – zájmeno vztažné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Několik  - číslovka základní, neurčitá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dirty="0" smtClean="0"/>
              <a:t>První – číslovka řadová, určitá</a:t>
            </a:r>
            <a:endParaRPr lang="cs-CZ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7.  Převeď do správného tvaru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03244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3600" b="1" dirty="0" smtClean="0"/>
              <a:t>sešli</a:t>
            </a:r>
            <a:r>
              <a:rPr lang="cs-CZ" sz="3600" dirty="0" smtClean="0"/>
              <a:t> – 2. osoba, čísla jednotného, způsob rozkazovací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b="1" dirty="0" smtClean="0"/>
              <a:t>předvedli</a:t>
            </a:r>
            <a:r>
              <a:rPr lang="cs-CZ" sz="3600" dirty="0" smtClean="0"/>
              <a:t> – 1. osoba, čísla množného, způsob podmiňovací</a:t>
            </a:r>
            <a:endParaRPr lang="cs-CZ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Řešení 7.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03244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3600" b="1" dirty="0" smtClean="0"/>
              <a:t>sešli</a:t>
            </a:r>
            <a:r>
              <a:rPr lang="cs-CZ" sz="3600" dirty="0" smtClean="0"/>
              <a:t> – sejdi!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3600" b="1" dirty="0" smtClean="0"/>
              <a:t>předvedli</a:t>
            </a:r>
            <a:r>
              <a:rPr lang="cs-CZ" sz="3600" dirty="0" smtClean="0"/>
              <a:t> – předvedli bychom</a:t>
            </a:r>
            <a:endParaRPr lang="cs-CZ" sz="3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/>
            <a:r>
              <a:rPr lang="cs-CZ" dirty="0" smtClean="0"/>
              <a:t>8.  Najdi základní </a:t>
            </a:r>
            <a:r>
              <a:rPr lang="cs-CZ" dirty="0" err="1" smtClean="0"/>
              <a:t>skl</a:t>
            </a:r>
            <a:r>
              <a:rPr lang="cs-CZ" dirty="0" smtClean="0"/>
              <a:t>. dvojice a urči počet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34096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2800" dirty="0" smtClean="0"/>
              <a:t>Na Malém náměstí v Opočně se během minulého víkendu sešli příznivci automobilů, kteří divákům předvedli v plné kráse několik zajímavých veteránů z  první republiky.</a:t>
            </a: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476672"/>
            <a:ext cx="8229600" cy="1370416"/>
          </a:xfrm>
        </p:spPr>
        <p:txBody>
          <a:bodyPr>
            <a:normAutofit/>
          </a:bodyPr>
          <a:lstStyle/>
          <a:p>
            <a:pPr marL="742950" indent="-742950"/>
            <a:r>
              <a:rPr lang="cs-CZ" dirty="0" smtClean="0"/>
              <a:t>Řešení 8.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3340968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2800" dirty="0" smtClean="0"/>
              <a:t>Na Malém náměstí v Opočně </a:t>
            </a:r>
            <a:r>
              <a:rPr lang="cs-CZ" sz="2800" dirty="0" smtClean="0">
                <a:solidFill>
                  <a:srgbClr val="FF0000"/>
                </a:solidFill>
              </a:rPr>
              <a:t>se</a:t>
            </a:r>
            <a:r>
              <a:rPr lang="cs-CZ" sz="2800" dirty="0" smtClean="0"/>
              <a:t> během minulého víkendu </a:t>
            </a:r>
            <a:r>
              <a:rPr lang="cs-CZ" sz="2800" b="1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 pitchFamily="34" charset="0"/>
              </a:rPr>
              <a:t>sešli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800" u="sng" dirty="0" smtClean="0"/>
              <a:t>příznivci</a:t>
            </a:r>
            <a:r>
              <a:rPr lang="cs-CZ" sz="2800" dirty="0" smtClean="0"/>
              <a:t> automobilů, </a:t>
            </a:r>
            <a:r>
              <a:rPr lang="cs-CZ" sz="2800" u="sng" dirty="0" smtClean="0"/>
              <a:t>kteří</a:t>
            </a:r>
            <a:r>
              <a:rPr lang="cs-CZ" sz="2800" dirty="0" smtClean="0"/>
              <a:t> divákům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předvedli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v plné kráse několik zajímavých veteránů z  první republiky.</a:t>
            </a:r>
          </a:p>
        </p:txBody>
      </p:sp>
      <p:sp>
        <p:nvSpPr>
          <p:cNvPr id="14" name="Čárový popisek 1 13"/>
          <p:cNvSpPr/>
          <p:nvPr/>
        </p:nvSpPr>
        <p:spPr>
          <a:xfrm>
            <a:off x="5580112" y="4365104"/>
            <a:ext cx="3240360" cy="504056"/>
          </a:xfrm>
          <a:prstGeom prst="borderCallout1">
            <a:avLst>
              <a:gd name="adj1" fmla="val 15824"/>
              <a:gd name="adj2" fmla="val 2135"/>
              <a:gd name="adj3" fmla="val -203502"/>
              <a:gd name="adj4" fmla="val -483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15" name="Čárový popisek 1 14"/>
          <p:cNvSpPr/>
          <p:nvPr/>
        </p:nvSpPr>
        <p:spPr>
          <a:xfrm>
            <a:off x="5580112" y="4365104"/>
            <a:ext cx="3240360" cy="720080"/>
          </a:xfrm>
          <a:prstGeom prst="borderCallout1">
            <a:avLst>
              <a:gd name="adj1" fmla="val 1194"/>
              <a:gd name="adj2" fmla="val 58119"/>
              <a:gd name="adj3" fmla="val -154054"/>
              <a:gd name="adj4" fmla="val 422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podmět</a:t>
            </a:r>
            <a:endParaRPr lang="cs-CZ" sz="2800" dirty="0"/>
          </a:p>
        </p:txBody>
      </p:sp>
      <p:sp>
        <p:nvSpPr>
          <p:cNvPr id="16" name="Čárový popisek 1 15"/>
          <p:cNvSpPr/>
          <p:nvPr/>
        </p:nvSpPr>
        <p:spPr>
          <a:xfrm>
            <a:off x="467544" y="5589240"/>
            <a:ext cx="2520280" cy="720080"/>
          </a:xfrm>
          <a:prstGeom prst="borderCallout1">
            <a:avLst>
              <a:gd name="adj1" fmla="val 10557"/>
              <a:gd name="adj2" fmla="val 7467"/>
              <a:gd name="adj3" fmla="val -221350"/>
              <a:gd name="adj4" fmla="val 26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>
            <a:off x="467544" y="5589240"/>
            <a:ext cx="2520280" cy="720080"/>
          </a:xfrm>
          <a:prstGeom prst="borderCallout1">
            <a:avLst>
              <a:gd name="adj1" fmla="val 316"/>
              <a:gd name="adj2" fmla="val 74179"/>
              <a:gd name="adj3" fmla="val -315565"/>
              <a:gd name="adj4" fmla="val 740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přísudek</a:t>
            </a:r>
            <a:endParaRPr lang="cs-CZ" sz="1600" dirty="0"/>
          </a:p>
        </p:txBody>
      </p:sp>
      <p:sp>
        <p:nvSpPr>
          <p:cNvPr id="18" name="Obdélníkový popisek 17"/>
          <p:cNvSpPr/>
          <p:nvPr/>
        </p:nvSpPr>
        <p:spPr>
          <a:xfrm>
            <a:off x="3347864" y="5229200"/>
            <a:ext cx="5544616" cy="1412776"/>
          </a:xfrm>
          <a:prstGeom prst="wedgeRectCallout">
            <a:avLst>
              <a:gd name="adj1" fmla="val -22661"/>
              <a:gd name="adj2" fmla="val 45904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3200" dirty="0" smtClean="0"/>
              <a:t>2 skladební dvojice = souvětí o 2 větách</a:t>
            </a:r>
            <a:endParaRPr lang="cs-CZ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96144"/>
          </a:xfrm>
        </p:spPr>
        <p:txBody>
          <a:bodyPr>
            <a:normAutofit/>
          </a:bodyPr>
          <a:lstStyle/>
          <a:p>
            <a:pPr marL="742950" indent="-742950"/>
            <a:r>
              <a:rPr lang="cs-CZ" dirty="0" smtClean="0"/>
              <a:t>8.  Urči větné členy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104456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2800" dirty="0" smtClean="0"/>
              <a:t>náměstí </a:t>
            </a:r>
            <a:r>
              <a:rPr lang="cs-CZ" sz="2800" b="1" dirty="0" smtClean="0"/>
              <a:t>v Opočně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během víkendu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divákům 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v </a:t>
            </a:r>
            <a:r>
              <a:rPr lang="cs-CZ" sz="2800" dirty="0" smtClean="0"/>
              <a:t>plné</a:t>
            </a:r>
            <a:r>
              <a:rPr lang="cs-CZ" sz="2800" b="1" dirty="0" smtClean="0"/>
              <a:t> kráse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první</a:t>
            </a:r>
            <a:r>
              <a:rPr lang="cs-CZ" sz="2800" dirty="0" smtClean="0"/>
              <a:t> republiky</a:t>
            </a:r>
            <a:endParaRPr lang="cs-CZ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96144"/>
          </a:xfrm>
        </p:spPr>
        <p:txBody>
          <a:bodyPr>
            <a:normAutofit/>
          </a:bodyPr>
          <a:lstStyle/>
          <a:p>
            <a:pPr marL="742950" indent="-742950"/>
            <a:r>
              <a:rPr lang="cs-CZ" dirty="0" smtClean="0"/>
              <a:t>Řešení 8.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104456"/>
          </a:xfrm>
        </p:spPr>
        <p:txBody>
          <a:bodyPr>
            <a:noAutofit/>
          </a:bodyPr>
          <a:lstStyle/>
          <a:p>
            <a:pPr indent="11113" algn="just">
              <a:lnSpc>
                <a:spcPct val="150000"/>
              </a:lnSpc>
              <a:buNone/>
            </a:pPr>
            <a:r>
              <a:rPr lang="cs-CZ" sz="2800" dirty="0" smtClean="0"/>
              <a:t>náměstí </a:t>
            </a:r>
            <a:r>
              <a:rPr lang="cs-CZ" sz="2800" b="1" dirty="0" smtClean="0"/>
              <a:t>v Opočně  - přívlastek neshodný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během víkendu – příslovečné určení času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divákům  - předmět ve 3. pádu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v </a:t>
            </a:r>
            <a:r>
              <a:rPr lang="cs-CZ" sz="2800" dirty="0" smtClean="0"/>
              <a:t>plné</a:t>
            </a:r>
            <a:r>
              <a:rPr lang="cs-CZ" sz="2800" b="1" dirty="0" smtClean="0"/>
              <a:t> kráse – příslovečné určení způsobu</a:t>
            </a:r>
          </a:p>
          <a:p>
            <a:pPr indent="11113" algn="just">
              <a:lnSpc>
                <a:spcPct val="150000"/>
              </a:lnSpc>
              <a:buNone/>
            </a:pPr>
            <a:r>
              <a:rPr lang="cs-CZ" sz="2800" b="1" dirty="0" smtClean="0"/>
              <a:t>první</a:t>
            </a:r>
            <a:r>
              <a:rPr lang="cs-CZ" sz="2800" dirty="0" smtClean="0"/>
              <a:t> republiky – </a:t>
            </a:r>
            <a:r>
              <a:rPr lang="cs-CZ" sz="2800" b="1" dirty="0" smtClean="0"/>
              <a:t>přívlastek shodný</a:t>
            </a:r>
            <a:endParaRPr lang="cs-CZ" sz="28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92</TotalTime>
  <Words>498</Words>
  <Application>Microsoft Office PowerPoint</Application>
  <PresentationFormat>Předvádění na obrazovce (4:3)</PresentationFormat>
  <Paragraphs>82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Snímek 1</vt:lpstr>
      <vt:lpstr>Jazykový rozbor</vt:lpstr>
      <vt:lpstr>Urči slovní druhy ve větě</vt:lpstr>
      <vt:lpstr>Řešení 1. úkolu</vt:lpstr>
      <vt:lpstr>2.  U podstatných jmen urči vzor  </vt:lpstr>
      <vt:lpstr>Řešení 2. úkolu</vt:lpstr>
      <vt:lpstr>3.  K uvedeným slovům utvoř synonyma</vt:lpstr>
      <vt:lpstr> Řešení 3. úkolu</vt:lpstr>
      <vt:lpstr>4.  Převeď do správného tvaru</vt:lpstr>
      <vt:lpstr>Řešení 4. úkolu</vt:lpstr>
      <vt:lpstr>5.  Vystupňuj přídavná jména</vt:lpstr>
      <vt:lpstr>Řešení 5. úkolu</vt:lpstr>
      <vt:lpstr>6.  Urči druh zájmen a číslovek</vt:lpstr>
      <vt:lpstr>Řešení 6. úkolu</vt:lpstr>
      <vt:lpstr>7.  Převeď do správného tvaru</vt:lpstr>
      <vt:lpstr>Řešení 7. úkolu</vt:lpstr>
      <vt:lpstr>8.  Najdi základní skl. dvojice a urči počet vět</vt:lpstr>
      <vt:lpstr>Řešení 8. úkolu</vt:lpstr>
      <vt:lpstr>8.  Urči větné členy</vt:lpstr>
      <vt:lpstr>Řešení 8. úkolu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Jazykový rozbor</dc:title>
  <dc:creator>Petr Soukal</dc:creator>
  <cp:lastModifiedBy>Petr Soukal</cp:lastModifiedBy>
  <cp:revision>15</cp:revision>
  <dcterms:created xsi:type="dcterms:W3CDTF">2012-05-31T19:21:39Z</dcterms:created>
  <dcterms:modified xsi:type="dcterms:W3CDTF">2012-06-03T22:06:28Z</dcterms:modified>
</cp:coreProperties>
</file>