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75" r:id="rId2"/>
    <p:sldId id="276" r:id="rId3"/>
    <p:sldId id="256" r:id="rId4"/>
    <p:sldId id="262" r:id="rId5"/>
    <p:sldId id="274" r:id="rId6"/>
    <p:sldId id="257" r:id="rId7"/>
    <p:sldId id="258" r:id="rId8"/>
    <p:sldId id="259" r:id="rId9"/>
    <p:sldId id="264" r:id="rId10"/>
    <p:sldId id="269" r:id="rId11"/>
    <p:sldId id="260" r:id="rId12"/>
    <p:sldId id="263" r:id="rId13"/>
    <p:sldId id="266" r:id="rId14"/>
    <p:sldId id="267" r:id="rId15"/>
    <p:sldId id="265" r:id="rId16"/>
    <p:sldId id="268" r:id="rId17"/>
    <p:sldId id="270" r:id="rId18"/>
    <p:sldId id="273" r:id="rId19"/>
    <p:sldId id="277" r:id="rId20"/>
    <p:sldId id="261" r:id="rId21"/>
    <p:sldId id="271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85CE9E-BB7A-4048-B49A-C359D5600400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5C8A2B-E46D-4E7D-9726-1510A965CE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6D7D0-6C88-4D96-928A-D3EA06CE552A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E8111-FE45-43C0-9A50-120088F8BB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6D7D0-6C88-4D96-928A-D3EA06CE552A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E8111-FE45-43C0-9A50-120088F8BB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6D7D0-6C88-4D96-928A-D3EA06CE552A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E8111-FE45-43C0-9A50-120088F8BB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6D7D0-6C88-4D96-928A-D3EA06CE552A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E8111-FE45-43C0-9A50-120088F8BB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6D7D0-6C88-4D96-928A-D3EA06CE552A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E8111-FE45-43C0-9A50-120088F8BB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6D7D0-6C88-4D96-928A-D3EA06CE552A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E8111-FE45-43C0-9A50-120088F8BB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6D7D0-6C88-4D96-928A-D3EA06CE552A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E8111-FE45-43C0-9A50-120088F8BB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6D7D0-6C88-4D96-928A-D3EA06CE552A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E8111-FE45-43C0-9A50-120088F8BB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6D7D0-6C88-4D96-928A-D3EA06CE552A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E8111-FE45-43C0-9A50-120088F8BB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6D7D0-6C88-4D96-928A-D3EA06CE552A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E8111-FE45-43C0-9A50-120088F8BB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6D7D0-6C88-4D96-928A-D3EA06CE552A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E8111-FE45-43C0-9A50-120088F8BB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26D7D0-6C88-4D96-928A-D3EA06CE552A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CE8111-FE45-43C0-9A50-120088F8BB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celky.cz/zpravy.htm" TargetMode="External"/><Relationship Id="rId2" Type="http://schemas.openxmlformats.org/officeDocument/2006/relationships/hyperlink" Target="http://cs.wikipedia.org/wiki/V%C4%8Dela_medonosn%C3%A1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Honigbiene_Apis_mellifera_Schwarm_in_Haferschlehe-OhWeh-003.jpg?uselang=cs" TargetMode="External"/><Relationship Id="rId3" Type="http://schemas.openxmlformats.org/officeDocument/2006/relationships/hyperlink" Target="http://commons.wikimedia.org/wiki/File:Apis_mellifera_carnica_drone_postnatal_4.jpg?uselang=cs" TargetMode="External"/><Relationship Id="rId7" Type="http://schemas.openxmlformats.org/officeDocument/2006/relationships/hyperlink" Target="http://commons.wikimedia.org/wiki/File:Bienen_im_Flug_52f_aufpoliert.png?uselang=cs" TargetMode="External"/><Relationship Id="rId12" Type="http://schemas.openxmlformats.org/officeDocument/2006/relationships/hyperlink" Target="http://commons.wikimedia.org/wiki/File:V%C4%8Dela_na_pampeli%C5%A1ce.JPG?uselang=cs" TargetMode="External"/><Relationship Id="rId2" Type="http://schemas.openxmlformats.org/officeDocument/2006/relationships/hyperlink" Target="http://commons.wikimedia.org/wiki/File:Apis_mellifera_carnica_drone_aborning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Apis_mellifera_2_Luc_Viatour_edit_1.jpg?uselang=cshttp://commons.wikimedia.org/wiki/File:Apis_mellifera_2_Luc_Viatour_edit_1.jpg?uselang=cs" TargetMode="External"/><Relationship Id="rId11" Type="http://schemas.openxmlformats.org/officeDocument/2006/relationships/hyperlink" Target="http://commons.wikimedia.org/wiki/File:Inside_the_Beehive_2.jpg?uselang=cs" TargetMode="External"/><Relationship Id="rId5" Type="http://schemas.openxmlformats.org/officeDocument/2006/relationships/hyperlink" Target="http://commons.wikimedia.org/wiki/File:Apis_mellifera_carnica_worker_honeycomb_2.jpg?uselang=cs" TargetMode="External"/><Relationship Id="rId10" Type="http://schemas.openxmlformats.org/officeDocument/2006/relationships/hyperlink" Target="http://commons.wikimedia.org/wiki/File:Bijenstand_(Honeybees).jpg?uselang=cs" TargetMode="External"/><Relationship Id="rId4" Type="http://schemas.openxmlformats.org/officeDocument/2006/relationships/hyperlink" Target="http://commons.wikimedia.org/wiki/File:Birth_of_black_bee_(Apis_mellifera_mellifera).jpg?uselang=cs" TargetMode="External"/><Relationship Id="rId9" Type="http://schemas.openxmlformats.org/officeDocument/2006/relationships/hyperlink" Target="http://commons.wikimedia.org/wiki/File:Honeycombs-rayons-de-miel-2.jpg?uselang=cs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Waggle_dance.png" TargetMode="External"/><Relationship Id="rId2" Type="http://schemas.openxmlformats.org/officeDocument/2006/relationships/hyperlink" Target="http://commons.wikimedia.org/wiki/File:Runny_hunny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Bienen_mit_Brut_2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VY_32_INOVACE_XII_1_19_ Hmyz – včela medonosná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XII        Sada číslo:     1     Pořadové číslo DUM:  19 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Mgr. Kateřina Zikmundová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Seznámení žáků se včelou medonosnou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výstup: Žák si uvědomí význam včely medonosné, zná základní znaky  těla, dokáže  poznat zástupce, je dostatečně motivován k získání dalších informací  na internetu, v literatuře, při výuce  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prezentace</a:t>
            </a:r>
            <a:endParaRPr lang="cs-CZ" dirty="0" smtClean="0"/>
          </a:p>
          <a:p>
            <a:r>
              <a:rPr lang="cs-CZ" b="1" dirty="0" smtClean="0"/>
              <a:t>Typická věková skupina: 6. ročník, 11 – 12 let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úly, plásty, med, roj, </a:t>
            </a:r>
            <a:r>
              <a:rPr lang="cs-CZ" b="1" smtClean="0"/>
              <a:t>dělnice</a:t>
            </a:r>
            <a:r>
              <a:rPr lang="cs-CZ" b="1" smtClean="0"/>
              <a:t>, </a:t>
            </a:r>
            <a:r>
              <a:rPr lang="cs-CZ" b="1" dirty="0" smtClean="0"/>
              <a:t>opylování, </a:t>
            </a:r>
            <a:r>
              <a:rPr lang="cs-CZ" b="1" dirty="0" err="1" smtClean="0"/>
              <a:t>rousek</a:t>
            </a:r>
            <a:r>
              <a:rPr lang="cs-CZ" b="1" dirty="0" smtClean="0"/>
              <a:t>, dorozumívání, složené oči, tykadla, blanitá křídla, roztoč </a:t>
            </a:r>
            <a:r>
              <a:rPr lang="cs-CZ" b="1" dirty="0" err="1" smtClean="0"/>
              <a:t>varroa</a:t>
            </a:r>
            <a:r>
              <a:rPr lang="cs-CZ" b="1" dirty="0" smtClean="0"/>
              <a:t>, včelařství</a:t>
            </a:r>
            <a:endParaRPr lang="cs-CZ" dirty="0" smtClean="0"/>
          </a:p>
          <a:p>
            <a:r>
              <a:rPr lang="cs-CZ" b="1" dirty="0" smtClean="0"/>
              <a:t>Pomůcky a materiál: interaktivní tabule, prezentace</a:t>
            </a:r>
            <a:endParaRPr lang="cs-CZ" dirty="0" smtClean="0"/>
          </a:p>
          <a:p>
            <a:r>
              <a:rPr lang="cs-CZ" b="1" dirty="0" smtClean="0"/>
              <a:t>Potřebný čas pro výuku DUM: 30 minut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 Hlavní cíl prezentace je zaujmout žáka, vzbudit jeho zájem o odborné informace týkající se včely medonosné, seznámit se se stavbou těla, způsobem životy, produkty a na základě informací z internetového odkazu i s volnočasovou aktivitou včelařstvím</a:t>
            </a:r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Kateřina\Documents\Violka\FOTKY\Slunečnice\P824017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9011" y="74258"/>
            <a:ext cx="8945977" cy="670948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556792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dirty="0" smtClean="0"/>
              <a:t>HMYZ</a:t>
            </a:r>
            <a:endParaRPr lang="cs-CZ" sz="9600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1403648" y="4581128"/>
            <a:ext cx="6400800" cy="17526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tx1"/>
                </a:solidFill>
              </a:rPr>
              <a:t>VČELA MEDONOSNÁ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File:Birth of black bee (Apis mellifera mellifera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700808"/>
            <a:ext cx="7620000" cy="3790950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195736" y="5661248"/>
            <a:ext cx="5111750" cy="86409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vývin včely medonosné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File:Bienen mit Brut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620688"/>
            <a:ext cx="7620000" cy="5076826"/>
          </a:xfrm>
          <a:prstGeom prst="rect">
            <a:avLst/>
          </a:prstGeom>
          <a:noFill/>
        </p:spPr>
      </p:pic>
      <p:sp>
        <p:nvSpPr>
          <p:cNvPr id="4" name="Zástupný symbol pro obsah 5"/>
          <p:cNvSpPr txBox="1">
            <a:spLocks/>
          </p:cNvSpPr>
          <p:nvPr/>
        </p:nvSpPr>
        <p:spPr>
          <a:xfrm>
            <a:off x="2051720" y="5877272"/>
            <a:ext cx="5111750" cy="86409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dělnice krmí larvy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Apis mellifera carnica drone abornin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620688"/>
            <a:ext cx="3810000" cy="5715000"/>
          </a:xfrm>
          <a:prstGeom prst="rect">
            <a:avLst/>
          </a:prstGeom>
          <a:noFill/>
        </p:spPr>
      </p:pic>
      <p:sp>
        <p:nvSpPr>
          <p:cNvPr id="5" name="Zástupný symbol pro obsah 5"/>
          <p:cNvSpPr txBox="1">
            <a:spLocks/>
          </p:cNvSpPr>
          <p:nvPr/>
        </p:nvSpPr>
        <p:spPr>
          <a:xfrm>
            <a:off x="-396552" y="2852936"/>
            <a:ext cx="5111750" cy="86409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mladá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včela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File:Apis mellifera carnica drone postnatal 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548680"/>
            <a:ext cx="7620000" cy="5076826"/>
          </a:xfrm>
          <a:prstGeom prst="rect">
            <a:avLst/>
          </a:prstGeom>
          <a:noFill/>
        </p:spPr>
      </p:pic>
      <p:sp>
        <p:nvSpPr>
          <p:cNvPr id="3" name="Zástupný symbol pro obsah 5"/>
          <p:cNvSpPr txBox="1">
            <a:spLocks/>
          </p:cNvSpPr>
          <p:nvPr/>
        </p:nvSpPr>
        <p:spPr>
          <a:xfrm>
            <a:off x="1547664" y="5877272"/>
            <a:ext cx="6120680" cy="86409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složené oči, tykadla, blanité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křídlo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File:Apis mellifera carnica worker honeycomb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764704"/>
            <a:ext cx="7620000" cy="5076826"/>
          </a:xfrm>
          <a:prstGeom prst="rect">
            <a:avLst/>
          </a:prstGeom>
          <a:noFill/>
        </p:spPr>
      </p:pic>
      <p:sp>
        <p:nvSpPr>
          <p:cNvPr id="3" name="Zástupný symbol pro obsah 5"/>
          <p:cNvSpPr txBox="1">
            <a:spLocks/>
          </p:cNvSpPr>
          <p:nvPr/>
        </p:nvSpPr>
        <p:spPr>
          <a:xfrm>
            <a:off x="2051720" y="5877272"/>
            <a:ext cx="5111750" cy="86409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líhnutí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larvy z vajíčka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ile:Bienen im Flug 52f aufpoliert.png"/>
          <p:cNvPicPr>
            <a:picLocks noChangeAspect="1" noChangeArrowheads="1"/>
          </p:cNvPicPr>
          <p:nvPr/>
        </p:nvPicPr>
        <p:blipFill>
          <a:blip r:embed="rId2" cstate="print"/>
          <a:srcRect l="9767" t="18900" r="9164" b="9281"/>
          <a:stretch>
            <a:fillRect/>
          </a:stretch>
        </p:blipFill>
        <p:spPr bwMode="auto">
          <a:xfrm>
            <a:off x="1619672" y="1484784"/>
            <a:ext cx="5976664" cy="4104456"/>
          </a:xfrm>
          <a:prstGeom prst="rect">
            <a:avLst/>
          </a:prstGeom>
          <a:noFill/>
        </p:spPr>
      </p:pic>
      <p:sp>
        <p:nvSpPr>
          <p:cNvPr id="4" name="Zástupný symbol pro obsah 5"/>
          <p:cNvSpPr txBox="1">
            <a:spLocks/>
          </p:cNvSpPr>
          <p:nvPr/>
        </p:nvSpPr>
        <p:spPr>
          <a:xfrm>
            <a:off x="1475656" y="5733256"/>
            <a:ext cx="6480720" cy="86409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synchronizovaný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let dospělých včel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File:V&amp;ccaron;ela na pampeliš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32656"/>
            <a:ext cx="7620000" cy="5715000"/>
          </a:xfrm>
          <a:prstGeom prst="rect">
            <a:avLst/>
          </a:prstGeom>
          <a:noFill/>
        </p:spPr>
      </p:pic>
      <p:sp>
        <p:nvSpPr>
          <p:cNvPr id="3" name="Zástupný symbol pro obsah 5"/>
          <p:cNvSpPr txBox="1">
            <a:spLocks/>
          </p:cNvSpPr>
          <p:nvPr/>
        </p:nvSpPr>
        <p:spPr>
          <a:xfrm>
            <a:off x="971600" y="5993904"/>
            <a:ext cx="7416824" cy="86409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včela obalená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pylem na smetance lékařské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File:Apis mellifera 2 Luc Viatour edit 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16632"/>
            <a:ext cx="4572000" cy="5715000"/>
          </a:xfrm>
          <a:prstGeom prst="rect">
            <a:avLst/>
          </a:prstGeom>
          <a:noFill/>
        </p:spPr>
      </p:pic>
      <p:sp>
        <p:nvSpPr>
          <p:cNvPr id="3" name="Zástupný symbol pro obsah 5"/>
          <p:cNvSpPr txBox="1">
            <a:spLocks/>
          </p:cNvSpPr>
          <p:nvPr/>
        </p:nvSpPr>
        <p:spPr>
          <a:xfrm>
            <a:off x="1835696" y="5877272"/>
            <a:ext cx="5111750" cy="86409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opylování levandule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File:Honigbiene Apis mellifera Schwarm in Haferschlehe-OhWeh-0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764704"/>
            <a:ext cx="4286250" cy="5715000"/>
          </a:xfrm>
          <a:prstGeom prst="rect">
            <a:avLst/>
          </a:prstGeom>
          <a:noFill/>
        </p:spPr>
      </p:pic>
      <p:sp>
        <p:nvSpPr>
          <p:cNvPr id="3" name="Zástupný symbol pro obsah 5"/>
          <p:cNvSpPr txBox="1">
            <a:spLocks/>
          </p:cNvSpPr>
          <p:nvPr/>
        </p:nvSpPr>
        <p:spPr>
          <a:xfrm>
            <a:off x="-900608" y="3356992"/>
            <a:ext cx="5111750" cy="86409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včelí roj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File:Bijenstand (Honeybees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04664"/>
            <a:ext cx="7344816" cy="5288268"/>
          </a:xfrm>
          <a:prstGeom prst="rect">
            <a:avLst/>
          </a:prstGeom>
          <a:noFill/>
        </p:spPr>
      </p:pic>
      <p:sp>
        <p:nvSpPr>
          <p:cNvPr id="4" name="Zástupný symbol pro obsah 5"/>
          <p:cNvSpPr txBox="1">
            <a:spLocks/>
          </p:cNvSpPr>
          <p:nvPr/>
        </p:nvSpPr>
        <p:spPr>
          <a:xfrm>
            <a:off x="2051720" y="5805264"/>
            <a:ext cx="5111750" cy="86409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včelí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úly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File:Inside the Beehive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476672"/>
            <a:ext cx="6768752" cy="5034260"/>
          </a:xfrm>
          <a:prstGeom prst="rect">
            <a:avLst/>
          </a:prstGeom>
          <a:noFill/>
        </p:spPr>
      </p:pic>
      <p:sp>
        <p:nvSpPr>
          <p:cNvPr id="3" name="Zástupný symbol pro obsah 5"/>
          <p:cNvSpPr txBox="1">
            <a:spLocks/>
          </p:cNvSpPr>
          <p:nvPr/>
        </p:nvSpPr>
        <p:spPr>
          <a:xfrm>
            <a:off x="2051720" y="5661248"/>
            <a:ext cx="5111750" cy="86409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vnitřní stavba úlu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- rámečky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File:Honeycombs-rayons-de-miel-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548680"/>
            <a:ext cx="6768752" cy="5076564"/>
          </a:xfrm>
          <a:prstGeom prst="rect">
            <a:avLst/>
          </a:prstGeom>
          <a:noFill/>
        </p:spPr>
      </p:pic>
      <p:sp>
        <p:nvSpPr>
          <p:cNvPr id="3" name="Zástupný symbol pro obsah 5"/>
          <p:cNvSpPr txBox="1">
            <a:spLocks/>
          </p:cNvSpPr>
          <p:nvPr/>
        </p:nvSpPr>
        <p:spPr>
          <a:xfrm>
            <a:off x="2051720" y="5733256"/>
            <a:ext cx="5111750" cy="86409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voskový plást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File:Varroa Mit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772816"/>
            <a:ext cx="2952328" cy="3444384"/>
          </a:xfrm>
          <a:prstGeom prst="rect">
            <a:avLst/>
          </a:prstGeom>
          <a:noFill/>
        </p:spPr>
      </p:pic>
      <p:sp>
        <p:nvSpPr>
          <p:cNvPr id="3" name="Zástupný symbol pro obsah 5"/>
          <p:cNvSpPr txBox="1">
            <a:spLocks/>
          </p:cNvSpPr>
          <p:nvPr/>
        </p:nvSpPr>
        <p:spPr>
          <a:xfrm>
            <a:off x="1619672" y="5517232"/>
            <a:ext cx="5111750" cy="86409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dirty="0" smtClean="0"/>
              <a:t>roztoč </a:t>
            </a:r>
            <a:r>
              <a:rPr lang="cs-CZ" sz="3200" dirty="0" err="1" smtClean="0"/>
              <a:t>varroa</a:t>
            </a:r>
            <a:r>
              <a:rPr lang="cs-CZ" sz="3200" dirty="0" smtClean="0"/>
              <a:t> včelí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Soubor:Runny hun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620688"/>
            <a:ext cx="3762375" cy="5705476"/>
          </a:xfrm>
          <a:prstGeom prst="rect">
            <a:avLst/>
          </a:prstGeom>
          <a:noFill/>
        </p:spPr>
      </p:pic>
      <p:sp>
        <p:nvSpPr>
          <p:cNvPr id="3" name="Zástupný symbol pro obsah 5"/>
          <p:cNvSpPr txBox="1">
            <a:spLocks/>
          </p:cNvSpPr>
          <p:nvPr/>
        </p:nvSpPr>
        <p:spPr>
          <a:xfrm>
            <a:off x="-396552" y="2996952"/>
            <a:ext cx="5111750" cy="86409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produkt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včel - med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Soubor:Waggle dance.png"/>
          <p:cNvPicPr>
            <a:picLocks noChangeAspect="1" noChangeArrowheads="1"/>
          </p:cNvPicPr>
          <p:nvPr/>
        </p:nvPicPr>
        <p:blipFill>
          <a:blip r:embed="rId2" cstate="print"/>
          <a:srcRect t="42982" b="128"/>
          <a:stretch>
            <a:fillRect/>
          </a:stretch>
        </p:blipFill>
        <p:spPr bwMode="auto">
          <a:xfrm>
            <a:off x="971600" y="1412776"/>
            <a:ext cx="3024336" cy="4807780"/>
          </a:xfrm>
          <a:prstGeom prst="rect">
            <a:avLst/>
          </a:prstGeom>
          <a:noFill/>
        </p:spPr>
      </p:pic>
      <p:pic>
        <p:nvPicPr>
          <p:cNvPr id="3" name="Picture 2" descr="Soubor:Waggle dance.png"/>
          <p:cNvPicPr>
            <a:picLocks noChangeAspect="1" noChangeArrowheads="1"/>
          </p:cNvPicPr>
          <p:nvPr/>
        </p:nvPicPr>
        <p:blipFill>
          <a:blip r:embed="rId2" cstate="print"/>
          <a:srcRect t="2528" b="62074"/>
          <a:stretch>
            <a:fillRect/>
          </a:stretch>
        </p:blipFill>
        <p:spPr bwMode="auto">
          <a:xfrm>
            <a:off x="4572000" y="2060848"/>
            <a:ext cx="3384376" cy="3347639"/>
          </a:xfrm>
          <a:prstGeom prst="rect">
            <a:avLst/>
          </a:prstGeom>
          <a:noFill/>
        </p:spPr>
      </p:pic>
      <p:sp>
        <p:nvSpPr>
          <p:cNvPr id="4" name="Zástupný symbol pro obsah 5"/>
          <p:cNvSpPr txBox="1">
            <a:spLocks/>
          </p:cNvSpPr>
          <p:nvPr/>
        </p:nvSpPr>
        <p:spPr>
          <a:xfrm>
            <a:off x="3563888" y="5517232"/>
            <a:ext cx="5111750" cy="86409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včelí tanec</a:t>
            </a:r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323528" y="476672"/>
            <a:ext cx="5111750" cy="86409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orientace podle Slunce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Internetový odkaz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331640" y="1844824"/>
            <a:ext cx="68407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http://cs.wikipedia.org/wiki/V%C4%8Dela_medonosn%C3%A1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55776" y="2708920"/>
            <a:ext cx="327621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vcelky.cz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zpravy.htm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Kateřina\Documents\Violka\FOTKY\Fotky 2011\Modré květy doma\IMAG0977.jpg"/>
          <p:cNvPicPr>
            <a:picLocks noChangeAspect="1" noChangeArrowheads="1"/>
          </p:cNvPicPr>
          <p:nvPr/>
        </p:nvPicPr>
        <p:blipFill>
          <a:blip r:embed="rId4" cstate="print"/>
          <a:srcRect l="7907" t="8001" r="10648"/>
          <a:stretch>
            <a:fillRect/>
          </a:stretch>
        </p:blipFill>
        <p:spPr bwMode="auto">
          <a:xfrm>
            <a:off x="2699792" y="3717032"/>
            <a:ext cx="3168352" cy="269524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853136"/>
          </a:xfrm>
        </p:spPr>
        <p:txBody>
          <a:bodyPr>
            <a:normAutofit fontScale="85000" lnSpcReduction="20000"/>
          </a:bodyPr>
          <a:lstStyle/>
          <a:p>
            <a:r>
              <a:rPr lang="cs-CZ" sz="2000" dirty="0" smtClean="0">
                <a:hlinkClick r:id="rId2"/>
              </a:rPr>
              <a:t>http://commons.wikimedia.org/wiki/File:Apis_mellifera_carnica_drone_aborning.jpg?uselang=cs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http://commons.wikimedia.org/wiki/File:Apis_mellifera_carnica_drone_postnatal_4.jpg?uselang=cs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http://commons.wikimedia.org/wiki/File:Birth_of_black_bee_%28Apis_mellifera_mellifera%29.jpg?uselang=cs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http://commons.wikimedia.org/wiki/File:Apis_mellifera_carnica_worker_honeycomb_2.jpg?uselang=cs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http://commons.wikimedia.org/wiki/File:Apis_mellifera_2_Luc_Viatour_edit_1.jpg?uselang=cshttp://commons.wikimedia.org/wiki/File:Apis_mellifera_2_Luc_Viatour_edit_1.jpg?uselang=cs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http://commons.wikimedia.org/wiki/File:Bienen_im_Flug_52f_aufpoliert.png?uselang=cs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http://commons.wikimedia.org/wiki/File:Honigbiene_Apis_mellifera_Schwarm_in_Haferschlehe-OhWeh-003.jpg?uselang=cs</a:t>
            </a:r>
            <a:endParaRPr lang="cs-CZ" sz="2000" dirty="0" smtClean="0"/>
          </a:p>
          <a:p>
            <a:r>
              <a:rPr lang="cs-CZ" sz="2000" dirty="0" smtClean="0">
                <a:hlinkClick r:id="rId9"/>
              </a:rPr>
              <a:t>http://commons.wikimedia.org/wiki/File:Honeycombs-rayons-de-miel-2.jpg?uselang=cs</a:t>
            </a:r>
            <a:endParaRPr lang="cs-CZ" sz="2000" dirty="0" smtClean="0"/>
          </a:p>
          <a:p>
            <a:r>
              <a:rPr lang="cs-CZ" sz="2000" dirty="0" smtClean="0">
                <a:hlinkClick r:id="rId10"/>
              </a:rPr>
              <a:t>http://commons.wikimedia.org/wiki/File:Bijenstand_%28Honeybees%29.jpg?uselang=cs</a:t>
            </a:r>
            <a:endParaRPr lang="cs-CZ" sz="2000" dirty="0" smtClean="0"/>
          </a:p>
          <a:p>
            <a:r>
              <a:rPr lang="cs-CZ" sz="2000" dirty="0" smtClean="0">
                <a:hlinkClick r:id="rId11"/>
              </a:rPr>
              <a:t>http://commons.wikimedia.org/wiki/File:Inside_the_Beehive_2.jpg?uselang=cs</a:t>
            </a:r>
            <a:endParaRPr lang="cs-CZ" sz="2000" dirty="0" smtClean="0"/>
          </a:p>
          <a:p>
            <a:r>
              <a:rPr lang="cs-CZ" sz="2000" dirty="0" smtClean="0">
                <a:hlinkClick r:id="rId12"/>
              </a:rPr>
              <a:t>http://commons.wikimedia.org/wiki/File:V%C4%8Dela_na_pampeli%C5%A1ce.JPG?uselang=cs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hlinkClick r:id="rId2"/>
              </a:rPr>
              <a:t>http://commons.wikimedia.org/wiki/File:Runny_hunny.jpg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http://commons.wikimedia.org/wiki/File:Waggle_dance.png</a:t>
            </a:r>
            <a:endParaRPr lang="cs-CZ" sz="2400" dirty="0" smtClean="0"/>
          </a:p>
          <a:p>
            <a:r>
              <a:rPr lang="cs-CZ" sz="2400" dirty="0" smtClean="0">
                <a:hlinkClick r:id="rId4"/>
              </a:rPr>
              <a:t>http://commons.wikimedia.org/wiki/File:Bienen_mit_Brut_2.jpg?uselang=cs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178</Words>
  <Application>Microsoft Office PowerPoint</Application>
  <PresentationFormat>Předvádění na obrazovce (4:3)</PresentationFormat>
  <Paragraphs>72</Paragraphs>
  <Slides>21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Snímek 1</vt:lpstr>
      <vt:lpstr>Snímek 2</vt:lpstr>
      <vt:lpstr>HMYZ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Internetový odkaz</vt:lpstr>
      <vt:lpstr>Zdroje: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HMYZ</dc:title>
  <dc:creator>Kateřina</dc:creator>
  <cp:lastModifiedBy>Kateřina</cp:lastModifiedBy>
  <cp:revision>12</cp:revision>
  <dcterms:created xsi:type="dcterms:W3CDTF">2012-09-26T19:12:40Z</dcterms:created>
  <dcterms:modified xsi:type="dcterms:W3CDTF">2012-09-26T20:27:06Z</dcterms:modified>
</cp:coreProperties>
</file>