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0" r:id="rId3"/>
    <p:sldId id="261" r:id="rId4"/>
    <p:sldId id="262" r:id="rId5"/>
    <p:sldId id="263" r:id="rId6"/>
    <p:sldId id="266" r:id="rId7"/>
    <p:sldId id="264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122" autoAdjust="0"/>
    <p:restoredTop sz="94660"/>
  </p:normalViewPr>
  <p:slideViewPr>
    <p:cSldViewPr>
      <p:cViewPr varScale="1">
        <p:scale>
          <a:sx n="107" d="100"/>
          <a:sy n="107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196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3213641-61BA-43E7-AB5C-B355211CE33A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3EAC8C8-054E-45C3-8FDD-F553431629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DA28E04-83B6-44C6-ACEF-422E2D5CF491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4098FE7-ED2D-4A9C-AD24-278E87635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F624DC6-4FFF-4F63-9B7F-F81F4F4B8F5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Stránku č. 7 lze vytisknout a použít jako test</a:t>
            </a:r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69BFDA-8451-4FED-9CF7-CA53054DCE5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DF209-626D-479D-A843-F2BD45B6DC4C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4C86D-5A1B-4713-9DEA-97FDBFAB1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DC47E-6565-4B88-B649-5F49DDFE6491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A1ECD-F23F-4F87-A3E6-03ED4D55E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B269B-4210-4C16-9EEA-A60CC22C5D63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5F53D-24F0-4C18-9BE2-A137869D8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9FE1A-77A8-48CE-A89A-765D33769D15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18E9F-9E76-49E2-BBCB-54E82D83B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DD688-D4C0-4F32-ABC6-A015317F721F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6AF28-AA4F-4C24-ABAE-F3EEA6FF70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80639-E514-430B-B3D7-C36E9CB02A19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90F356-12D5-484C-A9EE-B505AAFF4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551C3-6D2C-4708-8905-473B636C41B3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89F00-09B8-439B-B5BA-EB0684CF7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C54BF-6014-4D8C-BF20-011918DE7D32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29E5E-AEA3-447A-87E7-CB095709F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D912D-C36D-4F1B-BC62-1179FB3E7EB7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C8894-1381-4B8E-AA17-E8E02A3B2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93043-8405-469D-B7A8-21DEFCB06A34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819E6-FDA1-4922-B087-C055203FE9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A6471-12EC-44F6-AEBF-41D348E3358A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B29B3-8597-4656-A842-E4FC130C7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0141D7-1DFA-4EF3-ACE8-D9782BF90DDD}" type="datetimeFigureOut">
              <a:rPr lang="cs-CZ"/>
              <a:pPr>
                <a:defRPr/>
              </a:pPr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0B50AAD-06A9-4761-B070-EC1B58CDA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5362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395288" y="179388"/>
            <a:ext cx="5237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Relační databáze – textové funkce</a:t>
            </a:r>
          </a:p>
        </p:txBody>
      </p:sp>
      <p:pic>
        <p:nvPicPr>
          <p:cNvPr id="17410" name="Picture 2" descr="H:\Pracovní_12_13\ŠablonyDum\1_Úvod\Tab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733675"/>
            <a:ext cx="4413250" cy="63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3"/>
          <p:cNvCxnSpPr/>
          <p:nvPr/>
        </p:nvCxnSpPr>
        <p:spPr>
          <a:xfrm>
            <a:off x="2339975" y="2544763"/>
            <a:ext cx="0" cy="9826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090863" y="2544763"/>
            <a:ext cx="0" cy="4746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11588" y="3016250"/>
            <a:ext cx="0" cy="473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090863" y="3016250"/>
            <a:ext cx="720725" cy="31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505075" y="4894263"/>
            <a:ext cx="5451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 levé strany (bezPSČ) vypíšeme počet znaků až po čárku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505075" y="5508625"/>
            <a:ext cx="4681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 pravé strany vypíšeme počet znaků až po čárku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505075" y="4103688"/>
            <a:ext cx="48514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 levé strany  vypíšeme 6 znaků</a:t>
            </a:r>
          </a:p>
          <a:p>
            <a:r>
              <a:rPr lang="cs-CZ">
                <a:latin typeface="Calibri" pitchFamily="34" charset="0"/>
              </a:rPr>
              <a:t>ze zbývajícího textu vytvoříme nové pole (bezPSČ)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95288" y="1887538"/>
            <a:ext cx="317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Postup je podobný jako v Excelu</a:t>
            </a:r>
            <a:endParaRPr lang="en-US">
              <a:latin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288" y="900113"/>
            <a:ext cx="3208337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Zadání: rozdělit data do více polí</a:t>
            </a:r>
            <a:endParaRPr lang="cs-CZ" i="1" dirty="0">
              <a:solidFill>
                <a:schemeClr val="tx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611188" y="4241800"/>
            <a:ext cx="539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PSČ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11188" y="4892675"/>
            <a:ext cx="792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Město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11188" y="5508625"/>
            <a:ext cx="1220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Ulice a č.p.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8" grpId="0" build="p"/>
      <p:bldP spid="23" grpId="0"/>
      <p:bldP spid="13" grpId="0"/>
      <p:bldP spid="3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549275"/>
            <a:ext cx="9048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Postup</a:t>
            </a:r>
            <a:r>
              <a:rPr lang="cs-CZ" dirty="0">
                <a:latin typeface="+mn-lt"/>
              </a:rPr>
              <a:t>:</a:t>
            </a:r>
            <a:endParaRPr lang="cs-CZ" dirty="0">
              <a:latin typeface="+mn-lt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84213" y="1268413"/>
            <a:ext cx="61499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Do stávající tabulky přidejte pole PSČ,  bezPSČ, Město a Ulice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Jaký typ dotazu je vhodný pro doplnění dat do těchto polí?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4213" y="2276475"/>
            <a:ext cx="100647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Pole PSČ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067175" y="3773488"/>
            <a:ext cx="4392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Left(«řetězec»; «délka»)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852738"/>
            <a:ext cx="2449512" cy="236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9225" y="2852738"/>
            <a:ext cx="3276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Pole, z kterého vypisujeme znaky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78500" y="4787900"/>
            <a:ext cx="26098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Počet vypisovaných znaků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268913" y="3222625"/>
            <a:ext cx="0" cy="6381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6659563" y="4192588"/>
            <a:ext cx="0" cy="6762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763" y="549275"/>
            <a:ext cx="1335087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Pole bezPSČ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639763" y="1412875"/>
            <a:ext cx="1709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Trim(«řetězec»)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19475" y="1274763"/>
            <a:ext cx="51847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Vrátí hodnotu Variant typu String obsahující kopii </a:t>
            </a:r>
          </a:p>
          <a:p>
            <a:r>
              <a:rPr lang="cs-CZ">
                <a:latin typeface="Calibri" pitchFamily="34" charset="0"/>
              </a:rPr>
              <a:t>zadaného řetězce bez počátečních a koncových mezer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25475" y="2492375"/>
            <a:ext cx="26304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Right(«řetězec»; «délka»)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492500" y="2420938"/>
            <a:ext cx="5111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Vrátí hodnotu typu Variant (String) obsahující počet </a:t>
            </a:r>
          </a:p>
          <a:p>
            <a:r>
              <a:rPr lang="cs-CZ">
                <a:latin typeface="Calibri" pitchFamily="34" charset="0"/>
              </a:rPr>
              <a:t>znaků z pravé strany řetězce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79450" y="3470275"/>
            <a:ext cx="163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Len(«řetězec»)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92500" y="3284538"/>
            <a:ext cx="51117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Vrátí hodnotu typu Long obsahující počet znaků v</a:t>
            </a:r>
          </a:p>
          <a:p>
            <a:r>
              <a:rPr lang="cs-CZ">
                <a:latin typeface="Calibri" pitchFamily="34" charset="0"/>
              </a:rPr>
              <a:t>řetězci nebo počet bajtů potřebných k uložení </a:t>
            </a:r>
          </a:p>
          <a:p>
            <a:r>
              <a:rPr lang="cs-CZ">
                <a:latin typeface="Calibri" pitchFamily="34" charset="0"/>
              </a:rPr>
              <a:t>proměnné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4208463"/>
            <a:ext cx="3468687" cy="17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build="p"/>
      <p:bldP spid="5" grpId="0"/>
      <p:bldP spid="6" grpId="0" build="p"/>
      <p:bldP spid="7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763" y="549275"/>
            <a:ext cx="12604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Pole Mesto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9763" y="1196975"/>
            <a:ext cx="4148137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28625" y="3001963"/>
            <a:ext cx="57277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InStr(«začátek»; «řetězec»; «hledanýřetězec»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38150" y="3416300"/>
            <a:ext cx="58039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Vrátí hodnotu Variant typu Long určující pozici prvního</a:t>
            </a:r>
          </a:p>
          <a:p>
            <a:r>
              <a:rPr lang="cs-CZ">
                <a:latin typeface="Calibri" pitchFamily="34" charset="0"/>
              </a:rPr>
              <a:t>výskytu jednoho řetězce v jiném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746625" y="2997200"/>
            <a:ext cx="1476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; «porovnat» 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103938" y="2997200"/>
            <a:ext cx="255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292725" y="2312988"/>
            <a:ext cx="2895600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Tento parametr není povinný</a:t>
            </a:r>
            <a:endParaRPr lang="cs-CZ" i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651500" y="2682875"/>
            <a:ext cx="288925" cy="3857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build="p"/>
      <p:bldP spid="6" grpId="0"/>
      <p:bldP spid="7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763" y="549275"/>
            <a:ext cx="12604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Pole Mesto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21506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9763" y="1196975"/>
            <a:ext cx="4148137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Obdélník 3"/>
          <p:cNvSpPr>
            <a:spLocks noChangeArrowheads="1"/>
          </p:cNvSpPr>
          <p:nvPr/>
        </p:nvSpPr>
        <p:spPr bwMode="auto">
          <a:xfrm>
            <a:off x="428625" y="3001963"/>
            <a:ext cx="57277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InStr(«začátek»; «řetězec»; «hledanýřetězec»)</a:t>
            </a: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438150" y="3416300"/>
            <a:ext cx="58039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Vrátí hodnotu Variant typu Long určující pozici prvního</a:t>
            </a:r>
          </a:p>
          <a:p>
            <a:r>
              <a:rPr lang="cs-CZ">
                <a:latin typeface="Calibri" pitchFamily="34" charset="0"/>
              </a:rPr>
              <a:t>výskytu jednoho řetězce v jiném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1825" y="4283075"/>
            <a:ext cx="112712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Pole Ulice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38150" y="4900613"/>
            <a:ext cx="8310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Místo funkce Left použijeme funkci Right, pozor, vypisuje se zprava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31825" y="5270500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solidFill>
                  <a:srgbClr val="002060"/>
                </a:solidFill>
                <a:latin typeface="Calibri" pitchFamily="34" charset="0"/>
              </a:rPr>
              <a:t>Řešení: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38150" y="5765800"/>
            <a:ext cx="7816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Trim(Right([bezPSČ];Len([bezPSČ])-InStr(1;[bezPSČ];",")))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763" y="549275"/>
            <a:ext cx="207327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Úloha na procvičení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1713" y="1196975"/>
            <a:ext cx="1952625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29038" y="1341438"/>
            <a:ext cx="3435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Rozdělte pole Kontakt na dvě pole: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01713" y="4721225"/>
            <a:ext cx="11636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JmKontakt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01713" y="5291138"/>
            <a:ext cx="1589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TelefonKontakt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784600" y="5300663"/>
            <a:ext cx="2076450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Right(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[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Kontakt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]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; 11)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4600" y="4721225"/>
            <a:ext cx="3397250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Left(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[Ko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ntakt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]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; Len(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[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Ko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ntakt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]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)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-12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)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3765550" y="1933575"/>
            <a:ext cx="27860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JmKontakt a TelefonKontakt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9763" y="4005263"/>
            <a:ext cx="876300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Řešení:</a:t>
            </a:r>
            <a:endParaRPr lang="en-US" b="1" i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763" y="549275"/>
            <a:ext cx="2601912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Přehled textových funkcí: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29350" y="1628775"/>
            <a:ext cx="2543175" cy="369888"/>
          </a:xfrm>
          <a:prstGeom prst="rect">
            <a:avLst/>
          </a:prstGeom>
          <a:ln>
            <a:solidFill>
              <a:schemeClr val="accent2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Left(«řetězec»; «délka») </a:t>
            </a:r>
          </a:p>
        </p:txBody>
      </p:sp>
      <p:sp>
        <p:nvSpPr>
          <p:cNvPr id="4" name="Obdélník 3"/>
          <p:cNvSpPr/>
          <p:nvPr/>
        </p:nvSpPr>
        <p:spPr>
          <a:xfrm>
            <a:off x="7031038" y="3532188"/>
            <a:ext cx="1741487" cy="369887"/>
          </a:xfrm>
          <a:prstGeom prst="rect">
            <a:avLst/>
          </a:prstGeom>
          <a:ln>
            <a:solidFill>
              <a:schemeClr val="accent2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Trim(«řetězec»)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078538" y="2581275"/>
            <a:ext cx="2693987" cy="368300"/>
          </a:xfrm>
          <a:prstGeom prst="rect">
            <a:avLst/>
          </a:prstGeom>
          <a:ln>
            <a:solidFill>
              <a:schemeClr val="accent2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Right(«řetězec»; «délka») </a:t>
            </a:r>
          </a:p>
        </p:txBody>
      </p:sp>
      <p:sp>
        <p:nvSpPr>
          <p:cNvPr id="6" name="Obdélník 5"/>
          <p:cNvSpPr/>
          <p:nvPr/>
        </p:nvSpPr>
        <p:spPr>
          <a:xfrm>
            <a:off x="7121525" y="4484688"/>
            <a:ext cx="1651000" cy="368300"/>
          </a:xfrm>
          <a:prstGeom prst="rect">
            <a:avLst/>
          </a:prstGeom>
          <a:ln>
            <a:solidFill>
              <a:schemeClr val="accent2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Len(«řetězec»)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43213" y="5435600"/>
            <a:ext cx="5929312" cy="369888"/>
          </a:xfrm>
          <a:prstGeom prst="rect">
            <a:avLst/>
          </a:prstGeom>
          <a:ln>
            <a:solidFill>
              <a:schemeClr val="accent2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InStr(«začátek»; «řetězec»; «hledanýřetězec» ; «porovnat»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)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827088" y="1125538"/>
            <a:ext cx="4549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FF0000"/>
                </a:solidFill>
                <a:latin typeface="Calibri" pitchFamily="34" charset="0"/>
              </a:rPr>
              <a:t>Přiřaďte funkce a vysvětlete jejich parametry:</a:t>
            </a:r>
            <a:endParaRPr lang="en-US" b="1" i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3560" name="TextovéPole 7"/>
          <p:cNvSpPr txBox="1">
            <a:spLocks noChangeArrowheads="1"/>
          </p:cNvSpPr>
          <p:nvPr/>
        </p:nvSpPr>
        <p:spPr bwMode="auto">
          <a:xfrm>
            <a:off x="827088" y="1628775"/>
            <a:ext cx="2997200" cy="646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Odstraní nadbytečné mezery na začátku a konci řetězce</a:t>
            </a:r>
          </a:p>
        </p:txBody>
      </p:sp>
      <p:sp>
        <p:nvSpPr>
          <p:cNvPr id="23561" name="TextovéPole 10"/>
          <p:cNvSpPr txBox="1">
            <a:spLocks noChangeArrowheads="1"/>
          </p:cNvSpPr>
          <p:nvPr/>
        </p:nvSpPr>
        <p:spPr bwMode="auto">
          <a:xfrm>
            <a:off x="827088" y="2403475"/>
            <a:ext cx="2997200" cy="646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Vyhledá konkrétní znak (řetězec) v zadaném řetězci</a:t>
            </a:r>
          </a:p>
        </p:txBody>
      </p:sp>
      <p:sp>
        <p:nvSpPr>
          <p:cNvPr id="23562" name="TextovéPole 11"/>
          <p:cNvSpPr txBox="1">
            <a:spLocks noChangeArrowheads="1"/>
          </p:cNvSpPr>
          <p:nvPr/>
        </p:nvSpPr>
        <p:spPr bwMode="auto">
          <a:xfrm>
            <a:off x="827088" y="4727575"/>
            <a:ext cx="2997200" cy="646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Vypočítá počet znaků daného řetězce</a:t>
            </a:r>
          </a:p>
        </p:txBody>
      </p:sp>
      <p:sp>
        <p:nvSpPr>
          <p:cNvPr id="23563" name="TextovéPole 12"/>
          <p:cNvSpPr txBox="1">
            <a:spLocks noChangeArrowheads="1"/>
          </p:cNvSpPr>
          <p:nvPr/>
        </p:nvSpPr>
        <p:spPr bwMode="auto">
          <a:xfrm>
            <a:off x="827088" y="3952875"/>
            <a:ext cx="2997200" cy="646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Vypíše daný počet znaků zprava</a:t>
            </a:r>
          </a:p>
        </p:txBody>
      </p:sp>
      <p:sp>
        <p:nvSpPr>
          <p:cNvPr id="23564" name="TextovéPole 13"/>
          <p:cNvSpPr txBox="1">
            <a:spLocks noChangeArrowheads="1"/>
          </p:cNvSpPr>
          <p:nvPr/>
        </p:nvSpPr>
        <p:spPr bwMode="auto">
          <a:xfrm>
            <a:off x="827088" y="3178175"/>
            <a:ext cx="2997200" cy="646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Vypíše daný počet znaků zleva</a:t>
            </a:r>
          </a:p>
        </p:txBody>
      </p:sp>
      <p:cxnSp>
        <p:nvCxnSpPr>
          <p:cNvPr id="15" name="Přímá spojnice se šipkou 14"/>
          <p:cNvCxnSpPr>
            <a:stCxn id="23560" idx="3"/>
            <a:endCxn id="4" idx="1"/>
          </p:cNvCxnSpPr>
          <p:nvPr/>
        </p:nvCxnSpPr>
        <p:spPr>
          <a:xfrm>
            <a:off x="3824288" y="1952625"/>
            <a:ext cx="3206750" cy="176371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23561" idx="3"/>
          </p:cNvCxnSpPr>
          <p:nvPr/>
        </p:nvCxnSpPr>
        <p:spPr>
          <a:xfrm>
            <a:off x="3824288" y="2725738"/>
            <a:ext cx="1827212" cy="27098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23564" idx="3"/>
            <a:endCxn id="3" idx="1"/>
          </p:cNvCxnSpPr>
          <p:nvPr/>
        </p:nvCxnSpPr>
        <p:spPr>
          <a:xfrm flipV="1">
            <a:off x="3824288" y="1812925"/>
            <a:ext cx="2405062" cy="168751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23563" idx="3"/>
            <a:endCxn id="5" idx="1"/>
          </p:cNvCxnSpPr>
          <p:nvPr/>
        </p:nvCxnSpPr>
        <p:spPr>
          <a:xfrm flipV="1">
            <a:off x="3824288" y="2765425"/>
            <a:ext cx="2254250" cy="150971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23562" idx="3"/>
            <a:endCxn id="6" idx="1"/>
          </p:cNvCxnSpPr>
          <p:nvPr/>
        </p:nvCxnSpPr>
        <p:spPr>
          <a:xfrm flipV="1">
            <a:off x="3824288" y="4668838"/>
            <a:ext cx="3297237" cy="3810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Prezentace slouží pro výklad nového učiva, s možností použít ji i jako učebnici.</a:t>
            </a:r>
          </a:p>
          <a:p>
            <a:r>
              <a:rPr lang="cs-CZ" smtClean="0"/>
              <a:t>Žáci mají k dispozici pracovní soubor s daty na školní databázi</a:t>
            </a:r>
          </a:p>
          <a:p>
            <a:r>
              <a:rPr lang="cs-CZ" smtClean="0"/>
              <a:t>Předpokládaná doba 40 minut.</a:t>
            </a:r>
          </a:p>
          <a:p>
            <a:pPr algn="ctr">
              <a:buFont typeface="Arial" charset="0"/>
              <a:buNone/>
            </a:pPr>
            <a:r>
              <a:rPr lang="cs-CZ" sz="4400" smtClean="0"/>
              <a:t>CITACE</a:t>
            </a:r>
          </a:p>
          <a:p>
            <a:r>
              <a:rPr lang="cs-CZ" smtClean="0"/>
              <a:t>Nápověda k aplikaci MS Access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746</TotalTime>
  <Words>327</Words>
  <Application>Microsoft Office PowerPoint</Application>
  <PresentationFormat>Předvádění na obrazovce (4:3)</PresentationFormat>
  <Paragraphs>72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ANOTACE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Maminka</cp:lastModifiedBy>
  <cp:revision>79</cp:revision>
  <dcterms:created xsi:type="dcterms:W3CDTF">2011-06-20T10:40:08Z</dcterms:created>
  <dcterms:modified xsi:type="dcterms:W3CDTF">2012-09-27T07:24:43Z</dcterms:modified>
</cp:coreProperties>
</file>