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73" r:id="rId2"/>
    <p:sldId id="256" r:id="rId3"/>
    <p:sldId id="276" r:id="rId4"/>
    <p:sldId id="277" r:id="rId5"/>
    <p:sldId id="278" r:id="rId6"/>
    <p:sldId id="279" r:id="rId7"/>
    <p:sldId id="283" r:id="rId8"/>
    <p:sldId id="284" r:id="rId9"/>
    <p:sldId id="275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>
        <p:scale>
          <a:sx n="130" d="100"/>
          <a:sy n="130" d="100"/>
        </p:scale>
        <p:origin x="-72" y="27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6167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Intervaly </a:t>
            </a:r>
            <a:r>
              <a:rPr lang="cs-CZ" sz="4000" dirty="0"/>
              <a:t> </a:t>
            </a:r>
            <a:r>
              <a:rPr lang="cs-CZ" sz="4000" cap="none" dirty="0" smtClean="0"/>
              <a:t>- zobrazování na číselné ose</a:t>
            </a:r>
            <a:endParaRPr lang="cs-CZ" sz="4000" cap="none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Zobrazení množin jako intervalů na číselné ose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Příklad1:</a:t>
            </a:r>
          </a:p>
          <a:p>
            <a:pPr marL="176213" indent="0">
              <a:buNone/>
            </a:pPr>
            <a:r>
              <a:rPr lang="cs-CZ" dirty="0" smtClean="0"/>
              <a:t>Uvedené množiny zapište jako intervaly a znázorněte na číselné ose</a:t>
            </a:r>
          </a:p>
          <a:p>
            <a:pPr marL="633413" indent="-457200">
              <a:buFont typeface="+mj-lt"/>
              <a:buAutoNum type="alphaLcParenR"/>
            </a:pPr>
            <a:r>
              <a:rPr lang="cs-CZ" dirty="0" smtClean="0"/>
              <a:t>I</a:t>
            </a:r>
            <a:r>
              <a:rPr lang="cs-CZ" baseline="-25000" dirty="0" smtClean="0"/>
              <a:t>1</a:t>
            </a:r>
            <a:r>
              <a:rPr lang="cs-CZ" dirty="0" smtClean="0"/>
              <a:t> = </a:t>
            </a:r>
            <a:r>
              <a:rPr lang="en-US" dirty="0" smtClean="0"/>
              <a:t>{</a:t>
            </a:r>
            <a:r>
              <a:rPr lang="en-US" dirty="0" err="1" smtClean="0"/>
              <a:t>x</a:t>
            </a:r>
            <a:r>
              <a:rPr lang="en-US" dirty="0" err="1" smtClean="0">
                <a:sym typeface="Symbol"/>
              </a:rPr>
              <a:t></a:t>
            </a:r>
            <a:r>
              <a:rPr lang="en-US" b="1" dirty="0" err="1" smtClean="0">
                <a:sym typeface="Symbol"/>
              </a:rPr>
              <a:t>R</a:t>
            </a:r>
            <a:r>
              <a:rPr lang="en-US" dirty="0">
                <a:sym typeface="Symbol"/>
              </a:rPr>
              <a:t> </a:t>
            </a:r>
            <a:r>
              <a:rPr lang="en-US" dirty="0" smtClean="0">
                <a:sym typeface="Symbol"/>
              </a:rPr>
              <a:t>; -3  x</a:t>
            </a:r>
            <a:r>
              <a:rPr lang="en-US" dirty="0" smtClean="0"/>
              <a:t>}</a:t>
            </a:r>
            <a:endParaRPr lang="cs-CZ" dirty="0" smtClean="0"/>
          </a:p>
          <a:p>
            <a:pPr marL="633413" indent="0">
              <a:buNone/>
            </a:pPr>
            <a:r>
              <a:rPr lang="cs-CZ" dirty="0" smtClean="0"/>
              <a:t>Řešení:</a:t>
            </a:r>
          </a:p>
          <a:p>
            <a:pPr marL="633413" indent="0">
              <a:buNone/>
            </a:pPr>
            <a:r>
              <a:rPr lang="cs-CZ" dirty="0"/>
              <a:t>I</a:t>
            </a:r>
            <a:r>
              <a:rPr lang="cs-CZ" baseline="-25000" dirty="0"/>
              <a:t>1</a:t>
            </a:r>
            <a:r>
              <a:rPr lang="cs-CZ" dirty="0"/>
              <a:t> = </a:t>
            </a:r>
            <a:r>
              <a:rPr lang="en-US" dirty="0" smtClean="0">
                <a:sym typeface="Symbol"/>
              </a:rPr>
              <a:t></a:t>
            </a:r>
            <a:r>
              <a:rPr lang="cs-CZ" dirty="0" smtClean="0">
                <a:sym typeface="Symbol"/>
              </a:rPr>
              <a:t>-3; </a:t>
            </a:r>
            <a:r>
              <a:rPr lang="en-US" dirty="0" smtClean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)</a:t>
            </a:r>
          </a:p>
          <a:p>
            <a:pPr marL="633413" indent="0">
              <a:buNone/>
            </a:pPr>
            <a:endParaRPr lang="cs-CZ" dirty="0"/>
          </a:p>
          <a:p>
            <a:pPr marL="633413" indent="0">
              <a:buNone/>
            </a:pPr>
            <a:endParaRPr lang="en-US" dirty="0" smtClean="0"/>
          </a:p>
        </p:txBody>
      </p:sp>
      <p:cxnSp>
        <p:nvCxnSpPr>
          <p:cNvPr id="4" name="Přímá spojnice 3"/>
          <p:cNvCxnSpPr/>
          <p:nvPr/>
        </p:nvCxnSpPr>
        <p:spPr>
          <a:xfrm>
            <a:off x="939128" y="5307895"/>
            <a:ext cx="6768752" cy="38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323504" y="5231992"/>
            <a:ext cx="0" cy="144016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483504" y="5231992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43504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203504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63504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47312" y="5231992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407312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67312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7312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139952" y="478396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87051" y="48404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27653" y="48404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27051" y="48404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47051" y="48404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12387" y="486266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52989" y="486266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52387" y="486266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72387" y="486266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cxnSp>
        <p:nvCxnSpPr>
          <p:cNvPr id="24" name="Přímá spojnice 23"/>
          <p:cNvCxnSpPr>
            <a:endCxn id="26" idx="0"/>
          </p:cNvCxnSpPr>
          <p:nvPr/>
        </p:nvCxnSpPr>
        <p:spPr>
          <a:xfrm flipH="1">
            <a:off x="2127312" y="5331260"/>
            <a:ext cx="914" cy="213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147914" y="5617156"/>
            <a:ext cx="5447047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 25"/>
          <p:cNvSpPr/>
          <p:nvPr/>
        </p:nvSpPr>
        <p:spPr>
          <a:xfrm>
            <a:off x="2058054" y="5545148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7203504" y="5617156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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23504" y="5664674"/>
            <a:ext cx="33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I</a:t>
            </a:r>
            <a:r>
              <a:rPr lang="cs-CZ" b="1" baseline="-25000" dirty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3789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6" grpId="0" animBg="1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Zobrazení množin jako intervalů na číselné ose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Příklad1:</a:t>
            </a:r>
          </a:p>
          <a:p>
            <a:pPr marL="176213" indent="0">
              <a:buNone/>
            </a:pPr>
            <a:r>
              <a:rPr lang="cs-CZ" dirty="0" smtClean="0"/>
              <a:t>Uvedené množiny zapište jako intervaly a znázorněte na číselné ose</a:t>
            </a:r>
          </a:p>
          <a:p>
            <a:pPr marL="633413" indent="-457200">
              <a:buFont typeface="+mj-lt"/>
              <a:buAutoNum type="alphaLcParenR" startAt="2"/>
            </a:pPr>
            <a:r>
              <a:rPr lang="cs-CZ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 = </a:t>
            </a:r>
            <a:r>
              <a:rPr lang="en-US" dirty="0" smtClean="0"/>
              <a:t>{</a:t>
            </a:r>
            <a:r>
              <a:rPr lang="en-US" dirty="0" err="1" smtClean="0"/>
              <a:t>x</a:t>
            </a:r>
            <a:r>
              <a:rPr lang="en-US" dirty="0" err="1" smtClean="0">
                <a:sym typeface="Symbol"/>
              </a:rPr>
              <a:t></a:t>
            </a:r>
            <a:r>
              <a:rPr lang="en-US" b="1" dirty="0" err="1" smtClean="0">
                <a:sym typeface="Symbol"/>
              </a:rPr>
              <a:t>R</a:t>
            </a:r>
            <a:r>
              <a:rPr lang="en-US" dirty="0">
                <a:sym typeface="Symbol"/>
              </a:rPr>
              <a:t> </a:t>
            </a:r>
            <a:r>
              <a:rPr lang="en-US" dirty="0" smtClean="0">
                <a:sym typeface="Symbol"/>
              </a:rPr>
              <a:t>; -</a:t>
            </a:r>
            <a:r>
              <a:rPr lang="cs-CZ" dirty="0" smtClean="0">
                <a:sym typeface="Symbol"/>
              </a:rPr>
              <a:t>2</a:t>
            </a:r>
            <a:r>
              <a:rPr lang="en-US" dirty="0" smtClean="0">
                <a:sym typeface="Symbol"/>
              </a:rPr>
              <a:t>  x</a:t>
            </a:r>
            <a:r>
              <a:rPr lang="cs-CZ" dirty="0" smtClean="0">
                <a:sym typeface="Symbol"/>
              </a:rPr>
              <a:t> </a:t>
            </a:r>
            <a:r>
              <a:rPr lang="en-US" dirty="0" smtClean="0">
                <a:sym typeface="Symbol"/>
              </a:rPr>
              <a:t>&lt;</a:t>
            </a:r>
            <a:r>
              <a:rPr lang="cs-CZ" dirty="0" smtClean="0">
                <a:sym typeface="Symbol"/>
              </a:rPr>
              <a:t> 4 </a:t>
            </a:r>
            <a:r>
              <a:rPr lang="en-US" dirty="0" smtClean="0"/>
              <a:t>}</a:t>
            </a:r>
            <a:endParaRPr lang="cs-CZ" dirty="0" smtClean="0"/>
          </a:p>
          <a:p>
            <a:pPr marL="633413" indent="0">
              <a:buNone/>
            </a:pPr>
            <a:r>
              <a:rPr lang="cs-CZ" dirty="0" smtClean="0"/>
              <a:t>Řešení:</a:t>
            </a:r>
          </a:p>
          <a:p>
            <a:pPr marL="633413" indent="0">
              <a:buNone/>
            </a:pPr>
            <a:r>
              <a:rPr lang="cs-CZ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en-US" dirty="0" smtClean="0">
                <a:sym typeface="Symbol"/>
              </a:rPr>
              <a:t></a:t>
            </a:r>
            <a:r>
              <a:rPr lang="cs-CZ" dirty="0" smtClean="0">
                <a:sym typeface="Symbol"/>
              </a:rPr>
              <a:t>-2; 4)</a:t>
            </a:r>
          </a:p>
          <a:p>
            <a:pPr marL="633413" indent="0">
              <a:buNone/>
            </a:pPr>
            <a:endParaRPr lang="cs-CZ" dirty="0"/>
          </a:p>
          <a:p>
            <a:pPr marL="633413" indent="0">
              <a:buNone/>
            </a:pPr>
            <a:endParaRPr lang="en-US" dirty="0" smtClean="0"/>
          </a:p>
        </p:txBody>
      </p:sp>
      <p:cxnSp>
        <p:nvCxnSpPr>
          <p:cNvPr id="4" name="Přímá spojnice 3"/>
          <p:cNvCxnSpPr/>
          <p:nvPr/>
        </p:nvCxnSpPr>
        <p:spPr>
          <a:xfrm>
            <a:off x="939128" y="5307895"/>
            <a:ext cx="6768752" cy="38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323504" y="5231992"/>
            <a:ext cx="0" cy="144016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483504" y="5231992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43504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203504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63504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47312" y="5231992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407312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67312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7312" y="5231992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139952" y="478396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87051" y="48404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27653" y="48404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27051" y="48404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47051" y="48404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12387" y="486266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52989" y="486266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52387" y="486266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72387" y="486266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2847312" y="5331260"/>
            <a:ext cx="914" cy="213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323504" y="5664674"/>
            <a:ext cx="33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</a:t>
            </a:r>
            <a:r>
              <a:rPr lang="cs-CZ" b="1" baseline="-25000" dirty="0" smtClean="0"/>
              <a:t>2</a:t>
            </a:r>
            <a:endParaRPr lang="cs-CZ" dirty="0"/>
          </a:p>
        </p:txBody>
      </p:sp>
      <p:cxnSp>
        <p:nvCxnSpPr>
          <p:cNvPr id="43" name="Přímá spojnice 42"/>
          <p:cNvCxnSpPr>
            <a:stCxn id="44" idx="6"/>
            <a:endCxn id="45" idx="2"/>
          </p:cNvCxnSpPr>
          <p:nvPr/>
        </p:nvCxnSpPr>
        <p:spPr>
          <a:xfrm flipV="1">
            <a:off x="2916569" y="5545148"/>
            <a:ext cx="4208608" cy="481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2778054" y="5473621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125177" y="5473140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7194435" y="5314713"/>
            <a:ext cx="914" cy="213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927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0" grpId="0"/>
      <p:bldP spid="44" grpId="0" animBg="1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Průnik a sjednocení intervalů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Příklad 2:</a:t>
            </a:r>
          </a:p>
          <a:p>
            <a:pPr marL="176213" indent="0">
              <a:buNone/>
            </a:pPr>
            <a:r>
              <a:rPr lang="cs-CZ" dirty="0" smtClean="0"/>
              <a:t>Určete sjednocení a průnik intervalů</a:t>
            </a:r>
          </a:p>
          <a:p>
            <a:pPr marL="633413" indent="-457200">
              <a:buFont typeface="+mj-lt"/>
              <a:buAutoNum type="alphaLcParenR"/>
            </a:pPr>
            <a:r>
              <a:rPr lang="cs-CZ" b="1" dirty="0" smtClean="0"/>
              <a:t>I</a:t>
            </a:r>
            <a:r>
              <a:rPr lang="cs-CZ" b="1" baseline="-25000" dirty="0" smtClean="0"/>
              <a:t>1</a:t>
            </a:r>
            <a:r>
              <a:rPr lang="cs-CZ" dirty="0" smtClean="0"/>
              <a:t>=</a:t>
            </a:r>
            <a:r>
              <a:rPr lang="cs-CZ" dirty="0" smtClean="0">
                <a:sym typeface="Symbol"/>
              </a:rPr>
              <a:t>-3;1, </a:t>
            </a:r>
            <a:r>
              <a:rPr lang="cs-CZ" b="1" dirty="0" smtClean="0"/>
              <a:t>I</a:t>
            </a:r>
            <a:r>
              <a:rPr lang="cs-CZ" b="1" baseline="-25000" dirty="0" smtClean="0"/>
              <a:t>2</a:t>
            </a:r>
            <a:r>
              <a:rPr lang="cs-CZ" dirty="0" smtClean="0">
                <a:sym typeface="Symbol"/>
              </a:rPr>
              <a:t>=(0;2)</a:t>
            </a:r>
          </a:p>
          <a:p>
            <a:pPr marL="633413" indent="0">
              <a:buNone/>
            </a:pPr>
            <a:r>
              <a:rPr lang="cs-CZ" dirty="0" smtClean="0"/>
              <a:t>Řešení:</a:t>
            </a:r>
            <a:endParaRPr lang="cs-CZ" dirty="0" smtClean="0">
              <a:sym typeface="Symbol"/>
            </a:endParaRPr>
          </a:p>
          <a:p>
            <a:pPr marL="633413" indent="0">
              <a:buNone/>
            </a:pPr>
            <a:endParaRPr lang="cs-CZ" dirty="0"/>
          </a:p>
          <a:p>
            <a:pPr marL="633413" indent="0">
              <a:buNone/>
            </a:pPr>
            <a:endParaRPr lang="en-US" dirty="0" smtClean="0"/>
          </a:p>
        </p:txBody>
      </p:sp>
      <p:cxnSp>
        <p:nvCxnSpPr>
          <p:cNvPr id="4" name="Přímá spojnice 3"/>
          <p:cNvCxnSpPr/>
          <p:nvPr/>
        </p:nvCxnSpPr>
        <p:spPr>
          <a:xfrm>
            <a:off x="912029" y="4235158"/>
            <a:ext cx="6768752" cy="38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96405" y="4159255"/>
            <a:ext cx="0" cy="144016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456405" y="4159255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16405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176405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36405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20213" y="4159255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80213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40213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00213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112853" y="37112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59952" y="3767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00554" y="3767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99952" y="3767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19952" y="3767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5288" y="3789923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25890" y="3789923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5288" y="3789923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45288" y="3789923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2101127" y="4232966"/>
            <a:ext cx="0" cy="1716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44" idx="6"/>
            <a:endCxn id="45" idx="2"/>
          </p:cNvCxnSpPr>
          <p:nvPr/>
        </p:nvCxnSpPr>
        <p:spPr>
          <a:xfrm>
            <a:off x="2169470" y="4472411"/>
            <a:ext cx="2776763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2030955" y="4400403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946233" y="4400403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5014546" y="4232966"/>
            <a:ext cx="1859" cy="9242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4227147" y="4615027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4292687" y="4223888"/>
            <a:ext cx="3718" cy="933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732687" y="4257787"/>
            <a:ext cx="3718" cy="16194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296405" y="4687035"/>
            <a:ext cx="1436282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vál 41"/>
          <p:cNvSpPr/>
          <p:nvPr/>
        </p:nvSpPr>
        <p:spPr>
          <a:xfrm>
            <a:off x="5667147" y="4615027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227147" y="5085184"/>
            <a:ext cx="138515" cy="144016"/>
          </a:xfrm>
          <a:prstGeom prst="ellipse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58649" y="5085184"/>
            <a:ext cx="138515" cy="144016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47"/>
          <p:cNvCxnSpPr>
            <a:endCxn id="47" idx="2"/>
          </p:cNvCxnSpPr>
          <p:nvPr/>
        </p:nvCxnSpPr>
        <p:spPr>
          <a:xfrm>
            <a:off x="4296405" y="5157192"/>
            <a:ext cx="662244" cy="0"/>
          </a:xfrm>
          <a:prstGeom prst="line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ál 52"/>
          <p:cNvSpPr/>
          <p:nvPr/>
        </p:nvSpPr>
        <p:spPr>
          <a:xfrm>
            <a:off x="2030955" y="5877272"/>
            <a:ext cx="138515" cy="144016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667147" y="5877272"/>
            <a:ext cx="138515" cy="144016"/>
          </a:xfrm>
          <a:prstGeom prst="ellipse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54"/>
          <p:cNvCxnSpPr/>
          <p:nvPr/>
        </p:nvCxnSpPr>
        <p:spPr>
          <a:xfrm>
            <a:off x="2126238" y="5949280"/>
            <a:ext cx="3540909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3402756" y="4502369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/>
              <a:t>1</a:t>
            </a:r>
            <a:endParaRPr lang="cs-CZ" sz="1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172858" y="4692268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2</a:t>
            </a:r>
            <a:endParaRPr lang="cs-CZ" sz="1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355349" y="5218947"/>
            <a:ext cx="603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1</a:t>
            </a:r>
            <a:r>
              <a:rPr lang="cs-CZ" sz="1400" b="1" dirty="0" smtClean="0">
                <a:sym typeface="Symbol"/>
              </a:rPr>
              <a:t></a:t>
            </a:r>
            <a:r>
              <a:rPr lang="cs-CZ" sz="1400" b="1" dirty="0" smtClean="0"/>
              <a:t>I</a:t>
            </a:r>
            <a:r>
              <a:rPr lang="cs-CZ" sz="1400" b="1" baseline="-25000" dirty="0" smtClean="0"/>
              <a:t>2</a:t>
            </a:r>
            <a:endParaRPr lang="cs-CZ" sz="1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928750" y="5962625"/>
            <a:ext cx="603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1</a:t>
            </a:r>
            <a:r>
              <a:rPr lang="cs-CZ" sz="1400" b="1" dirty="0" smtClean="0">
                <a:sym typeface="Symbol"/>
              </a:rPr>
              <a:t></a:t>
            </a:r>
            <a:r>
              <a:rPr lang="cs-CZ" sz="1400" b="1" dirty="0" smtClean="0"/>
              <a:t>I</a:t>
            </a:r>
            <a:r>
              <a:rPr lang="cs-CZ" sz="1400" b="1" baseline="-25000" dirty="0" smtClean="0"/>
              <a:t>2</a:t>
            </a:r>
            <a:endParaRPr lang="cs-CZ" sz="1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270834" y="4810146"/>
            <a:ext cx="2124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</a:t>
            </a:r>
            <a:r>
              <a:rPr lang="cs-CZ" sz="2400" baseline="-25000" dirty="0"/>
              <a:t>1</a:t>
            </a:r>
            <a:r>
              <a:rPr lang="cs-CZ" sz="2400" dirty="0">
                <a:sym typeface="Symbol"/>
              </a:rPr>
              <a:t></a:t>
            </a:r>
            <a:r>
              <a:rPr lang="cs-CZ" sz="2400" dirty="0" smtClean="0"/>
              <a:t>I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=</a:t>
            </a:r>
            <a:r>
              <a:rPr lang="cs-CZ" sz="2400" dirty="0">
                <a:sym typeface="Symbol"/>
              </a:rPr>
              <a:t> (</a:t>
            </a:r>
            <a:r>
              <a:rPr lang="cs-CZ" sz="2400" dirty="0" smtClean="0">
                <a:sym typeface="Symbol"/>
              </a:rPr>
              <a:t>0;1</a:t>
            </a:r>
          </a:p>
          <a:p>
            <a:endParaRPr lang="cs-CZ" sz="2400" dirty="0" smtClean="0">
              <a:sym typeface="Symbol"/>
            </a:endParaRP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1</a:t>
            </a:r>
            <a:r>
              <a:rPr lang="cs-CZ" sz="2400" dirty="0" smtClean="0">
                <a:sym typeface="Symbol"/>
              </a:rPr>
              <a:t></a:t>
            </a:r>
            <a:r>
              <a:rPr lang="cs-CZ" sz="2400" b="1" dirty="0" smtClean="0">
                <a:sym typeface="Symbol"/>
              </a:rPr>
              <a:t> </a:t>
            </a:r>
            <a:r>
              <a:rPr lang="cs-CZ" sz="2400" dirty="0" smtClean="0"/>
              <a:t>I</a:t>
            </a:r>
            <a:r>
              <a:rPr lang="cs-CZ" sz="2400" baseline="-25000" dirty="0" smtClean="0"/>
              <a:t>2</a:t>
            </a:r>
            <a:r>
              <a:rPr lang="cs-CZ" sz="2400" dirty="0"/>
              <a:t>=</a:t>
            </a:r>
            <a:r>
              <a:rPr lang="cs-CZ" sz="2400" dirty="0">
                <a:sym typeface="Symbol"/>
              </a:rPr>
              <a:t> </a:t>
            </a:r>
            <a:r>
              <a:rPr lang="cs-CZ" sz="2400" dirty="0" smtClean="0">
                <a:sym typeface="Symbol"/>
              </a:rPr>
              <a:t>-3;2)</a:t>
            </a:r>
            <a:endParaRPr lang="cs-CZ" sz="2400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2396271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44" grpId="0" animBg="1"/>
      <p:bldP spid="45" grpId="0" animBg="1"/>
      <p:bldP spid="35" grpId="0" animBg="1"/>
      <p:bldP spid="42" grpId="0" animBg="1"/>
      <p:bldP spid="46" grpId="0" animBg="1"/>
      <p:bldP spid="47" grpId="0" animBg="1"/>
      <p:bldP spid="53" grpId="0" animBg="1"/>
      <p:bldP spid="54" grpId="0" animBg="1"/>
      <p:bldP spid="57" grpId="0"/>
      <p:bldP spid="58" grpId="0"/>
      <p:bldP spid="59" grpId="0"/>
      <p:bldP spid="61" grpId="0"/>
      <p:bldP spid="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Průnik a sjednocení intervalů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Příklad 2:</a:t>
            </a:r>
          </a:p>
          <a:p>
            <a:pPr marL="176213" indent="0">
              <a:buNone/>
            </a:pPr>
            <a:r>
              <a:rPr lang="cs-CZ" dirty="0" smtClean="0"/>
              <a:t>Určete sjednocení a průnik intervalů</a:t>
            </a:r>
          </a:p>
          <a:p>
            <a:pPr marL="633413" indent="-457200">
              <a:buFont typeface="+mj-lt"/>
              <a:buAutoNum type="alphaLcParenR" startAt="2"/>
            </a:pPr>
            <a:r>
              <a:rPr lang="cs-CZ" b="1" dirty="0" smtClean="0"/>
              <a:t>I</a:t>
            </a:r>
            <a:r>
              <a:rPr lang="cs-CZ" b="1" baseline="-25000" dirty="0" smtClean="0"/>
              <a:t>1</a:t>
            </a:r>
            <a:r>
              <a:rPr lang="cs-CZ" dirty="0" smtClean="0"/>
              <a:t>=</a:t>
            </a:r>
            <a:r>
              <a:rPr lang="cs-CZ" dirty="0" smtClean="0">
                <a:sym typeface="Symbol"/>
              </a:rPr>
              <a:t> (-;3, </a:t>
            </a:r>
            <a:r>
              <a:rPr lang="cs-CZ" b="1" dirty="0" smtClean="0"/>
              <a:t>I</a:t>
            </a:r>
            <a:r>
              <a:rPr lang="cs-CZ" b="1" baseline="-25000" dirty="0" smtClean="0"/>
              <a:t>2</a:t>
            </a:r>
            <a:r>
              <a:rPr lang="cs-CZ" dirty="0" smtClean="0">
                <a:sym typeface="Symbol"/>
              </a:rPr>
              <a:t>=2;</a:t>
            </a:r>
            <a:r>
              <a:rPr lang="cs-CZ" dirty="0">
                <a:sym typeface="Symbol"/>
              </a:rPr>
              <a:t> </a:t>
            </a:r>
            <a:r>
              <a:rPr lang="cs-CZ" dirty="0" smtClean="0">
                <a:sym typeface="Symbol"/>
              </a:rPr>
              <a:t>)</a:t>
            </a:r>
          </a:p>
          <a:p>
            <a:pPr marL="633413" indent="0">
              <a:buNone/>
            </a:pPr>
            <a:r>
              <a:rPr lang="cs-CZ" dirty="0" smtClean="0"/>
              <a:t>Řešení:</a:t>
            </a:r>
            <a:endParaRPr lang="cs-CZ" dirty="0" smtClean="0">
              <a:sym typeface="Symbol"/>
            </a:endParaRPr>
          </a:p>
          <a:p>
            <a:pPr marL="633413" indent="0">
              <a:buNone/>
            </a:pPr>
            <a:endParaRPr lang="cs-CZ" dirty="0"/>
          </a:p>
          <a:p>
            <a:pPr marL="633413" indent="0">
              <a:buNone/>
            </a:pPr>
            <a:endParaRPr lang="en-US" dirty="0" smtClean="0"/>
          </a:p>
        </p:txBody>
      </p:sp>
      <p:cxnSp>
        <p:nvCxnSpPr>
          <p:cNvPr id="4" name="Přímá spojnice 3"/>
          <p:cNvCxnSpPr/>
          <p:nvPr/>
        </p:nvCxnSpPr>
        <p:spPr>
          <a:xfrm>
            <a:off x="912029" y="4235158"/>
            <a:ext cx="6768752" cy="38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96405" y="4159255"/>
            <a:ext cx="0" cy="144016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456405" y="4159255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16405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176405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36405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20213" y="4159255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80213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40213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00213" y="4159255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112853" y="37112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59952" y="3767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00554" y="3767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99952" y="3767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19952" y="37677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5288" y="3789923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25890" y="3789923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5288" y="3789923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45288" y="3789923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cxnSp>
        <p:nvCxnSpPr>
          <p:cNvPr id="50" name="Přímá spojnice 49"/>
          <p:cNvCxnSpPr/>
          <p:nvPr/>
        </p:nvCxnSpPr>
        <p:spPr>
          <a:xfrm>
            <a:off x="6454996" y="4232966"/>
            <a:ext cx="1409" cy="114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732687" y="4257787"/>
            <a:ext cx="0" cy="12693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vál 45"/>
          <p:cNvSpPr/>
          <p:nvPr/>
        </p:nvSpPr>
        <p:spPr>
          <a:xfrm>
            <a:off x="5664096" y="5322639"/>
            <a:ext cx="138515" cy="144016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395598" y="5322639"/>
            <a:ext cx="138515" cy="144016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47"/>
          <p:cNvCxnSpPr>
            <a:endCxn id="47" idx="2"/>
          </p:cNvCxnSpPr>
          <p:nvPr/>
        </p:nvCxnSpPr>
        <p:spPr>
          <a:xfrm>
            <a:off x="5733354" y="5394647"/>
            <a:ext cx="662244" cy="0"/>
          </a:xfrm>
          <a:prstGeom prst="line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244683" y="5935910"/>
            <a:ext cx="6583377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3402756" y="4502369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/>
              <a:t>1</a:t>
            </a:r>
            <a:endParaRPr lang="cs-CZ" sz="1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687570" y="4943523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2</a:t>
            </a:r>
            <a:endParaRPr lang="cs-CZ" sz="1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792298" y="5373216"/>
            <a:ext cx="603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1</a:t>
            </a:r>
            <a:r>
              <a:rPr lang="cs-CZ" sz="1400" b="1" dirty="0" smtClean="0">
                <a:sym typeface="Symbol"/>
              </a:rPr>
              <a:t></a:t>
            </a:r>
            <a:r>
              <a:rPr lang="cs-CZ" sz="1400" b="1" dirty="0" smtClean="0"/>
              <a:t>I</a:t>
            </a:r>
            <a:r>
              <a:rPr lang="cs-CZ" sz="1400" b="1" baseline="-25000" dirty="0" smtClean="0"/>
              <a:t>2</a:t>
            </a:r>
            <a:endParaRPr lang="cs-CZ" sz="1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928750" y="5962625"/>
            <a:ext cx="603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1</a:t>
            </a:r>
            <a:r>
              <a:rPr lang="cs-CZ" sz="1400" b="1" dirty="0" smtClean="0">
                <a:sym typeface="Symbol"/>
              </a:rPr>
              <a:t></a:t>
            </a:r>
            <a:r>
              <a:rPr lang="cs-CZ" sz="1400" b="1" dirty="0" smtClean="0"/>
              <a:t>I</a:t>
            </a:r>
            <a:r>
              <a:rPr lang="cs-CZ" sz="1400" b="1" baseline="-25000" dirty="0" smtClean="0"/>
              <a:t>2</a:t>
            </a:r>
            <a:endParaRPr lang="cs-CZ" sz="1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612858" y="2224293"/>
            <a:ext cx="2124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</a:t>
            </a:r>
            <a:r>
              <a:rPr lang="cs-CZ" sz="2400" baseline="-25000" dirty="0"/>
              <a:t>1</a:t>
            </a:r>
            <a:r>
              <a:rPr lang="cs-CZ" sz="2400" dirty="0">
                <a:sym typeface="Symbol"/>
              </a:rPr>
              <a:t></a:t>
            </a:r>
            <a:r>
              <a:rPr lang="cs-CZ" sz="2400" dirty="0" smtClean="0"/>
              <a:t>I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=</a:t>
            </a:r>
            <a:r>
              <a:rPr lang="cs-CZ" sz="2400" dirty="0">
                <a:sym typeface="Symbol"/>
              </a:rPr>
              <a:t> </a:t>
            </a:r>
            <a:r>
              <a:rPr lang="cs-CZ" sz="2400" dirty="0" smtClean="0">
                <a:sym typeface="Symbol"/>
              </a:rPr>
              <a:t> 2;3</a:t>
            </a:r>
          </a:p>
          <a:p>
            <a:endParaRPr lang="cs-CZ" sz="2400" dirty="0" smtClean="0">
              <a:sym typeface="Symbol"/>
            </a:endParaRP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1</a:t>
            </a:r>
            <a:r>
              <a:rPr lang="cs-CZ" sz="2400" dirty="0" smtClean="0">
                <a:sym typeface="Symbol"/>
              </a:rPr>
              <a:t></a:t>
            </a:r>
            <a:r>
              <a:rPr lang="cs-CZ" sz="2400" b="1" dirty="0" smtClean="0">
                <a:sym typeface="Symbol"/>
              </a:rPr>
              <a:t> </a:t>
            </a:r>
            <a:r>
              <a:rPr lang="cs-CZ" sz="2400" dirty="0" smtClean="0"/>
              <a:t>I</a:t>
            </a:r>
            <a:r>
              <a:rPr lang="cs-CZ" sz="2400" baseline="-25000" dirty="0" smtClean="0"/>
              <a:t>2</a:t>
            </a:r>
            <a:r>
              <a:rPr lang="cs-CZ" sz="2400" dirty="0"/>
              <a:t>=</a:t>
            </a:r>
            <a:r>
              <a:rPr lang="cs-CZ" sz="2400" dirty="0">
                <a:sym typeface="Symbol"/>
              </a:rPr>
              <a:t> </a:t>
            </a:r>
            <a:r>
              <a:rPr lang="cs-CZ" sz="2400" dirty="0" smtClean="0">
                <a:sym typeface="Symbol"/>
              </a:rPr>
              <a:t>(- ;)</a:t>
            </a:r>
            <a:endParaRPr lang="cs-CZ" sz="2400" dirty="0">
              <a:sym typeface="Symbol"/>
            </a:endParaRPr>
          </a:p>
        </p:txBody>
      </p:sp>
      <p:cxnSp>
        <p:nvCxnSpPr>
          <p:cNvPr id="49" name="Přímá spojnice 48"/>
          <p:cNvCxnSpPr/>
          <p:nvPr/>
        </p:nvCxnSpPr>
        <p:spPr>
          <a:xfrm flipH="1">
            <a:off x="1259632" y="4544419"/>
            <a:ext cx="5118115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ál 50"/>
          <p:cNvSpPr/>
          <p:nvPr/>
        </p:nvSpPr>
        <p:spPr>
          <a:xfrm>
            <a:off x="6377747" y="4472411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873415" y="4475356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</a:t>
            </a:r>
            <a:endParaRPr lang="cs-CZ" dirty="0"/>
          </a:p>
        </p:txBody>
      </p:sp>
      <p:cxnSp>
        <p:nvCxnSpPr>
          <p:cNvPr id="60" name="Přímá spojnice 59"/>
          <p:cNvCxnSpPr/>
          <p:nvPr/>
        </p:nvCxnSpPr>
        <p:spPr>
          <a:xfrm>
            <a:off x="5805662" y="4937809"/>
            <a:ext cx="2022398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vál 62"/>
          <p:cNvSpPr/>
          <p:nvPr/>
        </p:nvSpPr>
        <p:spPr>
          <a:xfrm>
            <a:off x="5667147" y="4865801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7865788" y="4758857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+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851994" y="5879852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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817344" y="5931847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+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48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46" grpId="0" animBg="1"/>
      <p:bldP spid="47" grpId="0" animBg="1"/>
      <p:bldP spid="57" grpId="0"/>
      <p:bldP spid="58" grpId="0"/>
      <p:bldP spid="59" grpId="0"/>
      <p:bldP spid="61" grpId="0"/>
      <p:bldP spid="62" grpId="0"/>
      <p:bldP spid="51" grpId="0" animBg="1"/>
      <p:bldP spid="52" grpId="0"/>
      <p:bldP spid="63" grpId="0" animBg="1"/>
      <p:bldP spid="64" grpId="0"/>
      <p:bldP spid="65" grpId="0"/>
      <p:bldP spid="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Procvičení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199"/>
                <a:ext cx="8229600" cy="3265601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Příklad 1</a:t>
                </a:r>
              </a:p>
              <a:p>
                <a:pPr marL="176213" indent="0">
                  <a:buNone/>
                </a:pPr>
                <a:r>
                  <a:rPr lang="cs-CZ" dirty="0" smtClean="0"/>
                  <a:t>Na číselné ose znázorněte následující intervaly:</a:t>
                </a:r>
              </a:p>
              <a:p>
                <a:pPr marL="633413" indent="-457200">
                  <a:buFont typeface="+mj-lt"/>
                  <a:buAutoNum type="alphaLcParenR"/>
                </a:pPr>
                <a:r>
                  <a:rPr lang="en-US" dirty="0" smtClean="0"/>
                  <a:t>{</a:t>
                </a:r>
                <a:r>
                  <a:rPr lang="pl-PL" dirty="0"/>
                  <a:t>x</a:t>
                </a:r>
                <a:r>
                  <a:rPr lang="pl-PL" dirty="0">
                    <a:sym typeface="Symbol"/>
                  </a:rPr>
                  <a:t></a:t>
                </a:r>
                <a:r>
                  <a:rPr lang="pl-PL" b="1" dirty="0">
                    <a:sym typeface="Symbol"/>
                  </a:rPr>
                  <a:t>R</a:t>
                </a:r>
                <a:r>
                  <a:rPr lang="cs-CZ" dirty="0">
                    <a:sym typeface="Symbol"/>
                  </a:rPr>
                  <a:t>; </a:t>
                </a:r>
                <a:r>
                  <a:rPr lang="en-US" dirty="0" smtClean="0">
                    <a:sym typeface="Symbol"/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/>
                            <a:sym typeface="Symbol"/>
                          </a:rPr>
                          <m:t>2</m:t>
                        </m:r>
                      </m:num>
                      <m:den>
                        <m:r>
                          <a:rPr lang="en-US" b="0" i="1" smtClean="0">
                            <a:latin typeface="Cambria Math"/>
                            <a:sym typeface="Symbol"/>
                          </a:rPr>
                          <m:t>3</m:t>
                        </m:r>
                      </m:den>
                    </m:f>
                  </m:oMath>
                </a14:m>
                <a:r>
                  <a:rPr lang="en-US" dirty="0" smtClean="0">
                    <a:sym typeface="Symbol"/>
                  </a:rPr>
                  <a:t> &lt; </a:t>
                </a:r>
                <a:r>
                  <a:rPr lang="cs-CZ" dirty="0" smtClean="0">
                    <a:sym typeface="Symbol"/>
                  </a:rPr>
                  <a:t>x</a:t>
                </a:r>
                <a:r>
                  <a:rPr lang="en-US" dirty="0" smtClean="0">
                    <a:sym typeface="Symbol"/>
                  </a:rPr>
                  <a:t> </a:t>
                </a:r>
                <a:r>
                  <a:rPr lang="cs-CZ" dirty="0" smtClean="0">
                    <a:sym typeface="Symbol"/>
                  </a:rPr>
                  <a:t> </a:t>
                </a:r>
                <a:r>
                  <a:rPr lang="cs-CZ" dirty="0">
                    <a:sym typeface="Symbol"/>
                  </a:rPr>
                  <a:t>1</a:t>
                </a:r>
                <a:r>
                  <a:rPr lang="en-US" dirty="0" smtClean="0"/>
                  <a:t>}</a:t>
                </a:r>
              </a:p>
              <a:p>
                <a:pPr marL="633413" indent="-457200">
                  <a:buFont typeface="+mj-lt"/>
                  <a:buAutoNum type="alphaLcParenR"/>
                </a:pPr>
                <a:r>
                  <a:rPr lang="en-US" dirty="0"/>
                  <a:t>{</a:t>
                </a:r>
                <a:r>
                  <a:rPr lang="pl-PL" dirty="0"/>
                  <a:t>x</a:t>
                </a:r>
                <a:r>
                  <a:rPr lang="pl-PL" dirty="0">
                    <a:sym typeface="Symbol"/>
                  </a:rPr>
                  <a:t></a:t>
                </a:r>
                <a:r>
                  <a:rPr lang="pl-PL" b="1" dirty="0">
                    <a:sym typeface="Symbol"/>
                  </a:rPr>
                  <a:t>R</a:t>
                </a:r>
                <a:r>
                  <a:rPr lang="cs-CZ" dirty="0">
                    <a:sym typeface="Symbol"/>
                  </a:rPr>
                  <a:t>; </a:t>
                </a:r>
                <a:r>
                  <a:rPr lang="en-US" dirty="0" smtClean="0">
                    <a:sym typeface="Symbol"/>
                  </a:rPr>
                  <a:t> </a:t>
                </a:r>
                <a:r>
                  <a:rPr lang="cs-CZ" dirty="0" smtClean="0">
                    <a:sym typeface="Symbol"/>
                  </a:rPr>
                  <a:t>x</a:t>
                </a:r>
                <a:r>
                  <a:rPr lang="en-US" dirty="0" smtClean="0">
                    <a:sym typeface="Symbol"/>
                  </a:rPr>
                  <a:t> </a:t>
                </a:r>
                <a:r>
                  <a:rPr lang="cs-CZ" dirty="0" smtClean="0">
                    <a:sym typeface="Symbol"/>
                  </a:rPr>
                  <a:t></a:t>
                </a:r>
                <a:r>
                  <a:rPr lang="en-US" dirty="0" smtClean="0">
                    <a:sym typeface="Symbol"/>
                  </a:rPr>
                  <a:t> 3,6</a:t>
                </a:r>
                <a:r>
                  <a:rPr lang="en-US" dirty="0" smtClean="0"/>
                  <a:t>}</a:t>
                </a:r>
              </a:p>
              <a:p>
                <a:pPr marL="633413" indent="-457200">
                  <a:buFont typeface="+mj-lt"/>
                  <a:buAutoNum type="alphaLcParenR"/>
                </a:pPr>
                <a:r>
                  <a:rPr lang="en-US" dirty="0"/>
                  <a:t>{</a:t>
                </a:r>
                <a:r>
                  <a:rPr lang="pl-PL" dirty="0"/>
                  <a:t>x</a:t>
                </a:r>
                <a:r>
                  <a:rPr lang="pl-PL" dirty="0">
                    <a:sym typeface="Symbol"/>
                  </a:rPr>
                  <a:t></a:t>
                </a:r>
                <a:r>
                  <a:rPr lang="pl-PL" b="1" dirty="0">
                    <a:sym typeface="Symbol"/>
                  </a:rPr>
                  <a:t>R</a:t>
                </a:r>
                <a:r>
                  <a:rPr lang="cs-CZ" dirty="0">
                    <a:sym typeface="Symbol"/>
                  </a:rPr>
                  <a:t>; </a:t>
                </a:r>
                <a:r>
                  <a:rPr lang="en-US" dirty="0" smtClean="0">
                    <a:sym typeface="Symbol"/>
                  </a:rPr>
                  <a:t> </a:t>
                </a:r>
                <a:r>
                  <a:rPr lang="cs-CZ" dirty="0" smtClean="0">
                    <a:sym typeface="Symbol"/>
                  </a:rPr>
                  <a:t>x</a:t>
                </a:r>
                <a:r>
                  <a:rPr lang="en-US" dirty="0" smtClean="0">
                    <a:sym typeface="Symbol"/>
                  </a:rPr>
                  <a:t> &lt;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/>
                            <a:sym typeface="Symbol"/>
                          </a:rPr>
                          <m:t>5</m:t>
                        </m:r>
                      </m:num>
                      <m:den>
                        <m:r>
                          <a:rPr lang="en-US" b="0" i="1" smtClean="0">
                            <a:latin typeface="Cambria Math"/>
                            <a:sym typeface="Symbol"/>
                          </a:rPr>
                          <m:t>2</m:t>
                        </m:r>
                      </m:den>
                    </m:f>
                  </m:oMath>
                </a14:m>
                <a:r>
                  <a:rPr lang="en-US" dirty="0" smtClean="0"/>
                  <a:t> </a:t>
                </a:r>
                <a:r>
                  <a:rPr lang="en-US" dirty="0"/>
                  <a:t>}</a:t>
                </a:r>
              </a:p>
              <a:p>
                <a:pPr marL="176213" indent="0">
                  <a:buNone/>
                </a:pPr>
                <a:endParaRPr lang="en-US" dirty="0"/>
              </a:p>
              <a:p>
                <a:pPr marL="633413" indent="-457200">
                  <a:buFont typeface="+mj-lt"/>
                  <a:buAutoNum type="alphaLcParenR"/>
                </a:pPr>
                <a:endParaRPr lang="en-US" dirty="0" smtClean="0"/>
              </a:p>
              <a:p>
                <a:pPr marL="633413" indent="-457200">
                  <a:buFont typeface="+mj-lt"/>
                  <a:buAutoNum type="alphaLcParenR"/>
                </a:pPr>
                <a:endParaRPr lang="cs-CZ" dirty="0" smtClean="0"/>
              </a:p>
              <a:p>
                <a:pPr marL="633413" indent="0">
                  <a:buNone/>
                </a:pPr>
                <a:endParaRPr lang="cs-CZ" dirty="0"/>
              </a:p>
              <a:p>
                <a:pPr marL="633413" indent="0">
                  <a:buNone/>
                </a:pPr>
                <a:endParaRPr lang="en-US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199"/>
                <a:ext cx="8229600" cy="3265601"/>
              </a:xfrm>
              <a:blipFill rotWithShape="1">
                <a:blip r:embed="rId3"/>
                <a:stretch>
                  <a:fillRect l="-593" t="-11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861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Procvičení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199"/>
                <a:ext cx="8229600" cy="3265601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Příklad </a:t>
                </a:r>
                <a:r>
                  <a:rPr lang="en-US" dirty="0" smtClean="0"/>
                  <a:t>2</a:t>
                </a:r>
                <a:endParaRPr lang="cs-CZ" dirty="0" smtClean="0"/>
              </a:p>
              <a:p>
                <a:pPr marL="176213" indent="0">
                  <a:buNone/>
                </a:pPr>
                <a:r>
                  <a:rPr lang="cs-CZ" dirty="0" smtClean="0"/>
                  <a:t>Na číselné ose znázorněte průnik </a:t>
                </a:r>
                <a:r>
                  <a:rPr lang="en-US" dirty="0" smtClean="0"/>
                  <a:t>a </a:t>
                </a:r>
                <a:r>
                  <a:rPr lang="cs-CZ" dirty="0" smtClean="0"/>
                  <a:t>sjednocení intervalů </a:t>
                </a:r>
              </a:p>
              <a:p>
                <a:pPr marL="176213" indent="0">
                  <a:buNone/>
                </a:pPr>
                <a:r>
                  <a:rPr lang="cs-CZ" b="1" dirty="0" smtClean="0"/>
                  <a:t>I</a:t>
                </a:r>
                <a:r>
                  <a:rPr lang="cs-CZ" baseline="-25000" dirty="0" smtClean="0"/>
                  <a:t>1</a:t>
                </a:r>
                <a:r>
                  <a:rPr lang="cs-CZ" dirty="0" smtClean="0"/>
                  <a:t> </a:t>
                </a:r>
                <a:r>
                  <a:rPr lang="cs-CZ" dirty="0"/>
                  <a:t>a </a:t>
                </a:r>
                <a:r>
                  <a:rPr lang="cs-CZ" b="1" dirty="0" smtClean="0"/>
                  <a:t>I</a:t>
                </a:r>
                <a:r>
                  <a:rPr lang="cs-CZ" baseline="-25000" dirty="0" smtClean="0"/>
                  <a:t>2 </a:t>
                </a:r>
                <a:r>
                  <a:rPr lang="cs-CZ" dirty="0" smtClean="0"/>
                  <a:t>:</a:t>
                </a:r>
              </a:p>
              <a:p>
                <a:pPr marL="633413" indent="-457200">
                  <a:buFont typeface="+mj-lt"/>
                  <a:buAutoNum type="alphaLcParenR"/>
                </a:pPr>
                <a:r>
                  <a:rPr lang="cs-CZ" b="1" dirty="0" smtClean="0"/>
                  <a:t>I</a:t>
                </a:r>
                <a:r>
                  <a:rPr lang="cs-CZ" baseline="-25000" dirty="0" smtClean="0"/>
                  <a:t>1 </a:t>
                </a:r>
                <a:r>
                  <a:rPr lang="cs-CZ" dirty="0" smtClean="0"/>
                  <a:t>= </a:t>
                </a:r>
                <a:r>
                  <a:rPr lang="en-US" dirty="0" smtClean="0"/>
                  <a:t>{</a:t>
                </a:r>
                <a:r>
                  <a:rPr lang="pl-PL" dirty="0"/>
                  <a:t>x</a:t>
                </a:r>
                <a:r>
                  <a:rPr lang="pl-PL" dirty="0">
                    <a:sym typeface="Symbol"/>
                  </a:rPr>
                  <a:t></a:t>
                </a:r>
                <a:r>
                  <a:rPr lang="pl-PL" b="1" dirty="0">
                    <a:sym typeface="Symbol"/>
                  </a:rPr>
                  <a:t>R</a:t>
                </a:r>
                <a:r>
                  <a:rPr lang="cs-CZ" dirty="0">
                    <a:sym typeface="Symbol"/>
                  </a:rPr>
                  <a:t>; </a:t>
                </a:r>
                <a:r>
                  <a:rPr lang="en-US" dirty="0" smtClean="0">
                    <a:sym typeface="Symbol"/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sym typeface="Symbol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sym typeface="Symbol"/>
                          </a:rPr>
                          <m:t>2</m:t>
                        </m:r>
                      </m:den>
                    </m:f>
                  </m:oMath>
                </a14:m>
                <a:r>
                  <a:rPr lang="en-US" dirty="0" smtClean="0">
                    <a:sym typeface="Symbol"/>
                  </a:rPr>
                  <a:t> &lt; </a:t>
                </a:r>
                <a:r>
                  <a:rPr lang="cs-CZ" dirty="0" smtClean="0">
                    <a:sym typeface="Symbol"/>
                  </a:rPr>
                  <a:t>x</a:t>
                </a:r>
                <a:r>
                  <a:rPr lang="en-US" dirty="0" smtClean="0">
                    <a:sym typeface="Symbol"/>
                  </a:rPr>
                  <a:t> </a:t>
                </a:r>
                <a:r>
                  <a:rPr lang="cs-CZ" dirty="0" smtClean="0">
                    <a:sym typeface="Symbol"/>
                  </a:rPr>
                  <a:t>  3</a:t>
                </a:r>
                <a:r>
                  <a:rPr lang="en-US" dirty="0" smtClean="0"/>
                  <a:t>},	</a:t>
                </a:r>
                <a:r>
                  <a:rPr lang="cs-CZ" b="1" dirty="0" smtClean="0"/>
                  <a:t>I</a:t>
                </a:r>
                <a:r>
                  <a:rPr lang="cs-CZ" baseline="-25000" dirty="0" smtClean="0"/>
                  <a:t>2 </a:t>
                </a:r>
                <a:r>
                  <a:rPr lang="cs-CZ" dirty="0" smtClean="0"/>
                  <a:t>= (-1;</a:t>
                </a:r>
                <a:r>
                  <a:rPr lang="cs-CZ" dirty="0">
                    <a:sym typeface="Symbol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sym typeface="Symbol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  <a:sym typeface="Symbol"/>
                          </a:rPr>
                          <m:t>2</m:t>
                        </m:r>
                      </m:den>
                    </m:f>
                  </m:oMath>
                </a14:m>
                <a:r>
                  <a:rPr lang="en-US" dirty="0">
                    <a:sym typeface="Symbol"/>
                  </a:rPr>
                  <a:t> </a:t>
                </a:r>
                <a:r>
                  <a:rPr lang="cs-CZ" dirty="0" smtClean="0"/>
                  <a:t>)</a:t>
                </a:r>
                <a:endParaRPr lang="en-US" dirty="0" smtClean="0"/>
              </a:p>
              <a:p>
                <a:pPr marL="633413" indent="-457200">
                  <a:buFont typeface="+mj-lt"/>
                  <a:buAutoNum type="alphaLcParenR"/>
                </a:pPr>
                <a:r>
                  <a:rPr lang="cs-CZ" b="1" dirty="0" smtClean="0"/>
                  <a:t>I</a:t>
                </a:r>
                <a:r>
                  <a:rPr lang="en-US" baseline="-25000" dirty="0" smtClean="0"/>
                  <a:t>1</a:t>
                </a:r>
                <a:r>
                  <a:rPr lang="cs-CZ" baseline="-25000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(-3;</a:t>
                </a:r>
                <a:r>
                  <a:rPr lang="cs-CZ" dirty="0" smtClean="0">
                    <a:sym typeface="Symbol"/>
                  </a:rPr>
                  <a:t> 5</a:t>
                </a:r>
                <a:r>
                  <a:rPr lang="en-US" dirty="0" smtClean="0">
                    <a:sym typeface="Symbol"/>
                  </a:rPr>
                  <a:t>,</a:t>
                </a:r>
                <a:r>
                  <a:rPr lang="cs-CZ" dirty="0" smtClean="0">
                    <a:sym typeface="Symbol"/>
                  </a:rPr>
                  <a:t> </a:t>
                </a:r>
                <a:r>
                  <a:rPr lang="cs-CZ" b="1" dirty="0" smtClean="0"/>
                  <a:t>I</a:t>
                </a:r>
                <a:r>
                  <a:rPr lang="en-US" baseline="-25000" dirty="0" smtClean="0"/>
                  <a:t>2</a:t>
                </a:r>
                <a:r>
                  <a:rPr lang="cs-CZ" baseline="-25000" dirty="0" smtClean="0"/>
                  <a:t> </a:t>
                </a:r>
                <a:r>
                  <a:rPr lang="cs-CZ" dirty="0"/>
                  <a:t>= </a:t>
                </a:r>
                <a:r>
                  <a:rPr lang="en-US" dirty="0"/>
                  <a:t>{</a:t>
                </a:r>
                <a:r>
                  <a:rPr lang="pl-PL" dirty="0"/>
                  <a:t>x</a:t>
                </a:r>
                <a:r>
                  <a:rPr lang="pl-PL" dirty="0">
                    <a:sym typeface="Symbol"/>
                  </a:rPr>
                  <a:t></a:t>
                </a:r>
                <a:r>
                  <a:rPr lang="pl-PL" b="1" dirty="0">
                    <a:sym typeface="Symbol"/>
                  </a:rPr>
                  <a:t>R</a:t>
                </a:r>
                <a:r>
                  <a:rPr lang="cs-CZ" dirty="0">
                    <a:sym typeface="Symbol"/>
                  </a:rPr>
                  <a:t>; </a:t>
                </a:r>
                <a:r>
                  <a:rPr lang="cs-CZ" dirty="0" smtClean="0">
                    <a:sym typeface="Symbol"/>
                  </a:rPr>
                  <a:t>x </a:t>
                </a:r>
                <a:r>
                  <a:rPr lang="en-US" dirty="0" smtClean="0">
                    <a:sym typeface="Symbol"/>
                  </a:rPr>
                  <a:t>&gt;</a:t>
                </a:r>
                <a:r>
                  <a:rPr lang="cs-CZ" dirty="0" smtClean="0">
                    <a:sym typeface="Symbol"/>
                  </a:rPr>
                  <a:t> </a:t>
                </a:r>
                <a:r>
                  <a:rPr lang="en-US" dirty="0" smtClean="0">
                    <a:sym typeface="Symbol"/>
                  </a:rPr>
                  <a:t>2</a:t>
                </a:r>
                <a:r>
                  <a:rPr lang="en-US" dirty="0" smtClean="0"/>
                  <a:t>}</a:t>
                </a:r>
                <a:endParaRPr lang="en-US" dirty="0"/>
              </a:p>
              <a:p>
                <a:pPr marL="633413" indent="-457200">
                  <a:buFont typeface="+mj-lt"/>
                  <a:buAutoNum type="alphaLcParenR"/>
                </a:pPr>
                <a:r>
                  <a:rPr lang="cs-CZ" b="1" dirty="0"/>
                  <a:t>I</a:t>
                </a:r>
                <a:r>
                  <a:rPr lang="cs-CZ" baseline="-25000" dirty="0"/>
                  <a:t>1 </a:t>
                </a:r>
                <a:r>
                  <a:rPr lang="cs-CZ" dirty="0"/>
                  <a:t>= </a:t>
                </a:r>
                <a:r>
                  <a:rPr lang="en-US" dirty="0"/>
                  <a:t>{</a:t>
                </a:r>
                <a:r>
                  <a:rPr lang="pl-PL" dirty="0"/>
                  <a:t>x</a:t>
                </a:r>
                <a:r>
                  <a:rPr lang="pl-PL" dirty="0">
                    <a:sym typeface="Symbol"/>
                  </a:rPr>
                  <a:t></a:t>
                </a:r>
                <a:r>
                  <a:rPr lang="pl-PL" b="1" dirty="0">
                    <a:sym typeface="Symbol"/>
                  </a:rPr>
                  <a:t>R</a:t>
                </a:r>
                <a:r>
                  <a:rPr lang="cs-CZ" dirty="0">
                    <a:sym typeface="Symbol"/>
                  </a:rPr>
                  <a:t>; </a:t>
                </a:r>
                <a:r>
                  <a:rPr lang="cs-CZ" dirty="0" smtClean="0">
                    <a:sym typeface="Symbol"/>
                  </a:rPr>
                  <a:t>x</a:t>
                </a:r>
                <a:r>
                  <a:rPr lang="en-US" dirty="0" smtClean="0">
                    <a:sym typeface="Symbol"/>
                  </a:rPr>
                  <a:t> </a:t>
                </a:r>
                <a:r>
                  <a:rPr lang="cs-CZ" dirty="0" smtClean="0">
                    <a:sym typeface="Symbol"/>
                  </a:rPr>
                  <a:t> </a:t>
                </a:r>
                <a:r>
                  <a:rPr lang="cs-CZ" dirty="0">
                    <a:sym typeface="Symbol"/>
                  </a:rPr>
                  <a:t> </a:t>
                </a:r>
                <a:r>
                  <a:rPr lang="en-US" dirty="0" smtClean="0">
                    <a:sym typeface="Symbol"/>
                  </a:rPr>
                  <a:t>5</a:t>
                </a:r>
                <a:r>
                  <a:rPr lang="en-US" dirty="0" smtClean="0"/>
                  <a:t>}, </a:t>
                </a:r>
                <a:r>
                  <a:rPr lang="cs-CZ" b="1" dirty="0"/>
                  <a:t>I</a:t>
                </a:r>
                <a:r>
                  <a:rPr lang="en-US" baseline="-25000" dirty="0"/>
                  <a:t>2</a:t>
                </a:r>
                <a:r>
                  <a:rPr lang="cs-CZ" baseline="-25000" dirty="0"/>
                  <a:t> </a:t>
                </a:r>
                <a:r>
                  <a:rPr lang="cs-CZ" dirty="0"/>
                  <a:t>= </a:t>
                </a:r>
                <a:r>
                  <a:rPr lang="en-US" dirty="0" smtClean="0"/>
                  <a:t>{</a:t>
                </a:r>
                <a:r>
                  <a:rPr lang="pl-PL" dirty="0"/>
                  <a:t>x</a:t>
                </a:r>
                <a:r>
                  <a:rPr lang="pl-PL" dirty="0">
                    <a:sym typeface="Symbol"/>
                  </a:rPr>
                  <a:t></a:t>
                </a:r>
                <a:r>
                  <a:rPr lang="pl-PL" b="1" dirty="0">
                    <a:sym typeface="Symbol"/>
                  </a:rPr>
                  <a:t>R</a:t>
                </a:r>
                <a:r>
                  <a:rPr lang="cs-CZ" dirty="0">
                    <a:sym typeface="Symbol"/>
                  </a:rPr>
                  <a:t>; </a:t>
                </a:r>
                <a:r>
                  <a:rPr lang="en-US" dirty="0" smtClean="0">
                    <a:sym typeface="Symbol"/>
                  </a:rPr>
                  <a:t> </a:t>
                </a:r>
                <a:r>
                  <a:rPr lang="cs-CZ" dirty="0" smtClean="0">
                    <a:sym typeface="Symbol"/>
                  </a:rPr>
                  <a:t>x</a:t>
                </a:r>
                <a:r>
                  <a:rPr lang="en-US" dirty="0" smtClean="0">
                    <a:sym typeface="Symbol"/>
                  </a:rPr>
                  <a:t> &gt;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/>
                            <a:sym typeface="Symbol"/>
                          </a:rPr>
                          <m:t>1</m:t>
                        </m:r>
                      </m:num>
                      <m:den>
                        <m:r>
                          <a:rPr lang="en-US" b="0" i="1" smtClean="0">
                            <a:latin typeface="Cambria Math"/>
                            <a:sym typeface="Symbol"/>
                          </a:rPr>
                          <m:t>3</m:t>
                        </m:r>
                      </m:den>
                    </m:f>
                  </m:oMath>
                </a14:m>
                <a:r>
                  <a:rPr lang="en-US" dirty="0" smtClean="0"/>
                  <a:t> </a:t>
                </a:r>
                <a:r>
                  <a:rPr lang="en-US" dirty="0"/>
                  <a:t>}</a:t>
                </a:r>
              </a:p>
              <a:p>
                <a:pPr marL="176213" indent="0">
                  <a:buNone/>
                </a:pPr>
                <a:endParaRPr lang="en-US" dirty="0"/>
              </a:p>
              <a:p>
                <a:pPr marL="633413" indent="-457200">
                  <a:buFont typeface="+mj-lt"/>
                  <a:buAutoNum type="alphaLcParenR"/>
                </a:pPr>
                <a:endParaRPr lang="en-US" dirty="0" smtClean="0"/>
              </a:p>
              <a:p>
                <a:pPr marL="633413" indent="-457200">
                  <a:buFont typeface="+mj-lt"/>
                  <a:buAutoNum type="alphaLcParenR"/>
                </a:pPr>
                <a:endParaRPr lang="cs-CZ" dirty="0" smtClean="0"/>
              </a:p>
              <a:p>
                <a:pPr marL="633413" indent="0">
                  <a:buNone/>
                </a:pPr>
                <a:endParaRPr lang="cs-CZ" dirty="0"/>
              </a:p>
              <a:p>
                <a:pPr marL="633413" indent="0">
                  <a:buNone/>
                </a:pPr>
                <a:endParaRPr lang="en-US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199"/>
                <a:ext cx="8229600" cy="3265601"/>
              </a:xfrm>
              <a:blipFill rotWithShape="1">
                <a:blip r:embed="rId3"/>
                <a:stretch>
                  <a:fillRect l="-593" t="-11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124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opakování a rozšíření učiva matematiky ZŠ</a:t>
            </a:r>
          </a:p>
          <a:p>
            <a:r>
              <a:rPr lang="cs-CZ" dirty="0" smtClean="0"/>
              <a:t>Probírané pojmy: číselná osa, uzavřené, otevřené intervaly, krajní body</a:t>
            </a:r>
          </a:p>
          <a:p>
            <a:r>
              <a:rPr lang="cs-CZ" dirty="0" smtClean="0"/>
              <a:t>Obsahuje řešené vzorové příklady i příklady k procvičení učiva</a:t>
            </a:r>
          </a:p>
          <a:p>
            <a:r>
              <a:rPr lang="cs-CZ" dirty="0" smtClean="0"/>
              <a:t>Předpokládaná doba: 35 min.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12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Calda E. – Petránek O. – Řepová J.: </a:t>
            </a:r>
            <a:r>
              <a:rPr lang="cs-CZ" i="1" dirty="0" smtClean="0"/>
              <a:t>Matematika </a:t>
            </a:r>
          </a:p>
          <a:p>
            <a:pPr marL="180975" indent="0" algn="just">
              <a:buNone/>
            </a:pPr>
            <a:r>
              <a:rPr lang="cs-CZ" i="1" dirty="0" smtClean="0"/>
              <a:t>pro střední odborné školy a studijní obory středních odborných učilišť – 1.část</a:t>
            </a:r>
            <a:r>
              <a:rPr lang="cs-CZ" dirty="0" smtClean="0"/>
              <a:t>. Prometheus Praha 1999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2004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02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410</TotalTime>
  <Words>436</Words>
  <Application>Microsoft Office PowerPoint</Application>
  <PresentationFormat>Předvádění na obrazovce (4:3)</PresentationFormat>
  <Paragraphs>129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Intervaly  - zobrazování na číselné ose</vt:lpstr>
      <vt:lpstr>Zobrazení množin jako intervalů na číselné ose</vt:lpstr>
      <vt:lpstr>Zobrazení množin jako intervalů na číselné ose</vt:lpstr>
      <vt:lpstr>Průnik a sjednocení intervalů</vt:lpstr>
      <vt:lpstr>Průnik a sjednocení intervalů</vt:lpstr>
      <vt:lpstr>Procvičení</vt:lpstr>
      <vt:lpstr>Procvičení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Asia</cp:lastModifiedBy>
  <cp:revision>57</cp:revision>
  <dcterms:created xsi:type="dcterms:W3CDTF">2012-08-22T14:31:09Z</dcterms:created>
  <dcterms:modified xsi:type="dcterms:W3CDTF">2012-09-23T16:54:30Z</dcterms:modified>
</cp:coreProperties>
</file>