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63" r:id="rId3"/>
    <p:sldId id="425" r:id="rId4"/>
    <p:sldId id="426" r:id="rId5"/>
    <p:sldId id="427" r:id="rId6"/>
    <p:sldId id="428" r:id="rId7"/>
    <p:sldId id="429" r:id="rId8"/>
    <p:sldId id="430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AE428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2540" autoAdjust="0"/>
  </p:normalViewPr>
  <p:slideViewPr>
    <p:cSldViewPr>
      <p:cViewPr>
        <p:scale>
          <a:sx n="66" d="100"/>
          <a:sy n="66" d="100"/>
        </p:scale>
        <p:origin x="-1284" y="-24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Erika Hovorková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VY_32_INOVACE_8_Geometrie – čáry – křivé, lomené, přímé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</a:t>
          </a:r>
          <a:r>
            <a:rPr lang="cs-CZ" sz="2000" dirty="0" smtClean="0"/>
            <a:t>CZ.1.07/1.4.00/21.2004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4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B340602A-63DE-4E1E-AE7D-1BF838894F80}" type="pres">
      <dgm:prSet presAssocID="{D8197B8C-B260-4A16-BDF4-0947B075E274}" presName="vertSpace3" presStyleLbl="node1" presStyleIdx="1" presStyleCnt="4"/>
      <dgm:spPr/>
    </dgm:pt>
    <dgm:pt modelId="{3024726A-57AE-4AFC-9723-A526DCC56990}" type="pres">
      <dgm:prSet presAssocID="{D8197B8C-B260-4A16-BDF4-0947B075E274}" presName="circle3" presStyleLbl="node1" presStyleIdx="2" presStyleCnt="4"/>
      <dgm:spPr/>
    </dgm:pt>
    <dgm:pt modelId="{E632F17C-588E-4513-B5B0-E3A25884288E}" type="pres">
      <dgm:prSet presAssocID="{D8197B8C-B260-4A16-BDF4-0947B075E274}" presName="rect3" presStyleLbl="alignAcc1" presStyleIdx="2" presStyleCnt="4"/>
      <dgm:spPr/>
      <dgm:t>
        <a:bodyPr/>
        <a:lstStyle/>
        <a:p>
          <a:endParaRPr lang="cs-CZ"/>
        </a:p>
      </dgm:t>
    </dgm:pt>
    <dgm:pt modelId="{0067B3B6-CC6E-4FEA-934A-B260CCD88713}" type="pres">
      <dgm:prSet presAssocID="{4C35D32F-0EAB-4CD7-82EE-45574DC2A586}" presName="vertSpace4" presStyleLbl="node1" presStyleIdx="2" presStyleCnt="4"/>
      <dgm:spPr/>
    </dgm:pt>
    <dgm:pt modelId="{7C586B55-94D6-4E48-9045-89BD65D2E277}" type="pres">
      <dgm:prSet presAssocID="{4C35D32F-0EAB-4CD7-82EE-45574DC2A586}" presName="circle4" presStyleLbl="node1" presStyleIdx="3" presStyleCnt="4"/>
      <dgm:spPr/>
    </dgm:pt>
    <dgm:pt modelId="{00691753-22B7-4C53-A077-CBC858064A16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148F93-7DA0-4E0D-95F4-8472B341DEC4}" type="pres">
      <dgm:prSet presAssocID="{D8197B8C-B260-4A16-BDF4-0947B075E274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B473E7-08E4-4C34-9685-F270398857C7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2" destOrd="0" parTransId="{51C5993D-B262-45E6-B66E-76BC9D6D883D}" sibTransId="{1AEC7F05-E0FE-459C-BD47-224AC9D7BEE4}"/>
    <dgm:cxn modelId="{7026137D-6CD6-4BE9-8D13-2E6F7ED1D5CD}" type="presOf" srcId="{D8197B8C-B260-4A16-BDF4-0947B075E274}" destId="{CC148F93-7DA0-4E0D-95F4-8472B341DEC4}" srcOrd="1" destOrd="0" presId="urn:microsoft.com/office/officeart/2005/8/layout/target3"/>
    <dgm:cxn modelId="{09013891-108B-4269-AF4E-0341A823C58C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5004821A-1498-41A0-893F-A85164D08959}" type="presOf" srcId="{D1B46980-6531-4606-95E6-44980827E919}" destId="{6140AFEC-043D-4C43-A2F9-D0F5331DF3A3}" srcOrd="0" destOrd="0" presId="urn:microsoft.com/office/officeart/2005/8/layout/target3"/>
    <dgm:cxn modelId="{2265E82E-5EDE-4C18-B846-B0BBAC4896E5}" type="presOf" srcId="{D1D4F407-5343-4D3F-B5B9-D407B03CAEB4}" destId="{AED2198E-93D5-4001-81B4-73124B309672}" srcOrd="1" destOrd="0" presId="urn:microsoft.com/office/officeart/2005/8/layout/target3"/>
    <dgm:cxn modelId="{4174C45E-4D9B-4864-A1C6-0826538295A4}" type="presOf" srcId="{D8197B8C-B260-4A16-BDF4-0947B075E274}" destId="{E632F17C-588E-4513-B5B0-E3A25884288E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55A2253-A29D-4EAA-873B-74EAF885D7A1}" type="presOf" srcId="{D1D4F407-5343-4D3F-B5B9-D407B03CAEB4}" destId="{D005CE8C-CC26-4C3E-AC11-E15060ECD759}" srcOrd="0" destOrd="0" presId="urn:microsoft.com/office/officeart/2005/8/layout/target3"/>
    <dgm:cxn modelId="{5A9D5BDA-C227-4D10-83EF-7880D0670472}" type="presOf" srcId="{4C35D32F-0EAB-4CD7-82EE-45574DC2A586}" destId="{00691753-22B7-4C53-A077-CBC858064A16}" srcOrd="0" destOrd="0" presId="urn:microsoft.com/office/officeart/2005/8/layout/target3"/>
    <dgm:cxn modelId="{5E1C4C54-FECE-4DE0-9911-66BA5D92C57C}" type="presOf" srcId="{4C35D32F-0EAB-4CD7-82EE-45574DC2A586}" destId="{67B473E7-08E4-4C34-9685-F270398857C7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28CEFC5-49DF-43B2-A645-B19ECA724CD8}" type="presOf" srcId="{757F3AB3-0718-4624-B441-E567A8F0AB56}" destId="{333A1088-737F-45CB-B68E-254E46348037}" srcOrd="0" destOrd="0" presId="urn:microsoft.com/office/officeart/2005/8/layout/target3"/>
    <dgm:cxn modelId="{0A642D55-D736-4B0D-B6EC-5968D7400920}" type="presParOf" srcId="{333A1088-737F-45CB-B68E-254E46348037}" destId="{F5ABB229-8D3B-4694-996A-96F23CF14429}" srcOrd="0" destOrd="0" presId="urn:microsoft.com/office/officeart/2005/8/layout/target3"/>
    <dgm:cxn modelId="{41EB3B42-238B-4998-ADCF-8F26BBA85977}" type="presParOf" srcId="{333A1088-737F-45CB-B68E-254E46348037}" destId="{F41139FD-01EE-4571-8B17-4FB00FC51163}" srcOrd="1" destOrd="0" presId="urn:microsoft.com/office/officeart/2005/8/layout/target3"/>
    <dgm:cxn modelId="{90E0A2B3-464F-47DD-9021-441D4F9C514E}" type="presParOf" srcId="{333A1088-737F-45CB-B68E-254E46348037}" destId="{D005CE8C-CC26-4C3E-AC11-E15060ECD759}" srcOrd="2" destOrd="0" presId="urn:microsoft.com/office/officeart/2005/8/layout/target3"/>
    <dgm:cxn modelId="{F3E54BD5-3FD1-456F-BAF4-87305E6D1D32}" type="presParOf" srcId="{333A1088-737F-45CB-B68E-254E46348037}" destId="{2C702D82-9B77-49B7-9568-BB8EB47C3372}" srcOrd="3" destOrd="0" presId="urn:microsoft.com/office/officeart/2005/8/layout/target3"/>
    <dgm:cxn modelId="{EC1AC008-7C92-43A9-BFA3-DB1155BBFFC3}" type="presParOf" srcId="{333A1088-737F-45CB-B68E-254E46348037}" destId="{A52A0455-90FF-4808-ABD0-F02540D31D5A}" srcOrd="4" destOrd="0" presId="urn:microsoft.com/office/officeart/2005/8/layout/target3"/>
    <dgm:cxn modelId="{28E64F7B-8901-4790-9817-27C7D42CEEB1}" type="presParOf" srcId="{333A1088-737F-45CB-B68E-254E46348037}" destId="{6140AFEC-043D-4C43-A2F9-D0F5331DF3A3}" srcOrd="5" destOrd="0" presId="urn:microsoft.com/office/officeart/2005/8/layout/target3"/>
    <dgm:cxn modelId="{EBAED950-E65E-403B-955C-9CE82E1939AF}" type="presParOf" srcId="{333A1088-737F-45CB-B68E-254E46348037}" destId="{B340602A-63DE-4E1E-AE7D-1BF838894F80}" srcOrd="6" destOrd="0" presId="urn:microsoft.com/office/officeart/2005/8/layout/target3"/>
    <dgm:cxn modelId="{E97ED8D0-305B-47DD-8E27-3A6ADEC89568}" type="presParOf" srcId="{333A1088-737F-45CB-B68E-254E46348037}" destId="{3024726A-57AE-4AFC-9723-A526DCC56990}" srcOrd="7" destOrd="0" presId="urn:microsoft.com/office/officeart/2005/8/layout/target3"/>
    <dgm:cxn modelId="{8BA74B8D-4283-48EA-8DAA-CC3C92206B7A}" type="presParOf" srcId="{333A1088-737F-45CB-B68E-254E46348037}" destId="{E632F17C-588E-4513-B5B0-E3A25884288E}" srcOrd="8" destOrd="0" presId="urn:microsoft.com/office/officeart/2005/8/layout/target3"/>
    <dgm:cxn modelId="{D35B976D-3181-4209-877B-EFDA3291C385}" type="presParOf" srcId="{333A1088-737F-45CB-B68E-254E46348037}" destId="{0067B3B6-CC6E-4FEA-934A-B260CCD88713}" srcOrd="9" destOrd="0" presId="urn:microsoft.com/office/officeart/2005/8/layout/target3"/>
    <dgm:cxn modelId="{B95F6718-7554-4B78-9A85-9AD7C7493274}" type="presParOf" srcId="{333A1088-737F-45CB-B68E-254E46348037}" destId="{7C586B55-94D6-4E48-9045-89BD65D2E277}" srcOrd="10" destOrd="0" presId="urn:microsoft.com/office/officeart/2005/8/layout/target3"/>
    <dgm:cxn modelId="{04BA9265-001D-465E-81FA-BCA4B9F42D3A}" type="presParOf" srcId="{333A1088-737F-45CB-B68E-254E46348037}" destId="{00691753-22B7-4C53-A077-CBC858064A16}" srcOrd="11" destOrd="0" presId="urn:microsoft.com/office/officeart/2005/8/layout/target3"/>
    <dgm:cxn modelId="{E3457138-5763-4A50-82CE-010131D421F9}" type="presParOf" srcId="{333A1088-737F-45CB-B68E-254E46348037}" destId="{AED2198E-93D5-4001-81B4-73124B309672}" srcOrd="12" destOrd="0" presId="urn:microsoft.com/office/officeart/2005/8/layout/target3"/>
    <dgm:cxn modelId="{9B42D056-57DF-4D25-B3F4-52C2D86445EB}" type="presParOf" srcId="{333A1088-737F-45CB-B68E-254E46348037}" destId="{2BE915AB-18AA-4053-B92C-3BFC9ED204BB}" srcOrd="13" destOrd="0" presId="urn:microsoft.com/office/officeart/2005/8/layout/target3"/>
    <dgm:cxn modelId="{7EF907D0-7139-4C48-AF83-46AC00618C96}" type="presParOf" srcId="{333A1088-737F-45CB-B68E-254E46348037}" destId="{CC148F93-7DA0-4E0D-95F4-8472B341DEC4}" srcOrd="14" destOrd="0" presId="urn:microsoft.com/office/officeart/2005/8/layout/target3"/>
    <dgm:cxn modelId="{747D1EC2-D5B6-4B5C-A472-66E661B66DAD}" type="presParOf" srcId="{333A1088-737F-45CB-B68E-254E46348037}" destId="{67B473E7-08E4-4C34-9685-F270398857C7}" srcOrd="15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456383" cy="34563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12554" y="0"/>
          <a:ext cx="6408712" cy="34563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12554" y="0"/>
        <a:ext cx="6408712" cy="734481"/>
      </dsp:txXfrm>
    </dsp:sp>
    <dsp:sp modelId="{A52A0455-90FF-4808-ABD0-F02540D31D5A}">
      <dsp:nvSpPr>
        <dsp:cNvPr id="0" name=""/>
        <dsp:cNvSpPr/>
      </dsp:nvSpPr>
      <dsp:spPr>
        <a:xfrm>
          <a:off x="453650" y="734481"/>
          <a:ext cx="2549083" cy="25490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28191" y="734481"/>
          <a:ext cx="6408712" cy="25490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Erika Hovorková</a:t>
          </a:r>
          <a:endParaRPr lang="cs-CZ" sz="2000" kern="1200" dirty="0"/>
        </a:p>
      </dsp:txBody>
      <dsp:txXfrm>
        <a:off x="1728191" y="734481"/>
        <a:ext cx="6408712" cy="734481"/>
      </dsp:txXfrm>
    </dsp:sp>
    <dsp:sp modelId="{3024726A-57AE-4AFC-9723-A526DCC56990}">
      <dsp:nvSpPr>
        <dsp:cNvPr id="0" name=""/>
        <dsp:cNvSpPr/>
      </dsp:nvSpPr>
      <dsp:spPr>
        <a:xfrm>
          <a:off x="907300" y="1468963"/>
          <a:ext cx="1641782" cy="164178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632F17C-588E-4513-B5B0-E3A25884288E}">
      <dsp:nvSpPr>
        <dsp:cNvPr id="0" name=""/>
        <dsp:cNvSpPr/>
      </dsp:nvSpPr>
      <dsp:spPr>
        <a:xfrm>
          <a:off x="1728191" y="1468963"/>
          <a:ext cx="6408712" cy="16417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VY_32_INOVACE_8_Geometrie </a:t>
          </a:r>
          <a:r>
            <a:rPr lang="cs-CZ" sz="2000" kern="1200" dirty="0" smtClean="0"/>
            <a:t>– </a:t>
          </a:r>
          <a:r>
            <a:rPr lang="cs-CZ" sz="2000" kern="1200" dirty="0" smtClean="0"/>
            <a:t>čáry – křivé, lomené, přímé</a:t>
          </a:r>
          <a:endParaRPr lang="cs-CZ" sz="2000" kern="1200" dirty="0"/>
        </a:p>
      </dsp:txBody>
      <dsp:txXfrm>
        <a:off x="1728191" y="1468963"/>
        <a:ext cx="6408712" cy="734481"/>
      </dsp:txXfrm>
    </dsp:sp>
    <dsp:sp modelId="{7C586B55-94D6-4E48-9045-89BD65D2E277}">
      <dsp:nvSpPr>
        <dsp:cNvPr id="0" name=""/>
        <dsp:cNvSpPr/>
      </dsp:nvSpPr>
      <dsp:spPr>
        <a:xfrm>
          <a:off x="1360951" y="2203444"/>
          <a:ext cx="734481" cy="73448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691753-22B7-4C53-A077-CBC858064A16}">
      <dsp:nvSpPr>
        <dsp:cNvPr id="0" name=""/>
        <dsp:cNvSpPr/>
      </dsp:nvSpPr>
      <dsp:spPr>
        <a:xfrm>
          <a:off x="1728191" y="2203444"/>
          <a:ext cx="6408712" cy="7344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CZ.1.07/…</a:t>
          </a:r>
          <a:endParaRPr lang="cs-CZ" sz="2000" kern="1200" dirty="0"/>
        </a:p>
      </dsp:txBody>
      <dsp:txXfrm>
        <a:off x="1728191" y="2203444"/>
        <a:ext cx="6408712" cy="7344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92613E-DDDB-4DBB-A163-989AFFE2C5F1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3C3164-F2C5-4F83-BB08-1F5F92511A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146126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284597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942867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203031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2831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863112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798841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94215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0044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14263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807013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00025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33069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78513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22022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77001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204349197"/>
              </p:ext>
            </p:extLst>
          </p:nvPr>
        </p:nvGraphicFramePr>
        <p:xfrm>
          <a:off x="467544" y="476672"/>
          <a:ext cx="8136904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55020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40060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/>
              <a:t>Matematika pro 2. ročník ZŠ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Pomůcky: čtvercová síť, rýsovací pomůcky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Inovace – aktivita a motivace žáků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Metodické pokyny: třídění, dokreslování, spojování, porovnávání</a:t>
            </a:r>
          </a:p>
          <a:p>
            <a:pPr>
              <a:buFont typeface="Wingdings" pitchFamily="2" charset="2"/>
              <a:buChar char="Ø"/>
            </a:pPr>
            <a:endParaRPr lang="cs-CZ" sz="4000" dirty="0" smtClean="0"/>
          </a:p>
          <a:p>
            <a:pPr>
              <a:buFont typeface="Wingdings" pitchFamily="2" charset="2"/>
              <a:buChar char="Ø"/>
            </a:pPr>
            <a:endParaRPr lang="cs-CZ" sz="4000" dirty="0" smtClean="0"/>
          </a:p>
          <a:p>
            <a:pPr>
              <a:buFont typeface="Wingdings" pitchFamily="2" charset="2"/>
              <a:buChar char="Ø"/>
            </a:pPr>
            <a:endParaRPr lang="cs-CZ" sz="40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Matematika a její aplikace - Matematika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43648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260648"/>
            <a:ext cx="8064896" cy="28803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dirty="0" smtClean="0">
                <a:solidFill>
                  <a:schemeClr val="tx1"/>
                </a:solidFill>
              </a:rPr>
              <a:t>Načrtni několik křivých čar znázorňující:</a:t>
            </a:r>
          </a:p>
          <a:p>
            <a:endParaRPr lang="cs-CZ" sz="3600" dirty="0" smtClean="0">
              <a:solidFill>
                <a:schemeClr val="tx1"/>
              </a:solidFill>
            </a:endParaRPr>
          </a:p>
          <a:p>
            <a:pPr marL="571500" indent="-571500">
              <a:buFontTx/>
              <a:buChar char="-"/>
            </a:pPr>
            <a:r>
              <a:rPr lang="cs-CZ" sz="3600" dirty="0">
                <a:solidFill>
                  <a:schemeClr val="tx1"/>
                </a:solidFill>
              </a:rPr>
              <a:t>k</a:t>
            </a:r>
            <a:r>
              <a:rPr lang="cs-CZ" sz="3600" dirty="0" smtClean="0">
                <a:solidFill>
                  <a:schemeClr val="tx1"/>
                </a:solidFill>
              </a:rPr>
              <a:t>olébání</a:t>
            </a:r>
          </a:p>
          <a:p>
            <a:pPr marL="571500" indent="-571500">
              <a:buFontTx/>
              <a:buChar char="-"/>
            </a:pPr>
            <a:r>
              <a:rPr lang="cs-CZ" sz="3600" dirty="0">
                <a:solidFill>
                  <a:schemeClr val="tx1"/>
                </a:solidFill>
              </a:rPr>
              <a:t>p</a:t>
            </a:r>
            <a:r>
              <a:rPr lang="cs-CZ" sz="3600" dirty="0" smtClean="0">
                <a:solidFill>
                  <a:schemeClr val="tx1"/>
                </a:solidFill>
              </a:rPr>
              <a:t>letení</a:t>
            </a:r>
          </a:p>
          <a:p>
            <a:pPr marL="571500" indent="-571500">
              <a:buFontTx/>
              <a:buChar char="-"/>
            </a:pPr>
            <a:r>
              <a:rPr lang="cs-CZ" sz="3600" dirty="0" smtClean="0">
                <a:solidFill>
                  <a:schemeClr val="tx1"/>
                </a:solidFill>
              </a:rPr>
              <a:t>cestování</a:t>
            </a:r>
          </a:p>
          <a:p>
            <a:pPr marL="571500" indent="-571500">
              <a:buFontTx/>
              <a:buChar char="-"/>
            </a:pPr>
            <a:r>
              <a:rPr lang="cs-CZ" sz="3600" dirty="0" smtClean="0">
                <a:solidFill>
                  <a:schemeClr val="tx1"/>
                </a:solidFill>
              </a:rPr>
              <a:t>déšť</a:t>
            </a:r>
          </a:p>
        </p:txBody>
      </p:sp>
    </p:spTree>
    <p:extLst>
      <p:ext uri="{BB962C8B-B14F-4D97-AF65-F5344CB8AC3E}">
        <p14:creationId xmlns="" xmlns:p14="http://schemas.microsoft.com/office/powerpoint/2010/main" val="35943983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16632"/>
            <a:ext cx="8064896" cy="7200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Pokračuj v kreslení započatých tvarů.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642949501"/>
              </p:ext>
            </p:extLst>
          </p:nvPr>
        </p:nvGraphicFramePr>
        <p:xfrm>
          <a:off x="60067" y="980728"/>
          <a:ext cx="8904426" cy="1080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8654"/>
                <a:gridCol w="468654"/>
                <a:gridCol w="468654"/>
                <a:gridCol w="468654"/>
                <a:gridCol w="468654"/>
                <a:gridCol w="468654"/>
                <a:gridCol w="468654"/>
                <a:gridCol w="468654"/>
                <a:gridCol w="468654"/>
                <a:gridCol w="468654"/>
                <a:gridCol w="468654"/>
                <a:gridCol w="468654"/>
                <a:gridCol w="468654"/>
                <a:gridCol w="468654"/>
                <a:gridCol w="468654"/>
                <a:gridCol w="468654"/>
                <a:gridCol w="468654"/>
                <a:gridCol w="468654"/>
                <a:gridCol w="468654"/>
              </a:tblGrid>
              <a:tr h="360040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60040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60040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grpSp>
        <p:nvGrpSpPr>
          <p:cNvPr id="68" name="Skupina 67"/>
          <p:cNvGrpSpPr/>
          <p:nvPr/>
        </p:nvGrpSpPr>
        <p:grpSpPr>
          <a:xfrm>
            <a:off x="80466" y="980728"/>
            <a:ext cx="2763342" cy="1080080"/>
            <a:chOff x="80466" y="980728"/>
            <a:chExt cx="2763342" cy="1080080"/>
          </a:xfrm>
        </p:grpSpPr>
        <p:cxnSp>
          <p:nvCxnSpPr>
            <p:cNvPr id="7" name="Přímá spojnice 6"/>
            <p:cNvCxnSpPr/>
            <p:nvPr/>
          </p:nvCxnSpPr>
          <p:spPr>
            <a:xfrm flipH="1">
              <a:off x="80466" y="1700808"/>
              <a:ext cx="438072" cy="34505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flipH="1">
              <a:off x="1007604" y="1700808"/>
              <a:ext cx="438072" cy="34505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 flipH="1">
              <a:off x="1946650" y="1700808"/>
              <a:ext cx="438072" cy="34505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nice 22"/>
            <p:cNvCxnSpPr/>
            <p:nvPr/>
          </p:nvCxnSpPr>
          <p:spPr>
            <a:xfrm flipH="1">
              <a:off x="539552" y="980728"/>
              <a:ext cx="432000" cy="108000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nice 26"/>
            <p:cNvCxnSpPr/>
            <p:nvPr/>
          </p:nvCxnSpPr>
          <p:spPr>
            <a:xfrm flipH="1">
              <a:off x="1475704" y="980728"/>
              <a:ext cx="432000" cy="108000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 flipH="1">
              <a:off x="2411808" y="980728"/>
              <a:ext cx="432000" cy="108000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/>
            <p:nvPr/>
          </p:nvCxnSpPr>
          <p:spPr>
            <a:xfrm>
              <a:off x="524562" y="1685818"/>
              <a:ext cx="0" cy="36000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/>
            <p:nvPr/>
          </p:nvCxnSpPr>
          <p:spPr>
            <a:xfrm>
              <a:off x="1460666" y="1685818"/>
              <a:ext cx="0" cy="36000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nice 31"/>
            <p:cNvCxnSpPr/>
            <p:nvPr/>
          </p:nvCxnSpPr>
          <p:spPr>
            <a:xfrm>
              <a:off x="2381780" y="1700808"/>
              <a:ext cx="0" cy="36000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nice 32"/>
            <p:cNvCxnSpPr/>
            <p:nvPr/>
          </p:nvCxnSpPr>
          <p:spPr>
            <a:xfrm>
              <a:off x="971600" y="980728"/>
              <a:ext cx="0" cy="108000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34"/>
            <p:cNvCxnSpPr/>
            <p:nvPr/>
          </p:nvCxnSpPr>
          <p:spPr>
            <a:xfrm>
              <a:off x="1907704" y="980728"/>
              <a:ext cx="0" cy="108000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Přímá spojnice 35"/>
            <p:cNvCxnSpPr/>
            <p:nvPr/>
          </p:nvCxnSpPr>
          <p:spPr>
            <a:xfrm>
              <a:off x="2843808" y="980728"/>
              <a:ext cx="0" cy="108000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37" name="Tabulka 3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741542308"/>
              </p:ext>
            </p:extLst>
          </p:nvPr>
        </p:nvGraphicFramePr>
        <p:xfrm>
          <a:off x="107504" y="2348880"/>
          <a:ext cx="8904426" cy="1080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8654"/>
                <a:gridCol w="468654"/>
                <a:gridCol w="468654"/>
                <a:gridCol w="468654"/>
                <a:gridCol w="468654"/>
                <a:gridCol w="468654"/>
                <a:gridCol w="468654"/>
                <a:gridCol w="468654"/>
                <a:gridCol w="468654"/>
                <a:gridCol w="468654"/>
                <a:gridCol w="468654"/>
                <a:gridCol w="468654"/>
                <a:gridCol w="468654"/>
                <a:gridCol w="468654"/>
                <a:gridCol w="468654"/>
                <a:gridCol w="468654"/>
                <a:gridCol w="468654"/>
                <a:gridCol w="468654"/>
                <a:gridCol w="468654"/>
              </a:tblGrid>
              <a:tr h="360040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60040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60040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38" name="Tabulka 37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244532666"/>
              </p:ext>
            </p:extLst>
          </p:nvPr>
        </p:nvGraphicFramePr>
        <p:xfrm>
          <a:off x="107504" y="3717032"/>
          <a:ext cx="8904426" cy="1080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8654"/>
                <a:gridCol w="468654"/>
                <a:gridCol w="468654"/>
                <a:gridCol w="468654"/>
                <a:gridCol w="468654"/>
                <a:gridCol w="468654"/>
                <a:gridCol w="468654"/>
                <a:gridCol w="468654"/>
                <a:gridCol w="468654"/>
                <a:gridCol w="468654"/>
                <a:gridCol w="468654"/>
                <a:gridCol w="468654"/>
                <a:gridCol w="468654"/>
                <a:gridCol w="468654"/>
                <a:gridCol w="468654"/>
                <a:gridCol w="468654"/>
                <a:gridCol w="468654"/>
                <a:gridCol w="468654"/>
                <a:gridCol w="468654"/>
              </a:tblGrid>
              <a:tr h="360040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60040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60040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39" name="Tabulka 38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95643879"/>
              </p:ext>
            </p:extLst>
          </p:nvPr>
        </p:nvGraphicFramePr>
        <p:xfrm>
          <a:off x="107504" y="5085184"/>
          <a:ext cx="8904426" cy="1080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8654"/>
                <a:gridCol w="468654"/>
                <a:gridCol w="468654"/>
                <a:gridCol w="468654"/>
                <a:gridCol w="468654"/>
                <a:gridCol w="468654"/>
                <a:gridCol w="468654"/>
                <a:gridCol w="468654"/>
                <a:gridCol w="468654"/>
                <a:gridCol w="468654"/>
                <a:gridCol w="468654"/>
                <a:gridCol w="468654"/>
                <a:gridCol w="468654"/>
                <a:gridCol w="468654"/>
                <a:gridCol w="468654"/>
                <a:gridCol w="468654"/>
                <a:gridCol w="468654"/>
                <a:gridCol w="468654"/>
                <a:gridCol w="468654"/>
              </a:tblGrid>
              <a:tr h="360040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60040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60040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grpSp>
        <p:nvGrpSpPr>
          <p:cNvPr id="69" name="Skupina 68"/>
          <p:cNvGrpSpPr/>
          <p:nvPr/>
        </p:nvGrpSpPr>
        <p:grpSpPr>
          <a:xfrm>
            <a:off x="107504" y="2348880"/>
            <a:ext cx="1404104" cy="1080120"/>
            <a:chOff x="107504" y="2348880"/>
            <a:chExt cx="1404104" cy="1080120"/>
          </a:xfrm>
        </p:grpSpPr>
        <p:cxnSp>
          <p:nvCxnSpPr>
            <p:cNvPr id="40" name="Přímá spojnice 39"/>
            <p:cNvCxnSpPr/>
            <p:nvPr/>
          </p:nvCxnSpPr>
          <p:spPr>
            <a:xfrm rot="16200000">
              <a:off x="341504" y="2114880"/>
              <a:ext cx="0" cy="46800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nice 42"/>
            <p:cNvCxnSpPr/>
            <p:nvPr/>
          </p:nvCxnSpPr>
          <p:spPr>
            <a:xfrm rot="16200000">
              <a:off x="1277608" y="2114880"/>
              <a:ext cx="0" cy="46800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nice 43"/>
            <p:cNvCxnSpPr/>
            <p:nvPr/>
          </p:nvCxnSpPr>
          <p:spPr>
            <a:xfrm>
              <a:off x="1043608" y="2349000"/>
              <a:ext cx="0" cy="108000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Přímá spojnice 44"/>
            <p:cNvCxnSpPr/>
            <p:nvPr/>
          </p:nvCxnSpPr>
          <p:spPr>
            <a:xfrm>
              <a:off x="584522" y="2348880"/>
              <a:ext cx="0" cy="108000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Přímá spojnice 45"/>
            <p:cNvCxnSpPr/>
            <p:nvPr/>
          </p:nvCxnSpPr>
          <p:spPr>
            <a:xfrm>
              <a:off x="1502694" y="2348880"/>
              <a:ext cx="0" cy="108000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Přímá spojnice 46"/>
            <p:cNvCxnSpPr/>
            <p:nvPr/>
          </p:nvCxnSpPr>
          <p:spPr>
            <a:xfrm rot="16200000">
              <a:off x="803532" y="3180010"/>
              <a:ext cx="0" cy="46800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0" name="Skupina 69"/>
          <p:cNvGrpSpPr/>
          <p:nvPr/>
        </p:nvGrpSpPr>
        <p:grpSpPr>
          <a:xfrm>
            <a:off x="137484" y="3717152"/>
            <a:ext cx="2814125" cy="1080000"/>
            <a:chOff x="137484" y="3717152"/>
            <a:chExt cx="2814125" cy="1080000"/>
          </a:xfrm>
        </p:grpSpPr>
        <p:cxnSp>
          <p:nvCxnSpPr>
            <p:cNvPr id="48" name="Přímá spojnice 47"/>
            <p:cNvCxnSpPr/>
            <p:nvPr/>
          </p:nvCxnSpPr>
          <p:spPr>
            <a:xfrm flipH="1">
              <a:off x="137484" y="3717152"/>
              <a:ext cx="432000" cy="108000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nice 48"/>
            <p:cNvCxnSpPr/>
            <p:nvPr/>
          </p:nvCxnSpPr>
          <p:spPr>
            <a:xfrm>
              <a:off x="569532" y="3717152"/>
              <a:ext cx="0" cy="108000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Přímá spojnice 49"/>
            <p:cNvCxnSpPr/>
            <p:nvPr/>
          </p:nvCxnSpPr>
          <p:spPr>
            <a:xfrm flipH="1">
              <a:off x="592691" y="4077072"/>
              <a:ext cx="903927" cy="712245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Přímá spojnice 51"/>
            <p:cNvCxnSpPr/>
            <p:nvPr/>
          </p:nvCxnSpPr>
          <p:spPr>
            <a:xfrm>
              <a:off x="1511608" y="4077152"/>
              <a:ext cx="0" cy="68400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Přímá spojnice 52"/>
            <p:cNvCxnSpPr/>
            <p:nvPr/>
          </p:nvCxnSpPr>
          <p:spPr>
            <a:xfrm flipH="1">
              <a:off x="1511609" y="3717152"/>
              <a:ext cx="1440000" cy="104400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1" name="Skupina 70"/>
          <p:cNvGrpSpPr/>
          <p:nvPr/>
        </p:nvGrpSpPr>
        <p:grpSpPr>
          <a:xfrm>
            <a:off x="107504" y="5085184"/>
            <a:ext cx="2808312" cy="1080120"/>
            <a:chOff x="107504" y="5085184"/>
            <a:chExt cx="2808312" cy="1080120"/>
          </a:xfrm>
        </p:grpSpPr>
        <p:cxnSp>
          <p:nvCxnSpPr>
            <p:cNvPr id="55" name="Přímá spojnice 54"/>
            <p:cNvCxnSpPr/>
            <p:nvPr/>
          </p:nvCxnSpPr>
          <p:spPr>
            <a:xfrm>
              <a:off x="107504" y="5085184"/>
              <a:ext cx="0" cy="108000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Přímá spojnice 55"/>
            <p:cNvCxnSpPr/>
            <p:nvPr/>
          </p:nvCxnSpPr>
          <p:spPr>
            <a:xfrm rot="16200000">
              <a:off x="341504" y="5931304"/>
              <a:ext cx="0" cy="46800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Přímá spojnice 56"/>
            <p:cNvCxnSpPr/>
            <p:nvPr/>
          </p:nvCxnSpPr>
          <p:spPr>
            <a:xfrm>
              <a:off x="574603" y="5445224"/>
              <a:ext cx="0" cy="72000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Přímá spojnice 57"/>
            <p:cNvCxnSpPr/>
            <p:nvPr/>
          </p:nvCxnSpPr>
          <p:spPr>
            <a:xfrm rot="16200000">
              <a:off x="809608" y="5224169"/>
              <a:ext cx="0" cy="46800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Přímá spojnice 58"/>
            <p:cNvCxnSpPr/>
            <p:nvPr/>
          </p:nvCxnSpPr>
          <p:spPr>
            <a:xfrm>
              <a:off x="1043608" y="5445224"/>
              <a:ext cx="0" cy="72000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Přímá spojnice 59"/>
            <p:cNvCxnSpPr/>
            <p:nvPr/>
          </p:nvCxnSpPr>
          <p:spPr>
            <a:xfrm rot="16200000">
              <a:off x="1278654" y="5931304"/>
              <a:ext cx="0" cy="46800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Přímá spojnice 60"/>
            <p:cNvCxnSpPr/>
            <p:nvPr/>
          </p:nvCxnSpPr>
          <p:spPr>
            <a:xfrm>
              <a:off x="1532674" y="5085184"/>
              <a:ext cx="0" cy="108000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Přímá spojnice 61"/>
            <p:cNvCxnSpPr/>
            <p:nvPr/>
          </p:nvCxnSpPr>
          <p:spPr>
            <a:xfrm rot="16200000">
              <a:off x="1745712" y="4851184"/>
              <a:ext cx="0" cy="46800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Přímá spojnice 62"/>
            <p:cNvCxnSpPr/>
            <p:nvPr/>
          </p:nvCxnSpPr>
          <p:spPr>
            <a:xfrm>
              <a:off x="1979712" y="5085184"/>
              <a:ext cx="0" cy="108000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Přímá spojnice 63"/>
            <p:cNvCxnSpPr/>
            <p:nvPr/>
          </p:nvCxnSpPr>
          <p:spPr>
            <a:xfrm rot="16200000">
              <a:off x="2249768" y="5931304"/>
              <a:ext cx="0" cy="46800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Přímá spojnice 64"/>
            <p:cNvCxnSpPr/>
            <p:nvPr/>
          </p:nvCxnSpPr>
          <p:spPr>
            <a:xfrm>
              <a:off x="2446811" y="5445224"/>
              <a:ext cx="0" cy="72000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Přímá spojnice 65"/>
            <p:cNvCxnSpPr/>
            <p:nvPr/>
          </p:nvCxnSpPr>
          <p:spPr>
            <a:xfrm rot="16200000">
              <a:off x="2681816" y="5224169"/>
              <a:ext cx="0" cy="46800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Přímá spojnice 66"/>
            <p:cNvCxnSpPr/>
            <p:nvPr/>
          </p:nvCxnSpPr>
          <p:spPr>
            <a:xfrm>
              <a:off x="2915816" y="5445224"/>
              <a:ext cx="0" cy="72000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="" xmlns:p14="http://schemas.microsoft.com/office/powerpoint/2010/main" val="32595440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16632"/>
            <a:ext cx="8640960" cy="17281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dirty="0" smtClean="0">
                <a:solidFill>
                  <a:schemeClr val="tx1"/>
                </a:solidFill>
              </a:rPr>
              <a:t>Na záhoně kvete řada růží. Připrav řádky pro další sázení. Spoj tečky, které leží proti sobě rovnými čarami.</a:t>
            </a:r>
          </a:p>
        </p:txBody>
      </p:sp>
      <p:sp>
        <p:nvSpPr>
          <p:cNvPr id="4" name="Ovál 3"/>
          <p:cNvSpPr/>
          <p:nvPr/>
        </p:nvSpPr>
        <p:spPr>
          <a:xfrm>
            <a:off x="260807" y="2204864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260807" y="2552903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260807" y="2900942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260807" y="3248981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260807" y="3597020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260807" y="3945059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260807" y="4293098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260807" y="4641137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260807" y="4989176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260807" y="5337215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260807" y="5685254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260807" y="6033293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260807" y="6381328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8748464" y="2204864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6084168" y="2552903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2339752" y="2900942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4283968" y="3248981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5580112" y="3597020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899592" y="3945059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7668344" y="4293098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1475656" y="4641137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2987824" y="4989176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7092280" y="5337215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5076056" y="5685254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7956376" y="6033293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3923928" y="6381328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182410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16632"/>
            <a:ext cx="8640960" cy="8640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dirty="0" smtClean="0">
                <a:solidFill>
                  <a:schemeClr val="tx1"/>
                </a:solidFill>
              </a:rPr>
              <a:t>Nakresli jedním tahem.</a:t>
            </a:r>
          </a:p>
        </p:txBody>
      </p:sp>
      <p:grpSp>
        <p:nvGrpSpPr>
          <p:cNvPr id="25" name="Skupina 24"/>
          <p:cNvGrpSpPr/>
          <p:nvPr/>
        </p:nvGrpSpPr>
        <p:grpSpPr>
          <a:xfrm>
            <a:off x="144240" y="980728"/>
            <a:ext cx="1080120" cy="1950381"/>
            <a:chOff x="611560" y="1190587"/>
            <a:chExt cx="1080120" cy="1950381"/>
          </a:xfrm>
        </p:grpSpPr>
        <p:sp>
          <p:nvSpPr>
            <p:cNvPr id="3" name="Obdélník 2"/>
            <p:cNvSpPr/>
            <p:nvPr/>
          </p:nvSpPr>
          <p:spPr>
            <a:xfrm>
              <a:off x="611560" y="2060848"/>
              <a:ext cx="1080120" cy="1080120"/>
            </a:xfrm>
            <a:prstGeom prst="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" name="Přímá spojnice 4"/>
            <p:cNvCxnSpPr/>
            <p:nvPr/>
          </p:nvCxnSpPr>
          <p:spPr>
            <a:xfrm>
              <a:off x="611560" y="2060848"/>
              <a:ext cx="1080120" cy="10801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/>
            <p:nvPr/>
          </p:nvCxnSpPr>
          <p:spPr>
            <a:xfrm flipV="1">
              <a:off x="611560" y="2075838"/>
              <a:ext cx="1065130" cy="105014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 flipV="1">
              <a:off x="611560" y="1190587"/>
              <a:ext cx="556449" cy="870262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 flipH="1" flipV="1">
              <a:off x="1151620" y="1190587"/>
              <a:ext cx="538149" cy="86409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3" name="Skupina 32"/>
          <p:cNvGrpSpPr/>
          <p:nvPr/>
        </p:nvGrpSpPr>
        <p:grpSpPr>
          <a:xfrm>
            <a:off x="1474379" y="980728"/>
            <a:ext cx="1080120" cy="2417680"/>
            <a:chOff x="2483768" y="1253047"/>
            <a:chExt cx="1080120" cy="2417680"/>
          </a:xfrm>
        </p:grpSpPr>
        <p:grpSp>
          <p:nvGrpSpPr>
            <p:cNvPr id="26" name="Skupina 25"/>
            <p:cNvGrpSpPr/>
            <p:nvPr/>
          </p:nvGrpSpPr>
          <p:grpSpPr>
            <a:xfrm>
              <a:off x="2483768" y="1253047"/>
              <a:ext cx="1080120" cy="1950381"/>
              <a:chOff x="611560" y="1190587"/>
              <a:chExt cx="1080120" cy="1950381"/>
            </a:xfrm>
          </p:grpSpPr>
          <p:sp>
            <p:nvSpPr>
              <p:cNvPr id="27" name="Obdélník 26"/>
              <p:cNvSpPr/>
              <p:nvPr/>
            </p:nvSpPr>
            <p:spPr>
              <a:xfrm>
                <a:off x="611560" y="2060848"/>
                <a:ext cx="1080120" cy="1080120"/>
              </a:xfrm>
              <a:prstGeom prst="rect">
                <a:avLst/>
              </a:prstGeom>
              <a:noFill/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8" name="Přímá spojnice 27"/>
              <p:cNvCxnSpPr/>
              <p:nvPr/>
            </p:nvCxnSpPr>
            <p:spPr>
              <a:xfrm>
                <a:off x="611560" y="2060848"/>
                <a:ext cx="1080120" cy="108012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Přímá spojnice 28"/>
              <p:cNvCxnSpPr/>
              <p:nvPr/>
            </p:nvCxnSpPr>
            <p:spPr>
              <a:xfrm flipV="1">
                <a:off x="611560" y="2075838"/>
                <a:ext cx="1065130" cy="105014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Přímá spojnice 29"/>
              <p:cNvCxnSpPr/>
              <p:nvPr/>
            </p:nvCxnSpPr>
            <p:spPr>
              <a:xfrm flipV="1">
                <a:off x="611560" y="1190587"/>
                <a:ext cx="556449" cy="870262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Přímá spojnice 30"/>
              <p:cNvCxnSpPr/>
              <p:nvPr/>
            </p:nvCxnSpPr>
            <p:spPr>
              <a:xfrm flipH="1" flipV="1">
                <a:off x="1151620" y="1190587"/>
                <a:ext cx="538149" cy="864096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2" name="Obdélník 31"/>
            <p:cNvSpPr/>
            <p:nvPr/>
          </p:nvSpPr>
          <p:spPr>
            <a:xfrm>
              <a:off x="2483768" y="3202727"/>
              <a:ext cx="1080000" cy="4680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="" xmlns:p14="http://schemas.microsoft.com/office/powerpoint/2010/main" val="42366199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16632"/>
            <a:ext cx="8640960" cy="7200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Nakresli jedním tahem.</a:t>
            </a:r>
          </a:p>
        </p:txBody>
      </p:sp>
    </p:spTree>
    <p:extLst>
      <p:ext uri="{BB962C8B-B14F-4D97-AF65-F5344CB8AC3E}">
        <p14:creationId xmlns="" xmlns:p14="http://schemas.microsoft.com/office/powerpoint/2010/main" val="32945559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16632"/>
            <a:ext cx="8640960" cy="194421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dirty="0" smtClean="0">
                <a:solidFill>
                  <a:schemeClr val="tx1"/>
                </a:solidFill>
              </a:rPr>
              <a:t>Spoj body (různým směrem) pomocí přímé čáry. Pokud uvidíš nějaké geometrické tvary, tak je </a:t>
            </a:r>
            <a:r>
              <a:rPr lang="cs-CZ" sz="3600" dirty="0" err="1" smtClean="0">
                <a:solidFill>
                  <a:schemeClr val="tx1"/>
                </a:solidFill>
              </a:rPr>
              <a:t>vybarvy</a:t>
            </a:r>
            <a:r>
              <a:rPr lang="cs-CZ" sz="3600" dirty="0" smtClean="0">
                <a:solidFill>
                  <a:schemeClr val="tx1"/>
                </a:solidFill>
              </a:rPr>
              <a:t> různou barvou.</a:t>
            </a:r>
          </a:p>
        </p:txBody>
      </p:sp>
      <p:sp>
        <p:nvSpPr>
          <p:cNvPr id="3" name="Ovál 2"/>
          <p:cNvSpPr/>
          <p:nvPr/>
        </p:nvSpPr>
        <p:spPr>
          <a:xfrm>
            <a:off x="899592" y="2924944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3443875" y="2924944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5988158" y="2924944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8532440" y="2924944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2411760" y="5877272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7452320" y="5877272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4932040" y="5877272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716509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Citace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036496" cy="4525963"/>
          </a:xfrm>
        </p:spPr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www.ofice.microsoft.com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630075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2677</TotalTime>
  <Words>149</Words>
  <Application>Microsoft Office PowerPoint</Application>
  <PresentationFormat>Předvádění na obrazovce (4:3)</PresentationFormat>
  <Paragraphs>30</Paragraphs>
  <Slides>9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Administrator</cp:lastModifiedBy>
  <cp:revision>306</cp:revision>
  <dcterms:created xsi:type="dcterms:W3CDTF">2012-03-08T11:35:34Z</dcterms:created>
  <dcterms:modified xsi:type="dcterms:W3CDTF">2012-09-27T19:51:39Z</dcterms:modified>
</cp:coreProperties>
</file>