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63" r:id="rId3"/>
    <p:sldId id="437" r:id="rId4"/>
    <p:sldId id="438" r:id="rId5"/>
    <p:sldId id="439" r:id="rId6"/>
    <p:sldId id="440" r:id="rId7"/>
    <p:sldId id="441" r:id="rId8"/>
    <p:sldId id="442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AE428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2540" autoAdjust="0"/>
  </p:normalViewPr>
  <p:slideViewPr>
    <p:cSldViewPr>
      <p:cViewPr>
        <p:scale>
          <a:sx n="66" d="100"/>
          <a:sy n="66" d="100"/>
        </p:scale>
        <p:origin x="-1284" y="-24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Erika Hovorková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VY_32_INOVACE_10_Numerace do 100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</a:t>
          </a:r>
          <a:r>
            <a:rPr lang="cs-CZ" sz="2000" dirty="0" smtClean="0"/>
            <a:t>CZ.1.07/1.4.00/21.2004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4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B340602A-63DE-4E1E-AE7D-1BF838894F80}" type="pres">
      <dgm:prSet presAssocID="{D8197B8C-B260-4A16-BDF4-0947B075E274}" presName="vertSpace3" presStyleLbl="node1" presStyleIdx="1" presStyleCnt="4"/>
      <dgm:spPr/>
    </dgm:pt>
    <dgm:pt modelId="{3024726A-57AE-4AFC-9723-A526DCC56990}" type="pres">
      <dgm:prSet presAssocID="{D8197B8C-B260-4A16-BDF4-0947B075E274}" presName="circle3" presStyleLbl="node1" presStyleIdx="2" presStyleCnt="4"/>
      <dgm:spPr/>
    </dgm:pt>
    <dgm:pt modelId="{E632F17C-588E-4513-B5B0-E3A25884288E}" type="pres">
      <dgm:prSet presAssocID="{D8197B8C-B260-4A16-BDF4-0947B075E274}" presName="rect3" presStyleLbl="alignAcc1" presStyleIdx="2" presStyleCnt="4"/>
      <dgm:spPr/>
      <dgm:t>
        <a:bodyPr/>
        <a:lstStyle/>
        <a:p>
          <a:endParaRPr lang="cs-CZ"/>
        </a:p>
      </dgm:t>
    </dgm:pt>
    <dgm:pt modelId="{0067B3B6-CC6E-4FEA-934A-B260CCD88713}" type="pres">
      <dgm:prSet presAssocID="{4C35D32F-0EAB-4CD7-82EE-45574DC2A586}" presName="vertSpace4" presStyleLbl="node1" presStyleIdx="2" presStyleCnt="4"/>
      <dgm:spPr/>
    </dgm:pt>
    <dgm:pt modelId="{7C586B55-94D6-4E48-9045-89BD65D2E277}" type="pres">
      <dgm:prSet presAssocID="{4C35D32F-0EAB-4CD7-82EE-45574DC2A586}" presName="circle4" presStyleLbl="node1" presStyleIdx="3" presStyleCnt="4"/>
      <dgm:spPr/>
    </dgm:pt>
    <dgm:pt modelId="{00691753-22B7-4C53-A077-CBC858064A16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C148F93-7DA0-4E0D-95F4-8472B341DEC4}" type="pres">
      <dgm:prSet presAssocID="{D8197B8C-B260-4A16-BDF4-0947B075E274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B473E7-08E4-4C34-9685-F270398857C7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2" destOrd="0" parTransId="{51C5993D-B262-45E6-B66E-76BC9D6D883D}" sibTransId="{1AEC7F05-E0FE-459C-BD47-224AC9D7BEE4}"/>
    <dgm:cxn modelId="{7026137D-6CD6-4BE9-8D13-2E6F7ED1D5CD}" type="presOf" srcId="{D8197B8C-B260-4A16-BDF4-0947B075E274}" destId="{CC148F93-7DA0-4E0D-95F4-8472B341DEC4}" srcOrd="1" destOrd="0" presId="urn:microsoft.com/office/officeart/2005/8/layout/target3"/>
    <dgm:cxn modelId="{09013891-108B-4269-AF4E-0341A823C58C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5004821A-1498-41A0-893F-A85164D08959}" type="presOf" srcId="{D1B46980-6531-4606-95E6-44980827E919}" destId="{6140AFEC-043D-4C43-A2F9-D0F5331DF3A3}" srcOrd="0" destOrd="0" presId="urn:microsoft.com/office/officeart/2005/8/layout/target3"/>
    <dgm:cxn modelId="{2265E82E-5EDE-4C18-B846-B0BBAC4896E5}" type="presOf" srcId="{D1D4F407-5343-4D3F-B5B9-D407B03CAEB4}" destId="{AED2198E-93D5-4001-81B4-73124B309672}" srcOrd="1" destOrd="0" presId="urn:microsoft.com/office/officeart/2005/8/layout/target3"/>
    <dgm:cxn modelId="{4174C45E-4D9B-4864-A1C6-0826538295A4}" type="presOf" srcId="{D8197B8C-B260-4A16-BDF4-0947B075E274}" destId="{E632F17C-588E-4513-B5B0-E3A25884288E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55A2253-A29D-4EAA-873B-74EAF885D7A1}" type="presOf" srcId="{D1D4F407-5343-4D3F-B5B9-D407B03CAEB4}" destId="{D005CE8C-CC26-4C3E-AC11-E15060ECD759}" srcOrd="0" destOrd="0" presId="urn:microsoft.com/office/officeart/2005/8/layout/target3"/>
    <dgm:cxn modelId="{5A9D5BDA-C227-4D10-83EF-7880D0670472}" type="presOf" srcId="{4C35D32F-0EAB-4CD7-82EE-45574DC2A586}" destId="{00691753-22B7-4C53-A077-CBC858064A16}" srcOrd="0" destOrd="0" presId="urn:microsoft.com/office/officeart/2005/8/layout/target3"/>
    <dgm:cxn modelId="{5E1C4C54-FECE-4DE0-9911-66BA5D92C57C}" type="presOf" srcId="{4C35D32F-0EAB-4CD7-82EE-45574DC2A586}" destId="{67B473E7-08E4-4C34-9685-F270398857C7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28CEFC5-49DF-43B2-A645-B19ECA724CD8}" type="presOf" srcId="{757F3AB3-0718-4624-B441-E567A8F0AB56}" destId="{333A1088-737F-45CB-B68E-254E46348037}" srcOrd="0" destOrd="0" presId="urn:microsoft.com/office/officeart/2005/8/layout/target3"/>
    <dgm:cxn modelId="{0A642D55-D736-4B0D-B6EC-5968D7400920}" type="presParOf" srcId="{333A1088-737F-45CB-B68E-254E46348037}" destId="{F5ABB229-8D3B-4694-996A-96F23CF14429}" srcOrd="0" destOrd="0" presId="urn:microsoft.com/office/officeart/2005/8/layout/target3"/>
    <dgm:cxn modelId="{41EB3B42-238B-4998-ADCF-8F26BBA85977}" type="presParOf" srcId="{333A1088-737F-45CB-B68E-254E46348037}" destId="{F41139FD-01EE-4571-8B17-4FB00FC51163}" srcOrd="1" destOrd="0" presId="urn:microsoft.com/office/officeart/2005/8/layout/target3"/>
    <dgm:cxn modelId="{90E0A2B3-464F-47DD-9021-441D4F9C514E}" type="presParOf" srcId="{333A1088-737F-45CB-B68E-254E46348037}" destId="{D005CE8C-CC26-4C3E-AC11-E15060ECD759}" srcOrd="2" destOrd="0" presId="urn:microsoft.com/office/officeart/2005/8/layout/target3"/>
    <dgm:cxn modelId="{F3E54BD5-3FD1-456F-BAF4-87305E6D1D32}" type="presParOf" srcId="{333A1088-737F-45CB-B68E-254E46348037}" destId="{2C702D82-9B77-49B7-9568-BB8EB47C3372}" srcOrd="3" destOrd="0" presId="urn:microsoft.com/office/officeart/2005/8/layout/target3"/>
    <dgm:cxn modelId="{EC1AC008-7C92-43A9-BFA3-DB1155BBFFC3}" type="presParOf" srcId="{333A1088-737F-45CB-B68E-254E46348037}" destId="{A52A0455-90FF-4808-ABD0-F02540D31D5A}" srcOrd="4" destOrd="0" presId="urn:microsoft.com/office/officeart/2005/8/layout/target3"/>
    <dgm:cxn modelId="{28E64F7B-8901-4790-9817-27C7D42CEEB1}" type="presParOf" srcId="{333A1088-737F-45CB-B68E-254E46348037}" destId="{6140AFEC-043D-4C43-A2F9-D0F5331DF3A3}" srcOrd="5" destOrd="0" presId="urn:microsoft.com/office/officeart/2005/8/layout/target3"/>
    <dgm:cxn modelId="{EBAED950-E65E-403B-955C-9CE82E1939AF}" type="presParOf" srcId="{333A1088-737F-45CB-B68E-254E46348037}" destId="{B340602A-63DE-4E1E-AE7D-1BF838894F80}" srcOrd="6" destOrd="0" presId="urn:microsoft.com/office/officeart/2005/8/layout/target3"/>
    <dgm:cxn modelId="{E97ED8D0-305B-47DD-8E27-3A6ADEC89568}" type="presParOf" srcId="{333A1088-737F-45CB-B68E-254E46348037}" destId="{3024726A-57AE-4AFC-9723-A526DCC56990}" srcOrd="7" destOrd="0" presId="urn:microsoft.com/office/officeart/2005/8/layout/target3"/>
    <dgm:cxn modelId="{8BA74B8D-4283-48EA-8DAA-CC3C92206B7A}" type="presParOf" srcId="{333A1088-737F-45CB-B68E-254E46348037}" destId="{E632F17C-588E-4513-B5B0-E3A25884288E}" srcOrd="8" destOrd="0" presId="urn:microsoft.com/office/officeart/2005/8/layout/target3"/>
    <dgm:cxn modelId="{D35B976D-3181-4209-877B-EFDA3291C385}" type="presParOf" srcId="{333A1088-737F-45CB-B68E-254E46348037}" destId="{0067B3B6-CC6E-4FEA-934A-B260CCD88713}" srcOrd="9" destOrd="0" presId="urn:microsoft.com/office/officeart/2005/8/layout/target3"/>
    <dgm:cxn modelId="{B95F6718-7554-4B78-9A85-9AD7C7493274}" type="presParOf" srcId="{333A1088-737F-45CB-B68E-254E46348037}" destId="{7C586B55-94D6-4E48-9045-89BD65D2E277}" srcOrd="10" destOrd="0" presId="urn:microsoft.com/office/officeart/2005/8/layout/target3"/>
    <dgm:cxn modelId="{04BA9265-001D-465E-81FA-BCA4B9F42D3A}" type="presParOf" srcId="{333A1088-737F-45CB-B68E-254E46348037}" destId="{00691753-22B7-4C53-A077-CBC858064A16}" srcOrd="11" destOrd="0" presId="urn:microsoft.com/office/officeart/2005/8/layout/target3"/>
    <dgm:cxn modelId="{E3457138-5763-4A50-82CE-010131D421F9}" type="presParOf" srcId="{333A1088-737F-45CB-B68E-254E46348037}" destId="{AED2198E-93D5-4001-81B4-73124B309672}" srcOrd="12" destOrd="0" presId="urn:microsoft.com/office/officeart/2005/8/layout/target3"/>
    <dgm:cxn modelId="{9B42D056-57DF-4D25-B3F4-52C2D86445EB}" type="presParOf" srcId="{333A1088-737F-45CB-B68E-254E46348037}" destId="{2BE915AB-18AA-4053-B92C-3BFC9ED204BB}" srcOrd="13" destOrd="0" presId="urn:microsoft.com/office/officeart/2005/8/layout/target3"/>
    <dgm:cxn modelId="{7EF907D0-7139-4C48-AF83-46AC00618C96}" type="presParOf" srcId="{333A1088-737F-45CB-B68E-254E46348037}" destId="{CC148F93-7DA0-4E0D-95F4-8472B341DEC4}" srcOrd="14" destOrd="0" presId="urn:microsoft.com/office/officeart/2005/8/layout/target3"/>
    <dgm:cxn modelId="{747D1EC2-D5B6-4B5C-A472-66E661B66DAD}" type="presParOf" srcId="{333A1088-737F-45CB-B68E-254E46348037}" destId="{67B473E7-08E4-4C34-9685-F270398857C7}" srcOrd="15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456383" cy="34563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12554" y="0"/>
          <a:ext cx="6408712" cy="34563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712554" y="0"/>
        <a:ext cx="6408712" cy="734481"/>
      </dsp:txXfrm>
    </dsp:sp>
    <dsp:sp modelId="{A52A0455-90FF-4808-ABD0-F02540D31D5A}">
      <dsp:nvSpPr>
        <dsp:cNvPr id="0" name=""/>
        <dsp:cNvSpPr/>
      </dsp:nvSpPr>
      <dsp:spPr>
        <a:xfrm>
          <a:off x="453650" y="734481"/>
          <a:ext cx="2549083" cy="25490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28191" y="734481"/>
          <a:ext cx="6408712" cy="25490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Erika Hovorková</a:t>
          </a:r>
          <a:endParaRPr lang="cs-CZ" sz="2000" kern="1200" dirty="0"/>
        </a:p>
      </dsp:txBody>
      <dsp:txXfrm>
        <a:off x="1728191" y="734481"/>
        <a:ext cx="6408712" cy="734481"/>
      </dsp:txXfrm>
    </dsp:sp>
    <dsp:sp modelId="{3024726A-57AE-4AFC-9723-A526DCC56990}">
      <dsp:nvSpPr>
        <dsp:cNvPr id="0" name=""/>
        <dsp:cNvSpPr/>
      </dsp:nvSpPr>
      <dsp:spPr>
        <a:xfrm>
          <a:off x="907300" y="1468963"/>
          <a:ext cx="1641782" cy="164178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632F17C-588E-4513-B5B0-E3A25884288E}">
      <dsp:nvSpPr>
        <dsp:cNvPr id="0" name=""/>
        <dsp:cNvSpPr/>
      </dsp:nvSpPr>
      <dsp:spPr>
        <a:xfrm>
          <a:off x="1728191" y="1468963"/>
          <a:ext cx="6408712" cy="16417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smtClean="0"/>
            <a:t>VY_32_INOVACE_10_Numerace do 100</a:t>
          </a:r>
          <a:endParaRPr lang="cs-CZ" sz="2000" kern="1200" dirty="0"/>
        </a:p>
      </dsp:txBody>
      <dsp:txXfrm>
        <a:off x="1728191" y="1468963"/>
        <a:ext cx="6408712" cy="734481"/>
      </dsp:txXfrm>
    </dsp:sp>
    <dsp:sp modelId="{7C586B55-94D6-4E48-9045-89BD65D2E277}">
      <dsp:nvSpPr>
        <dsp:cNvPr id="0" name=""/>
        <dsp:cNvSpPr/>
      </dsp:nvSpPr>
      <dsp:spPr>
        <a:xfrm>
          <a:off x="1360951" y="2203444"/>
          <a:ext cx="734481" cy="73448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691753-22B7-4C53-A077-CBC858064A16}">
      <dsp:nvSpPr>
        <dsp:cNvPr id="0" name=""/>
        <dsp:cNvSpPr/>
      </dsp:nvSpPr>
      <dsp:spPr>
        <a:xfrm>
          <a:off x="1728191" y="2203444"/>
          <a:ext cx="6408712" cy="73448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CZ.1.07/…</a:t>
          </a:r>
          <a:endParaRPr lang="cs-CZ" sz="2000" kern="1200" dirty="0"/>
        </a:p>
      </dsp:txBody>
      <dsp:txXfrm>
        <a:off x="1728191" y="2203444"/>
        <a:ext cx="6408712" cy="7344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92613E-DDDB-4DBB-A163-989AFFE2C5F1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3C3164-F2C5-4F83-BB08-1F5F92511A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146126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284597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Přiřaď správný název, najdi a podtrhni název čísla, který se jinak píše než vyslovuje.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74943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28316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863112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798841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942155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200445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142635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807013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000250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330691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785130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122022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770011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1314880947"/>
              </p:ext>
            </p:extLst>
          </p:nvPr>
        </p:nvGraphicFramePr>
        <p:xfrm>
          <a:off x="467544" y="476672"/>
          <a:ext cx="8136904" cy="3456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55020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40060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4000" dirty="0" smtClean="0"/>
              <a:t>Matematika pro 2. ročník ZŠ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Pomůcky: karty s čísly, číselná osa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Inovace – aktivita a motivace žáků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Metodické pokyny: doplňování, </a:t>
            </a:r>
            <a:r>
              <a:rPr lang="cs-CZ" sz="4000" dirty="0" smtClean="0"/>
              <a:t>řazení čísel</a:t>
            </a:r>
            <a:endParaRPr lang="cs-CZ" sz="400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l-PL" smtClean="0"/>
              <a:t>Matematika a její aplikace - Matematika</a:t>
            </a:r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43648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260648"/>
            <a:ext cx="8784976" cy="10801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Doplň číselnou řadu. Počítej po desítkách, začni u šipky. Řadu čísel několikrát přečti.</a:t>
            </a:r>
          </a:p>
        </p:txBody>
      </p:sp>
      <p:sp>
        <p:nvSpPr>
          <p:cNvPr id="3" name="Ovál 2"/>
          <p:cNvSpPr/>
          <p:nvPr/>
        </p:nvSpPr>
        <p:spPr>
          <a:xfrm>
            <a:off x="3419872" y="3068960"/>
            <a:ext cx="1656184" cy="86409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4247964" y="2215679"/>
            <a:ext cx="1656184" cy="86409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592789" y="1870947"/>
            <a:ext cx="1656184" cy="86409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solidFill>
                  <a:schemeClr val="tx1"/>
                </a:solidFill>
              </a:rPr>
              <a:t>10</a:t>
            </a:r>
            <a:endParaRPr lang="cs-CZ" sz="7200" b="1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2106531" y="3710561"/>
            <a:ext cx="1656184" cy="86409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7063184" y="2576145"/>
            <a:ext cx="1656184" cy="86409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5731533" y="1712049"/>
            <a:ext cx="1656184" cy="86409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1030637" y="2821583"/>
            <a:ext cx="1656184" cy="86409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7093609" y="3745627"/>
            <a:ext cx="1656184" cy="86409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6265517" y="4776055"/>
            <a:ext cx="1656184" cy="86409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7308304" y="5668729"/>
            <a:ext cx="1656184" cy="86409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35496" y="1980129"/>
            <a:ext cx="5870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ym typeface="Wingdings" pitchFamily="2" charset="2"/>
              </a:rPr>
              <a:t></a:t>
            </a:r>
            <a:endParaRPr lang="cs-CZ" sz="3200" b="1" dirty="0"/>
          </a:p>
        </p:txBody>
      </p:sp>
    </p:spTree>
    <p:extLst>
      <p:ext uri="{BB962C8B-B14F-4D97-AF65-F5344CB8AC3E}">
        <p14:creationId xmlns="" xmlns:p14="http://schemas.microsoft.com/office/powerpoint/2010/main" val="16899116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260648"/>
            <a:ext cx="8784976" cy="10801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Doplň číselnou řadu. Počítej po desítkách, začni u šipky. Řadu čísel několikrát přečti.</a:t>
            </a:r>
          </a:p>
        </p:txBody>
      </p:sp>
      <p:sp>
        <p:nvSpPr>
          <p:cNvPr id="3" name="Obdélník 2"/>
          <p:cNvSpPr/>
          <p:nvPr/>
        </p:nvSpPr>
        <p:spPr>
          <a:xfrm rot="2700000">
            <a:off x="2026192" y="1605526"/>
            <a:ext cx="930676" cy="93067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 rot="2700000">
            <a:off x="2027589" y="4252796"/>
            <a:ext cx="930676" cy="93067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 rot="2700000">
            <a:off x="2026192" y="2949322"/>
            <a:ext cx="930676" cy="93067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 rot="2700000">
            <a:off x="4692742" y="4249790"/>
            <a:ext cx="930676" cy="93067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 rot="2700000">
            <a:off x="3356535" y="4249100"/>
            <a:ext cx="930676" cy="93067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 rot="2700000">
            <a:off x="7357038" y="5565966"/>
            <a:ext cx="930676" cy="93067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 rot="2700000">
            <a:off x="5988886" y="5581674"/>
            <a:ext cx="930676" cy="93067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 rot="2700000">
            <a:off x="5988886" y="4265498"/>
            <a:ext cx="930676" cy="93067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 rot="2700000">
            <a:off x="8653182" y="5565276"/>
            <a:ext cx="930676" cy="93067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-36512" y="1772816"/>
            <a:ext cx="432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ym typeface="Wingdings" pitchFamily="2" charset="2"/>
              </a:rPr>
              <a:t></a:t>
            </a:r>
            <a:endParaRPr lang="cs-CZ" sz="3200" b="1" dirty="0"/>
          </a:p>
        </p:txBody>
      </p:sp>
      <p:grpSp>
        <p:nvGrpSpPr>
          <p:cNvPr id="15" name="Skupina 14"/>
          <p:cNvGrpSpPr/>
          <p:nvPr/>
        </p:nvGrpSpPr>
        <p:grpSpPr>
          <a:xfrm>
            <a:off x="639087" y="1605526"/>
            <a:ext cx="962395" cy="930676"/>
            <a:chOff x="639087" y="1605526"/>
            <a:chExt cx="962395" cy="930676"/>
          </a:xfrm>
        </p:grpSpPr>
        <p:sp>
          <p:nvSpPr>
            <p:cNvPr id="4" name="Obdélník 3"/>
            <p:cNvSpPr/>
            <p:nvPr/>
          </p:nvSpPr>
          <p:spPr>
            <a:xfrm rot="2700000">
              <a:off x="666423" y="1605526"/>
              <a:ext cx="930676" cy="930676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lIns="108000" tIns="36000" bIns="36000" rtlCol="0" anchor="ctr"/>
            <a:lstStyle/>
            <a:p>
              <a:pPr algn="ctr"/>
              <a:endParaRPr lang="cs-CZ" sz="3600" dirty="0">
                <a:solidFill>
                  <a:schemeClr val="tx1"/>
                </a:solidFill>
              </a:endParaRPr>
            </a:p>
          </p:txBody>
        </p:sp>
        <p:sp>
          <p:nvSpPr>
            <p:cNvPr id="14" name="TextovéPole 13"/>
            <p:cNvSpPr txBox="1"/>
            <p:nvPr/>
          </p:nvSpPr>
          <p:spPr>
            <a:xfrm flipH="1">
              <a:off x="639087" y="1700808"/>
              <a:ext cx="962395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b="1" dirty="0" smtClean="0"/>
                <a:t>100</a:t>
              </a:r>
              <a:endParaRPr lang="cs-CZ" sz="4000" b="1" dirty="0"/>
            </a:p>
          </p:txBody>
        </p:sp>
      </p:grpSp>
    </p:spTree>
    <p:extLst>
      <p:ext uri="{BB962C8B-B14F-4D97-AF65-F5344CB8AC3E}">
        <p14:creationId xmlns="" xmlns:p14="http://schemas.microsoft.com/office/powerpoint/2010/main" val="24356280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44624"/>
            <a:ext cx="8784976" cy="10801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Seřaď čísla od nejmenšího po největší. </a:t>
            </a:r>
          </a:p>
        </p:txBody>
      </p:sp>
      <p:sp>
        <p:nvSpPr>
          <p:cNvPr id="3" name="Obdélník 2"/>
          <p:cNvSpPr/>
          <p:nvPr/>
        </p:nvSpPr>
        <p:spPr>
          <a:xfrm>
            <a:off x="9324529" y="2925090"/>
            <a:ext cx="2270720" cy="468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 smtClean="0">
                <a:solidFill>
                  <a:schemeClr val="tx1"/>
                </a:solidFill>
              </a:rPr>
              <a:t>PADESÁT </a:t>
            </a:r>
          </a:p>
        </p:txBody>
      </p:sp>
      <p:sp>
        <p:nvSpPr>
          <p:cNvPr id="4" name="Obdélník 3"/>
          <p:cNvSpPr/>
          <p:nvPr/>
        </p:nvSpPr>
        <p:spPr>
          <a:xfrm>
            <a:off x="9324529" y="848445"/>
            <a:ext cx="2270720" cy="468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 smtClean="0">
                <a:solidFill>
                  <a:schemeClr val="tx1"/>
                </a:solidFill>
              </a:rPr>
              <a:t>DVACET </a:t>
            </a:r>
          </a:p>
        </p:txBody>
      </p:sp>
      <p:sp>
        <p:nvSpPr>
          <p:cNvPr id="5" name="Obdélník 4"/>
          <p:cNvSpPr/>
          <p:nvPr/>
        </p:nvSpPr>
        <p:spPr>
          <a:xfrm>
            <a:off x="9324528" y="156230"/>
            <a:ext cx="2270721" cy="468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>
                <a:solidFill>
                  <a:schemeClr val="tx1"/>
                </a:solidFill>
              </a:rPr>
              <a:t>D</a:t>
            </a:r>
            <a:r>
              <a:rPr lang="cs-CZ" sz="3200" dirty="0" smtClean="0">
                <a:solidFill>
                  <a:schemeClr val="tx1"/>
                </a:solidFill>
              </a:rPr>
              <a:t>EVADESÁT </a:t>
            </a:r>
          </a:p>
        </p:txBody>
      </p:sp>
      <p:sp>
        <p:nvSpPr>
          <p:cNvPr id="6" name="Obdélník 5"/>
          <p:cNvSpPr/>
          <p:nvPr/>
        </p:nvSpPr>
        <p:spPr>
          <a:xfrm>
            <a:off x="9324529" y="2232875"/>
            <a:ext cx="2270720" cy="468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 smtClean="0">
                <a:solidFill>
                  <a:schemeClr val="tx1"/>
                </a:solidFill>
              </a:rPr>
              <a:t>STO </a:t>
            </a:r>
          </a:p>
        </p:txBody>
      </p:sp>
      <p:sp>
        <p:nvSpPr>
          <p:cNvPr id="7" name="Obdélník 6"/>
          <p:cNvSpPr/>
          <p:nvPr/>
        </p:nvSpPr>
        <p:spPr>
          <a:xfrm>
            <a:off x="9324529" y="5693950"/>
            <a:ext cx="2270720" cy="468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 smtClean="0">
                <a:solidFill>
                  <a:schemeClr val="tx1"/>
                </a:solidFill>
              </a:rPr>
              <a:t>DESET</a:t>
            </a:r>
          </a:p>
        </p:txBody>
      </p:sp>
      <p:sp>
        <p:nvSpPr>
          <p:cNvPr id="8" name="Obdélník 7"/>
          <p:cNvSpPr/>
          <p:nvPr/>
        </p:nvSpPr>
        <p:spPr>
          <a:xfrm>
            <a:off x="9324529" y="1540660"/>
            <a:ext cx="2270720" cy="468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 smtClean="0">
                <a:solidFill>
                  <a:schemeClr val="tx1"/>
                </a:solidFill>
              </a:rPr>
              <a:t>ŠEDESÁT</a:t>
            </a:r>
          </a:p>
        </p:txBody>
      </p:sp>
      <p:sp>
        <p:nvSpPr>
          <p:cNvPr id="9" name="Obdélník 8"/>
          <p:cNvSpPr/>
          <p:nvPr/>
        </p:nvSpPr>
        <p:spPr>
          <a:xfrm>
            <a:off x="9324529" y="3617305"/>
            <a:ext cx="2270720" cy="468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 smtClean="0">
                <a:solidFill>
                  <a:schemeClr val="tx1"/>
                </a:solidFill>
              </a:rPr>
              <a:t>ČTYŘICET</a:t>
            </a:r>
          </a:p>
        </p:txBody>
      </p:sp>
      <p:sp>
        <p:nvSpPr>
          <p:cNvPr id="10" name="Obdélník 9"/>
          <p:cNvSpPr/>
          <p:nvPr/>
        </p:nvSpPr>
        <p:spPr>
          <a:xfrm>
            <a:off x="9324529" y="5001735"/>
            <a:ext cx="2270720" cy="468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 smtClean="0">
                <a:solidFill>
                  <a:schemeClr val="tx1"/>
                </a:solidFill>
              </a:rPr>
              <a:t>OSMDESÁT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9324529" y="6386169"/>
            <a:ext cx="2270720" cy="468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 smtClean="0">
                <a:solidFill>
                  <a:schemeClr val="tx1"/>
                </a:solidFill>
              </a:rPr>
              <a:t>TŘICET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9324529" y="4309520"/>
            <a:ext cx="2270720" cy="468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 smtClean="0">
                <a:solidFill>
                  <a:schemeClr val="tx1"/>
                </a:solidFill>
              </a:rPr>
              <a:t>SEDMDESÁT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-3042937" y="607491"/>
            <a:ext cx="930676" cy="93067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tx1"/>
                </a:solidFill>
              </a:rPr>
              <a:t>80</a:t>
            </a:r>
            <a:endParaRPr lang="cs-CZ" sz="5400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-2077424" y="2966395"/>
            <a:ext cx="930676" cy="93067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tx1"/>
                </a:solidFill>
              </a:rPr>
              <a:t>10</a:t>
            </a:r>
            <a:endParaRPr lang="cs-CZ" sz="5400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-1116632" y="4060462"/>
            <a:ext cx="930676" cy="93067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</a:t>
            </a:r>
            <a:r>
              <a:rPr lang="cs-CZ" sz="5400" dirty="0" smtClean="0">
                <a:solidFill>
                  <a:schemeClr val="tx1"/>
                </a:solidFill>
              </a:rPr>
              <a:t>0</a:t>
            </a:r>
            <a:endParaRPr lang="cs-CZ" sz="54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-930676" y="2452451"/>
            <a:ext cx="930676" cy="93067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</a:t>
            </a:r>
            <a:r>
              <a:rPr lang="cs-CZ" sz="5400" dirty="0" smtClean="0">
                <a:solidFill>
                  <a:schemeClr val="tx1"/>
                </a:solidFill>
              </a:rPr>
              <a:t>0</a:t>
            </a:r>
            <a:endParaRPr lang="cs-CZ" sz="54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-3277571" y="2501057"/>
            <a:ext cx="930676" cy="93067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</a:t>
            </a:r>
            <a:r>
              <a:rPr lang="cs-CZ" sz="5400" dirty="0" smtClean="0">
                <a:solidFill>
                  <a:schemeClr val="tx1"/>
                </a:solidFill>
              </a:rPr>
              <a:t>0</a:t>
            </a:r>
            <a:endParaRPr lang="cs-CZ" sz="54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-2076924" y="1643506"/>
            <a:ext cx="930676" cy="93067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</a:t>
            </a:r>
            <a:r>
              <a:rPr lang="cs-CZ" sz="5400" dirty="0" smtClean="0">
                <a:solidFill>
                  <a:schemeClr val="tx1"/>
                </a:solidFill>
              </a:rPr>
              <a:t>0</a:t>
            </a:r>
            <a:endParaRPr lang="cs-CZ" sz="5400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-2872500" y="4104851"/>
            <a:ext cx="930676" cy="93067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6</a:t>
            </a:r>
            <a:r>
              <a:rPr lang="cs-CZ" sz="5400" dirty="0" smtClean="0">
                <a:solidFill>
                  <a:schemeClr val="tx1"/>
                </a:solidFill>
              </a:rPr>
              <a:t>0</a:t>
            </a:r>
            <a:endParaRPr lang="cs-CZ" sz="5400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-1241920" y="591099"/>
            <a:ext cx="930676" cy="93067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7</a:t>
            </a:r>
            <a:r>
              <a:rPr lang="cs-CZ" sz="5400" dirty="0" smtClean="0">
                <a:solidFill>
                  <a:schemeClr val="tx1"/>
                </a:solidFill>
              </a:rPr>
              <a:t>0</a:t>
            </a:r>
            <a:endParaRPr lang="cs-CZ" sz="5400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-2872500" y="5667258"/>
            <a:ext cx="930676" cy="93067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9</a:t>
            </a:r>
            <a:r>
              <a:rPr lang="cs-CZ" sz="5400" dirty="0" smtClean="0">
                <a:solidFill>
                  <a:schemeClr val="tx1"/>
                </a:solidFill>
              </a:rPr>
              <a:t>0</a:t>
            </a:r>
            <a:endParaRPr lang="cs-CZ" sz="5400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-1559044" y="5469735"/>
            <a:ext cx="1373088" cy="1063651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tx1"/>
                </a:solidFill>
              </a:rPr>
              <a:t>100</a:t>
            </a:r>
            <a:endParaRPr lang="cs-CZ" sz="5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3715765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44624"/>
            <a:ext cx="8784976" cy="17281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dirty="0" smtClean="0">
                <a:solidFill>
                  <a:schemeClr val="tx1"/>
                </a:solidFill>
              </a:rPr>
              <a:t>Na řádek napiš všechny desítky od 100 do 10 a zpět. Do červeného kroužku dej číslo, které končí na samohlásku - o - .</a:t>
            </a:r>
          </a:p>
        </p:txBody>
      </p:sp>
      <p:cxnSp>
        <p:nvCxnSpPr>
          <p:cNvPr id="3" name="Přímá spojnice 2"/>
          <p:cNvCxnSpPr/>
          <p:nvPr/>
        </p:nvCxnSpPr>
        <p:spPr>
          <a:xfrm>
            <a:off x="179512" y="5571238"/>
            <a:ext cx="480678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179512" y="2492896"/>
            <a:ext cx="860546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179512" y="3519010"/>
            <a:ext cx="860546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79512" y="4545124"/>
            <a:ext cx="860546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79512" y="6597352"/>
            <a:ext cx="47525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vál 10"/>
          <p:cNvSpPr/>
          <p:nvPr/>
        </p:nvSpPr>
        <p:spPr>
          <a:xfrm>
            <a:off x="6300192" y="4725144"/>
            <a:ext cx="2016224" cy="2016224"/>
          </a:xfrm>
          <a:prstGeom prst="ellipse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02516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9512" y="44624"/>
            <a:ext cx="8784976" cy="86409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Doplň chybějící desítky.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532344669"/>
              </p:ext>
            </p:extLst>
          </p:nvPr>
        </p:nvGraphicFramePr>
        <p:xfrm>
          <a:off x="107504" y="1052736"/>
          <a:ext cx="4314720" cy="30243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78680"/>
                <a:gridCol w="1078680"/>
                <a:gridCol w="1078680"/>
                <a:gridCol w="1078680"/>
              </a:tblGrid>
              <a:tr h="756084">
                <a:tc>
                  <a:txBody>
                    <a:bodyPr/>
                    <a:lstStyle/>
                    <a:p>
                      <a:pPr algn="ctr"/>
                      <a:r>
                        <a:rPr lang="en-US" sz="3600" b="1" dirty="0" smtClean="0">
                          <a:solidFill>
                            <a:schemeClr val="tx1"/>
                          </a:solidFill>
                        </a:rPr>
                        <a:t>20</a:t>
                      </a:r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600" b="1" dirty="0" smtClean="0">
                          <a:solidFill>
                            <a:schemeClr val="tx1"/>
                          </a:solidFill>
                        </a:rPr>
                        <a:t>40</a:t>
                      </a:r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56084">
                <a:tc>
                  <a:txBody>
                    <a:bodyPr/>
                    <a:lstStyle/>
                    <a:p>
                      <a:pPr algn="ctr"/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600" b="1" dirty="0" smtClean="0">
                          <a:solidFill>
                            <a:schemeClr val="tx1"/>
                          </a:solidFill>
                        </a:rPr>
                        <a:t>50</a:t>
                      </a:r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600" b="1" dirty="0" smtClean="0">
                          <a:solidFill>
                            <a:schemeClr val="tx1"/>
                          </a:solidFill>
                        </a:rPr>
                        <a:t>70</a:t>
                      </a:r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56084">
                <a:tc>
                  <a:txBody>
                    <a:bodyPr/>
                    <a:lstStyle/>
                    <a:p>
                      <a:pPr algn="ctr"/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600" b="1" dirty="0" smtClean="0">
                          <a:solidFill>
                            <a:schemeClr val="tx1"/>
                          </a:solidFill>
                        </a:rPr>
                        <a:t>80</a:t>
                      </a:r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600" b="1" dirty="0" smtClean="0">
                          <a:solidFill>
                            <a:schemeClr val="tx1"/>
                          </a:solidFill>
                        </a:rPr>
                        <a:t>90</a:t>
                      </a:r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56084">
                <a:tc>
                  <a:txBody>
                    <a:bodyPr/>
                    <a:lstStyle/>
                    <a:p>
                      <a:pPr algn="ctr"/>
                      <a:r>
                        <a:rPr lang="en-US" sz="3600" b="1" dirty="0" smtClean="0">
                          <a:solidFill>
                            <a:schemeClr val="tx1"/>
                          </a:solidFill>
                        </a:rPr>
                        <a:t>30</a:t>
                      </a:r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600" b="1" dirty="0" smtClean="0">
                          <a:solidFill>
                            <a:schemeClr val="tx1"/>
                          </a:solidFill>
                        </a:rPr>
                        <a:t>60</a:t>
                      </a:r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19734874"/>
              </p:ext>
            </p:extLst>
          </p:nvPr>
        </p:nvGraphicFramePr>
        <p:xfrm>
          <a:off x="4619049" y="3645024"/>
          <a:ext cx="4314720" cy="30243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78680"/>
                <a:gridCol w="1078680"/>
                <a:gridCol w="1078680"/>
                <a:gridCol w="1078680"/>
              </a:tblGrid>
              <a:tr h="756084">
                <a:tc>
                  <a:txBody>
                    <a:bodyPr/>
                    <a:lstStyle/>
                    <a:p>
                      <a:pPr algn="ctr"/>
                      <a:r>
                        <a:rPr lang="en-US" sz="3600" b="1" dirty="0" smtClean="0">
                          <a:solidFill>
                            <a:schemeClr val="tx1"/>
                          </a:solidFill>
                        </a:rPr>
                        <a:t>10</a:t>
                      </a:r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56084">
                <a:tc>
                  <a:txBody>
                    <a:bodyPr/>
                    <a:lstStyle/>
                    <a:p>
                      <a:pPr algn="ctr"/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600" b="1" dirty="0" smtClean="0">
                          <a:solidFill>
                            <a:schemeClr val="tx1"/>
                          </a:solidFill>
                        </a:rPr>
                        <a:t>60</a:t>
                      </a:r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600" b="1" dirty="0" smtClean="0">
                          <a:solidFill>
                            <a:schemeClr val="tx1"/>
                          </a:solidFill>
                        </a:rPr>
                        <a:t>80</a:t>
                      </a:r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56084">
                <a:tc>
                  <a:txBody>
                    <a:bodyPr/>
                    <a:lstStyle/>
                    <a:p>
                      <a:pPr algn="ctr"/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600" b="1" dirty="0" smtClean="0">
                          <a:solidFill>
                            <a:schemeClr val="tx1"/>
                          </a:solidFill>
                        </a:rPr>
                        <a:t>90</a:t>
                      </a:r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56084">
                <a:tc>
                  <a:txBody>
                    <a:bodyPr/>
                    <a:lstStyle/>
                    <a:p>
                      <a:pPr algn="ctr"/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600" b="1" dirty="0" smtClean="0">
                          <a:solidFill>
                            <a:schemeClr val="tx1"/>
                          </a:solidFill>
                        </a:rPr>
                        <a:t>40</a:t>
                      </a:r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25641800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44624"/>
            <a:ext cx="8784976" cy="86409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Doplň </a:t>
            </a:r>
          </a:p>
        </p:txBody>
      </p:sp>
      <p:sp>
        <p:nvSpPr>
          <p:cNvPr id="4" name="Ovál 3"/>
          <p:cNvSpPr/>
          <p:nvPr/>
        </p:nvSpPr>
        <p:spPr>
          <a:xfrm>
            <a:off x="611560" y="3897052"/>
            <a:ext cx="72000" cy="7200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611560" y="1556792"/>
            <a:ext cx="72000" cy="7200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611560" y="2726922"/>
            <a:ext cx="72000" cy="7200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611560" y="5067182"/>
            <a:ext cx="72000" cy="7200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424939" y="1051159"/>
            <a:ext cx="1872207" cy="72165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 smtClean="0">
                <a:solidFill>
                  <a:schemeClr val="tx1"/>
                </a:solidFill>
              </a:rPr>
              <a:t>20</a:t>
            </a:r>
            <a:endParaRPr lang="cs-CZ" sz="4000" b="1" dirty="0" smtClean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424939" y="2238095"/>
            <a:ext cx="1872207" cy="72165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>
                <a:solidFill>
                  <a:schemeClr val="tx1"/>
                </a:solidFill>
              </a:rPr>
              <a:t>4</a:t>
            </a:r>
            <a:r>
              <a:rPr lang="en-US" sz="4000" b="1" dirty="0" smtClean="0">
                <a:solidFill>
                  <a:schemeClr val="tx1"/>
                </a:solidFill>
              </a:rPr>
              <a:t>0</a:t>
            </a:r>
            <a:endParaRPr lang="cs-CZ" sz="4000" b="1" dirty="0" smtClean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424939" y="4610393"/>
            <a:ext cx="1872207" cy="72165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>
                <a:solidFill>
                  <a:schemeClr val="tx1"/>
                </a:solidFill>
              </a:rPr>
              <a:t>6</a:t>
            </a:r>
            <a:r>
              <a:rPr lang="en-US" sz="4000" b="1" dirty="0" smtClean="0">
                <a:solidFill>
                  <a:schemeClr val="tx1"/>
                </a:solidFill>
              </a:rPr>
              <a:t>0</a:t>
            </a:r>
            <a:endParaRPr lang="cs-CZ" sz="4000" b="1" dirty="0" smtClean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424939" y="3424244"/>
            <a:ext cx="1872207" cy="72165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>
                <a:solidFill>
                  <a:schemeClr val="tx1"/>
                </a:solidFill>
              </a:rPr>
              <a:t>8</a:t>
            </a:r>
            <a:r>
              <a:rPr lang="en-US" sz="4000" b="1" dirty="0" smtClean="0">
                <a:solidFill>
                  <a:schemeClr val="tx1"/>
                </a:solidFill>
              </a:rPr>
              <a:t>0</a:t>
            </a:r>
            <a:endParaRPr lang="cs-CZ" sz="4000" b="1" dirty="0" smtClean="0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424939" y="5796542"/>
            <a:ext cx="1872207" cy="72165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 smtClean="0">
                <a:solidFill>
                  <a:schemeClr val="tx1"/>
                </a:solidFill>
              </a:rPr>
              <a:t>10</a:t>
            </a:r>
            <a:endParaRPr lang="cs-CZ" sz="4000" b="1" dirty="0" smtClean="0">
              <a:solidFill>
                <a:schemeClr val="tx1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6804249" y="1051159"/>
            <a:ext cx="1008111" cy="72165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 smtClean="0">
                <a:solidFill>
                  <a:schemeClr val="tx1"/>
                </a:solidFill>
              </a:rPr>
              <a:t>40</a:t>
            </a:r>
            <a:endParaRPr lang="cs-CZ" sz="4000" b="1" dirty="0" smtClean="0">
              <a:solidFill>
                <a:schemeClr val="tx1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5580112" y="2237505"/>
            <a:ext cx="1008111" cy="72165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>
                <a:solidFill>
                  <a:schemeClr val="tx1"/>
                </a:solidFill>
              </a:rPr>
              <a:t>2</a:t>
            </a:r>
            <a:r>
              <a:rPr lang="en-US" sz="4000" b="1" dirty="0" smtClean="0">
                <a:solidFill>
                  <a:schemeClr val="tx1"/>
                </a:solidFill>
              </a:rPr>
              <a:t>0</a:t>
            </a:r>
            <a:endParaRPr lang="cs-CZ" sz="4000" b="1" dirty="0" smtClean="0">
              <a:solidFill>
                <a:schemeClr val="tx1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7020273" y="2253407"/>
            <a:ext cx="1872207" cy="72165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>
                <a:solidFill>
                  <a:schemeClr val="tx1"/>
                </a:solidFill>
              </a:rPr>
              <a:t>5</a:t>
            </a:r>
            <a:r>
              <a:rPr lang="en-US" sz="4000" b="1" dirty="0" smtClean="0">
                <a:solidFill>
                  <a:schemeClr val="tx1"/>
                </a:solidFill>
              </a:rPr>
              <a:t>0</a:t>
            </a:r>
            <a:endParaRPr lang="cs-CZ" sz="4000" b="1" dirty="0" smtClean="0">
              <a:solidFill>
                <a:schemeClr val="tx1"/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5580112" y="3423851"/>
            <a:ext cx="1008111" cy="72165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>
                <a:solidFill>
                  <a:schemeClr val="tx1"/>
                </a:solidFill>
              </a:rPr>
              <a:t>5</a:t>
            </a:r>
            <a:r>
              <a:rPr lang="en-US" sz="4000" b="1" dirty="0" smtClean="0">
                <a:solidFill>
                  <a:schemeClr val="tx1"/>
                </a:solidFill>
              </a:rPr>
              <a:t>0</a:t>
            </a:r>
            <a:endParaRPr lang="cs-CZ" sz="4000" b="1" dirty="0" smtClean="0">
              <a:solidFill>
                <a:schemeClr val="tx1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7380304" y="3423851"/>
            <a:ext cx="936112" cy="72165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>
                <a:solidFill>
                  <a:schemeClr val="tx1"/>
                </a:solidFill>
              </a:rPr>
              <a:t>8</a:t>
            </a:r>
            <a:r>
              <a:rPr lang="en-US" sz="4000" b="1" dirty="0" smtClean="0">
                <a:solidFill>
                  <a:schemeClr val="tx1"/>
                </a:solidFill>
              </a:rPr>
              <a:t>0</a:t>
            </a:r>
            <a:endParaRPr lang="cs-CZ" sz="4000" b="1" dirty="0" smtClean="0">
              <a:solidFill>
                <a:schemeClr val="tx1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7092291" y="4610197"/>
            <a:ext cx="1152117" cy="72165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>
                <a:solidFill>
                  <a:schemeClr val="tx1"/>
                </a:solidFill>
              </a:rPr>
              <a:t>8</a:t>
            </a:r>
            <a:r>
              <a:rPr lang="en-US" sz="4000" b="1" dirty="0" smtClean="0">
                <a:solidFill>
                  <a:schemeClr val="tx1"/>
                </a:solidFill>
              </a:rPr>
              <a:t>0</a:t>
            </a:r>
            <a:endParaRPr lang="cs-CZ" sz="4000" b="1" dirty="0" smtClean="0">
              <a:solidFill>
                <a:schemeClr val="tx1"/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5580112" y="4610197"/>
            <a:ext cx="1008111" cy="72165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 smtClean="0">
                <a:solidFill>
                  <a:schemeClr val="tx1"/>
                </a:solidFill>
              </a:rPr>
              <a:t>100</a:t>
            </a:r>
            <a:endParaRPr lang="cs-CZ" sz="4000" b="1" dirty="0" smtClean="0">
              <a:solidFill>
                <a:schemeClr val="tx1"/>
              </a:solidFill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5580112" y="5796542"/>
            <a:ext cx="1008111" cy="72165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>
                <a:solidFill>
                  <a:schemeClr val="tx1"/>
                </a:solidFill>
              </a:rPr>
              <a:t>6</a:t>
            </a:r>
            <a:r>
              <a:rPr lang="en-US" sz="4000" b="1" dirty="0" smtClean="0">
                <a:solidFill>
                  <a:schemeClr val="tx1"/>
                </a:solidFill>
              </a:rPr>
              <a:t>0</a:t>
            </a:r>
            <a:endParaRPr lang="cs-CZ" sz="4000" b="1" dirty="0" smtClean="0">
              <a:solidFill>
                <a:schemeClr val="tx1"/>
              </a:solidFill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7704343" y="5796542"/>
            <a:ext cx="972113" cy="72165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>
                <a:solidFill>
                  <a:schemeClr val="tx1"/>
                </a:solidFill>
              </a:rPr>
              <a:t>3</a:t>
            </a:r>
            <a:r>
              <a:rPr lang="en-US" sz="4000" b="1" dirty="0" smtClean="0">
                <a:solidFill>
                  <a:schemeClr val="tx1"/>
                </a:solidFill>
              </a:rPr>
              <a:t>0</a:t>
            </a:r>
            <a:endParaRPr lang="cs-CZ" sz="4000" b="1" dirty="0" smtClean="0">
              <a:solidFill>
                <a:schemeClr val="tx1"/>
              </a:solidFill>
            </a:endParaRPr>
          </a:p>
        </p:txBody>
      </p:sp>
      <p:sp>
        <p:nvSpPr>
          <p:cNvPr id="45" name="Ovál 44"/>
          <p:cNvSpPr/>
          <p:nvPr/>
        </p:nvSpPr>
        <p:spPr>
          <a:xfrm>
            <a:off x="611560" y="6237312"/>
            <a:ext cx="72000" cy="7200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vál 45"/>
          <p:cNvSpPr/>
          <p:nvPr/>
        </p:nvSpPr>
        <p:spPr>
          <a:xfrm>
            <a:off x="1907712" y="3897052"/>
            <a:ext cx="72000" cy="7200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vál 46"/>
          <p:cNvSpPr/>
          <p:nvPr/>
        </p:nvSpPr>
        <p:spPr>
          <a:xfrm>
            <a:off x="1907712" y="1556792"/>
            <a:ext cx="72000" cy="7200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vál 47"/>
          <p:cNvSpPr/>
          <p:nvPr/>
        </p:nvSpPr>
        <p:spPr>
          <a:xfrm>
            <a:off x="1907712" y="2726922"/>
            <a:ext cx="72000" cy="7200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vál 48"/>
          <p:cNvSpPr/>
          <p:nvPr/>
        </p:nvSpPr>
        <p:spPr>
          <a:xfrm>
            <a:off x="1907712" y="5067182"/>
            <a:ext cx="72000" cy="7200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vál 49"/>
          <p:cNvSpPr/>
          <p:nvPr/>
        </p:nvSpPr>
        <p:spPr>
          <a:xfrm>
            <a:off x="1907712" y="6237312"/>
            <a:ext cx="72000" cy="7200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2915816" y="1051159"/>
            <a:ext cx="1872207" cy="72165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>
                <a:solidFill>
                  <a:schemeClr val="tx1"/>
                </a:solidFill>
              </a:rPr>
              <a:t>3</a:t>
            </a:r>
            <a:r>
              <a:rPr lang="en-US" sz="4000" b="1" dirty="0" smtClean="0">
                <a:solidFill>
                  <a:schemeClr val="tx1"/>
                </a:solidFill>
              </a:rPr>
              <a:t>0</a:t>
            </a:r>
            <a:endParaRPr lang="cs-CZ" sz="4000" b="1" dirty="0" smtClean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2915816" y="2237505"/>
            <a:ext cx="1872207" cy="72165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>
                <a:solidFill>
                  <a:schemeClr val="tx1"/>
                </a:solidFill>
              </a:rPr>
              <a:t>7</a:t>
            </a:r>
            <a:r>
              <a:rPr lang="en-US" sz="4000" b="1" dirty="0" smtClean="0">
                <a:solidFill>
                  <a:schemeClr val="tx1"/>
                </a:solidFill>
              </a:rPr>
              <a:t>0</a:t>
            </a:r>
            <a:endParaRPr lang="cs-CZ" sz="4000" b="1" dirty="0" smtClean="0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2915816" y="3423851"/>
            <a:ext cx="1872207" cy="72165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 smtClean="0">
                <a:solidFill>
                  <a:schemeClr val="tx1"/>
                </a:solidFill>
              </a:rPr>
              <a:t>100</a:t>
            </a:r>
            <a:endParaRPr lang="cs-CZ" sz="4000" b="1" dirty="0" smtClean="0"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2915816" y="4581128"/>
            <a:ext cx="1872207" cy="72165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>
                <a:solidFill>
                  <a:schemeClr val="tx1"/>
                </a:solidFill>
              </a:rPr>
              <a:t>5</a:t>
            </a:r>
            <a:r>
              <a:rPr lang="en-US" sz="4000" b="1" dirty="0" smtClean="0">
                <a:solidFill>
                  <a:schemeClr val="tx1"/>
                </a:solidFill>
              </a:rPr>
              <a:t>0</a:t>
            </a:r>
            <a:endParaRPr lang="cs-CZ" sz="4000" b="1" dirty="0" smtClean="0">
              <a:solidFill>
                <a:schemeClr val="tx1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2915816" y="5796542"/>
            <a:ext cx="1872207" cy="72165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>
                <a:solidFill>
                  <a:schemeClr val="tx1"/>
                </a:solidFill>
              </a:rPr>
              <a:t>9</a:t>
            </a:r>
            <a:r>
              <a:rPr lang="en-US" sz="4000" b="1" dirty="0" smtClean="0">
                <a:solidFill>
                  <a:schemeClr val="tx1"/>
                </a:solidFill>
              </a:rPr>
              <a:t>0</a:t>
            </a:r>
            <a:endParaRPr lang="cs-CZ" sz="4000" b="1" dirty="0" smtClean="0">
              <a:solidFill>
                <a:schemeClr val="tx1"/>
              </a:solidFill>
            </a:endParaRPr>
          </a:p>
        </p:txBody>
      </p:sp>
      <p:sp>
        <p:nvSpPr>
          <p:cNvPr id="51" name="Ovál 50"/>
          <p:cNvSpPr/>
          <p:nvPr/>
        </p:nvSpPr>
        <p:spPr>
          <a:xfrm>
            <a:off x="3203847" y="3897052"/>
            <a:ext cx="72000" cy="7200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vál 51"/>
          <p:cNvSpPr/>
          <p:nvPr/>
        </p:nvSpPr>
        <p:spPr>
          <a:xfrm>
            <a:off x="3203847" y="1556792"/>
            <a:ext cx="72000" cy="7200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vál 52"/>
          <p:cNvSpPr/>
          <p:nvPr/>
        </p:nvSpPr>
        <p:spPr>
          <a:xfrm>
            <a:off x="3203847" y="2726922"/>
            <a:ext cx="72000" cy="7200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vál 53"/>
          <p:cNvSpPr/>
          <p:nvPr/>
        </p:nvSpPr>
        <p:spPr>
          <a:xfrm>
            <a:off x="3203847" y="5067182"/>
            <a:ext cx="72000" cy="7200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vál 54"/>
          <p:cNvSpPr/>
          <p:nvPr/>
        </p:nvSpPr>
        <p:spPr>
          <a:xfrm>
            <a:off x="3203847" y="6237312"/>
            <a:ext cx="72000" cy="7200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vál 55"/>
          <p:cNvSpPr/>
          <p:nvPr/>
        </p:nvSpPr>
        <p:spPr>
          <a:xfrm>
            <a:off x="4355975" y="3897052"/>
            <a:ext cx="72000" cy="7200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vál 56"/>
          <p:cNvSpPr/>
          <p:nvPr/>
        </p:nvSpPr>
        <p:spPr>
          <a:xfrm>
            <a:off x="4355975" y="1556792"/>
            <a:ext cx="72000" cy="7200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vál 57"/>
          <p:cNvSpPr/>
          <p:nvPr/>
        </p:nvSpPr>
        <p:spPr>
          <a:xfrm>
            <a:off x="4355975" y="2726922"/>
            <a:ext cx="72000" cy="7200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vál 58"/>
          <p:cNvSpPr/>
          <p:nvPr/>
        </p:nvSpPr>
        <p:spPr>
          <a:xfrm>
            <a:off x="4355975" y="5067182"/>
            <a:ext cx="72000" cy="7200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vál 59"/>
          <p:cNvSpPr/>
          <p:nvPr/>
        </p:nvSpPr>
        <p:spPr>
          <a:xfrm>
            <a:off x="4355975" y="6237312"/>
            <a:ext cx="72000" cy="7200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vál 67"/>
          <p:cNvSpPr/>
          <p:nvPr/>
        </p:nvSpPr>
        <p:spPr>
          <a:xfrm>
            <a:off x="6372200" y="1556800"/>
            <a:ext cx="72000" cy="7200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vál 68"/>
          <p:cNvSpPr/>
          <p:nvPr/>
        </p:nvSpPr>
        <p:spPr>
          <a:xfrm>
            <a:off x="5868152" y="1556792"/>
            <a:ext cx="72000" cy="7200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vál 71"/>
          <p:cNvSpPr/>
          <p:nvPr/>
        </p:nvSpPr>
        <p:spPr>
          <a:xfrm>
            <a:off x="8388432" y="1556800"/>
            <a:ext cx="72000" cy="7200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vál 72"/>
          <p:cNvSpPr/>
          <p:nvPr/>
        </p:nvSpPr>
        <p:spPr>
          <a:xfrm>
            <a:off x="7884376" y="1556792"/>
            <a:ext cx="72000" cy="7200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vál 73"/>
          <p:cNvSpPr/>
          <p:nvPr/>
        </p:nvSpPr>
        <p:spPr>
          <a:xfrm>
            <a:off x="7236304" y="2708928"/>
            <a:ext cx="72000" cy="7200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vál 74"/>
          <p:cNvSpPr/>
          <p:nvPr/>
        </p:nvSpPr>
        <p:spPr>
          <a:xfrm>
            <a:off x="6660240" y="2708920"/>
            <a:ext cx="72000" cy="7200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vál 75"/>
          <p:cNvSpPr/>
          <p:nvPr/>
        </p:nvSpPr>
        <p:spPr>
          <a:xfrm>
            <a:off x="8460440" y="2708920"/>
            <a:ext cx="72000" cy="7200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vál 76"/>
          <p:cNvSpPr/>
          <p:nvPr/>
        </p:nvSpPr>
        <p:spPr>
          <a:xfrm>
            <a:off x="7092288" y="3933064"/>
            <a:ext cx="72000" cy="7200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vál 77"/>
          <p:cNvSpPr/>
          <p:nvPr/>
        </p:nvSpPr>
        <p:spPr>
          <a:xfrm>
            <a:off x="6588240" y="3933064"/>
            <a:ext cx="72000" cy="7200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vál 78"/>
          <p:cNvSpPr/>
          <p:nvPr/>
        </p:nvSpPr>
        <p:spPr>
          <a:xfrm>
            <a:off x="8748472" y="3933064"/>
            <a:ext cx="72000" cy="7200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vál 79"/>
          <p:cNvSpPr/>
          <p:nvPr/>
        </p:nvSpPr>
        <p:spPr>
          <a:xfrm>
            <a:off x="8244416" y="3933064"/>
            <a:ext cx="72000" cy="7200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vál 80"/>
          <p:cNvSpPr/>
          <p:nvPr/>
        </p:nvSpPr>
        <p:spPr>
          <a:xfrm>
            <a:off x="6804256" y="5157200"/>
            <a:ext cx="72000" cy="7200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vál 81"/>
          <p:cNvSpPr/>
          <p:nvPr/>
        </p:nvSpPr>
        <p:spPr>
          <a:xfrm>
            <a:off x="8748472" y="5157200"/>
            <a:ext cx="72000" cy="7200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vál 82"/>
          <p:cNvSpPr/>
          <p:nvPr/>
        </p:nvSpPr>
        <p:spPr>
          <a:xfrm>
            <a:off x="8172408" y="5157200"/>
            <a:ext cx="72000" cy="7200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vál 83"/>
          <p:cNvSpPr/>
          <p:nvPr/>
        </p:nvSpPr>
        <p:spPr>
          <a:xfrm>
            <a:off x="7452328" y="6309328"/>
            <a:ext cx="72000" cy="7200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vál 84"/>
          <p:cNvSpPr/>
          <p:nvPr/>
        </p:nvSpPr>
        <p:spPr>
          <a:xfrm>
            <a:off x="6804256" y="6309328"/>
            <a:ext cx="72000" cy="7200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vál 85"/>
          <p:cNvSpPr/>
          <p:nvPr/>
        </p:nvSpPr>
        <p:spPr>
          <a:xfrm>
            <a:off x="8748472" y="6309328"/>
            <a:ext cx="72000" cy="7200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947915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Citace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036496" cy="4525963"/>
          </a:xfrm>
        </p:spPr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www.ofice.microsoft.com</a:t>
            </a: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630075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2804</TotalTime>
  <Words>217</Words>
  <Application>Microsoft Office PowerPoint</Application>
  <PresentationFormat>Předvádění na obrazovce (4:3)</PresentationFormat>
  <Paragraphs>80</Paragraphs>
  <Slides>9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Administrator</cp:lastModifiedBy>
  <cp:revision>336</cp:revision>
  <dcterms:created xsi:type="dcterms:W3CDTF">2012-03-08T11:35:34Z</dcterms:created>
  <dcterms:modified xsi:type="dcterms:W3CDTF">2012-09-27T19:57:02Z</dcterms:modified>
</cp:coreProperties>
</file>