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7" r:id="rId2"/>
    <p:sldId id="263" r:id="rId3"/>
    <p:sldId id="457" r:id="rId4"/>
    <p:sldId id="458" r:id="rId5"/>
    <p:sldId id="459" r:id="rId6"/>
    <p:sldId id="460" r:id="rId7"/>
    <p:sldId id="461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AE428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2540" autoAdjust="0"/>
  </p:normalViewPr>
  <p:slideViewPr>
    <p:cSldViewPr>
      <p:cViewPr>
        <p:scale>
          <a:sx n="66" d="100"/>
          <a:sy n="66" d="100"/>
        </p:scale>
        <p:origin x="-1284" y="-24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Konstantinovy Lázně, okres Tachov,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Erika Hovorková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VY_32_INOVACE_13_Rozklad čísel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 </a:t>
          </a:r>
          <a:r>
            <a:rPr lang="cs-CZ" sz="2000" dirty="0" smtClean="0"/>
            <a:t>CZ.1.07/1.4.00/21.2004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4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B340602A-63DE-4E1E-AE7D-1BF838894F80}" type="pres">
      <dgm:prSet presAssocID="{D8197B8C-B260-4A16-BDF4-0947B075E274}" presName="vertSpace3" presStyleLbl="node1" presStyleIdx="1" presStyleCnt="4"/>
      <dgm:spPr/>
    </dgm:pt>
    <dgm:pt modelId="{3024726A-57AE-4AFC-9723-A526DCC56990}" type="pres">
      <dgm:prSet presAssocID="{D8197B8C-B260-4A16-BDF4-0947B075E274}" presName="circle3" presStyleLbl="node1" presStyleIdx="2" presStyleCnt="4"/>
      <dgm:spPr/>
    </dgm:pt>
    <dgm:pt modelId="{E632F17C-588E-4513-B5B0-E3A25884288E}" type="pres">
      <dgm:prSet presAssocID="{D8197B8C-B260-4A16-BDF4-0947B075E274}" presName="rect3" presStyleLbl="alignAcc1" presStyleIdx="2" presStyleCnt="4"/>
      <dgm:spPr/>
      <dgm:t>
        <a:bodyPr/>
        <a:lstStyle/>
        <a:p>
          <a:endParaRPr lang="cs-CZ"/>
        </a:p>
      </dgm:t>
    </dgm:pt>
    <dgm:pt modelId="{0067B3B6-CC6E-4FEA-934A-B260CCD88713}" type="pres">
      <dgm:prSet presAssocID="{4C35D32F-0EAB-4CD7-82EE-45574DC2A586}" presName="vertSpace4" presStyleLbl="node1" presStyleIdx="2" presStyleCnt="4"/>
      <dgm:spPr/>
    </dgm:pt>
    <dgm:pt modelId="{7C586B55-94D6-4E48-9045-89BD65D2E277}" type="pres">
      <dgm:prSet presAssocID="{4C35D32F-0EAB-4CD7-82EE-45574DC2A586}" presName="circle4" presStyleLbl="node1" presStyleIdx="3" presStyleCnt="4"/>
      <dgm:spPr/>
    </dgm:pt>
    <dgm:pt modelId="{00691753-22B7-4C53-A077-CBC858064A16}" type="pres">
      <dgm:prSet presAssocID="{4C35D32F-0EAB-4CD7-82EE-45574DC2A586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C148F93-7DA0-4E0D-95F4-8472B341DEC4}" type="pres">
      <dgm:prSet presAssocID="{D8197B8C-B260-4A16-BDF4-0947B075E274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7B473E7-08E4-4C34-9685-F270398857C7}" type="pres">
      <dgm:prSet presAssocID="{4C35D32F-0EAB-4CD7-82EE-45574DC2A586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2" destOrd="0" parTransId="{51C5993D-B262-45E6-B66E-76BC9D6D883D}" sibTransId="{1AEC7F05-E0FE-459C-BD47-224AC9D7BEE4}"/>
    <dgm:cxn modelId="{7026137D-6CD6-4BE9-8D13-2E6F7ED1D5CD}" type="presOf" srcId="{D8197B8C-B260-4A16-BDF4-0947B075E274}" destId="{CC148F93-7DA0-4E0D-95F4-8472B341DEC4}" srcOrd="1" destOrd="0" presId="urn:microsoft.com/office/officeart/2005/8/layout/target3"/>
    <dgm:cxn modelId="{09013891-108B-4269-AF4E-0341A823C58C}" type="presOf" srcId="{D1B46980-6531-4606-95E6-44980827E919}" destId="{2BE915AB-18AA-4053-B92C-3BFC9ED204BB}" srcOrd="1" destOrd="0" presId="urn:microsoft.com/office/officeart/2005/8/layout/target3"/>
    <dgm:cxn modelId="{2221FB34-310D-4638-ACAE-9ACC709E4926}" srcId="{757F3AB3-0718-4624-B441-E567A8F0AB56}" destId="{4C35D32F-0EAB-4CD7-82EE-45574DC2A586}" srcOrd="3" destOrd="0" parTransId="{A15F02C0-547C-48B3-9D05-E7F145EBF3C4}" sibTransId="{8C5711BF-38F0-4590-B6BC-B3119A33CA2E}"/>
    <dgm:cxn modelId="{5004821A-1498-41A0-893F-A85164D08959}" type="presOf" srcId="{D1B46980-6531-4606-95E6-44980827E919}" destId="{6140AFEC-043D-4C43-A2F9-D0F5331DF3A3}" srcOrd="0" destOrd="0" presId="urn:microsoft.com/office/officeart/2005/8/layout/target3"/>
    <dgm:cxn modelId="{2265E82E-5EDE-4C18-B846-B0BBAC4896E5}" type="presOf" srcId="{D1D4F407-5343-4D3F-B5B9-D407B03CAEB4}" destId="{AED2198E-93D5-4001-81B4-73124B309672}" srcOrd="1" destOrd="0" presId="urn:microsoft.com/office/officeart/2005/8/layout/target3"/>
    <dgm:cxn modelId="{4174C45E-4D9B-4864-A1C6-0826538295A4}" type="presOf" srcId="{D8197B8C-B260-4A16-BDF4-0947B075E274}" destId="{E632F17C-588E-4513-B5B0-E3A25884288E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55A2253-A29D-4EAA-873B-74EAF885D7A1}" type="presOf" srcId="{D1D4F407-5343-4D3F-B5B9-D407B03CAEB4}" destId="{D005CE8C-CC26-4C3E-AC11-E15060ECD759}" srcOrd="0" destOrd="0" presId="urn:microsoft.com/office/officeart/2005/8/layout/target3"/>
    <dgm:cxn modelId="{5A9D5BDA-C227-4D10-83EF-7880D0670472}" type="presOf" srcId="{4C35D32F-0EAB-4CD7-82EE-45574DC2A586}" destId="{00691753-22B7-4C53-A077-CBC858064A16}" srcOrd="0" destOrd="0" presId="urn:microsoft.com/office/officeart/2005/8/layout/target3"/>
    <dgm:cxn modelId="{5E1C4C54-FECE-4DE0-9911-66BA5D92C57C}" type="presOf" srcId="{4C35D32F-0EAB-4CD7-82EE-45574DC2A586}" destId="{67B473E7-08E4-4C34-9685-F270398857C7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628CEFC5-49DF-43B2-A645-B19ECA724CD8}" type="presOf" srcId="{757F3AB3-0718-4624-B441-E567A8F0AB56}" destId="{333A1088-737F-45CB-B68E-254E46348037}" srcOrd="0" destOrd="0" presId="urn:microsoft.com/office/officeart/2005/8/layout/target3"/>
    <dgm:cxn modelId="{0A642D55-D736-4B0D-B6EC-5968D7400920}" type="presParOf" srcId="{333A1088-737F-45CB-B68E-254E46348037}" destId="{F5ABB229-8D3B-4694-996A-96F23CF14429}" srcOrd="0" destOrd="0" presId="urn:microsoft.com/office/officeart/2005/8/layout/target3"/>
    <dgm:cxn modelId="{41EB3B42-238B-4998-ADCF-8F26BBA85977}" type="presParOf" srcId="{333A1088-737F-45CB-B68E-254E46348037}" destId="{F41139FD-01EE-4571-8B17-4FB00FC51163}" srcOrd="1" destOrd="0" presId="urn:microsoft.com/office/officeart/2005/8/layout/target3"/>
    <dgm:cxn modelId="{90E0A2B3-464F-47DD-9021-441D4F9C514E}" type="presParOf" srcId="{333A1088-737F-45CB-B68E-254E46348037}" destId="{D005CE8C-CC26-4C3E-AC11-E15060ECD759}" srcOrd="2" destOrd="0" presId="urn:microsoft.com/office/officeart/2005/8/layout/target3"/>
    <dgm:cxn modelId="{F3E54BD5-3FD1-456F-BAF4-87305E6D1D32}" type="presParOf" srcId="{333A1088-737F-45CB-B68E-254E46348037}" destId="{2C702D82-9B77-49B7-9568-BB8EB47C3372}" srcOrd="3" destOrd="0" presId="urn:microsoft.com/office/officeart/2005/8/layout/target3"/>
    <dgm:cxn modelId="{EC1AC008-7C92-43A9-BFA3-DB1155BBFFC3}" type="presParOf" srcId="{333A1088-737F-45CB-B68E-254E46348037}" destId="{A52A0455-90FF-4808-ABD0-F02540D31D5A}" srcOrd="4" destOrd="0" presId="urn:microsoft.com/office/officeart/2005/8/layout/target3"/>
    <dgm:cxn modelId="{28E64F7B-8901-4790-9817-27C7D42CEEB1}" type="presParOf" srcId="{333A1088-737F-45CB-B68E-254E46348037}" destId="{6140AFEC-043D-4C43-A2F9-D0F5331DF3A3}" srcOrd="5" destOrd="0" presId="urn:microsoft.com/office/officeart/2005/8/layout/target3"/>
    <dgm:cxn modelId="{EBAED950-E65E-403B-955C-9CE82E1939AF}" type="presParOf" srcId="{333A1088-737F-45CB-B68E-254E46348037}" destId="{B340602A-63DE-4E1E-AE7D-1BF838894F80}" srcOrd="6" destOrd="0" presId="urn:microsoft.com/office/officeart/2005/8/layout/target3"/>
    <dgm:cxn modelId="{E97ED8D0-305B-47DD-8E27-3A6ADEC89568}" type="presParOf" srcId="{333A1088-737F-45CB-B68E-254E46348037}" destId="{3024726A-57AE-4AFC-9723-A526DCC56990}" srcOrd="7" destOrd="0" presId="urn:microsoft.com/office/officeart/2005/8/layout/target3"/>
    <dgm:cxn modelId="{8BA74B8D-4283-48EA-8DAA-CC3C92206B7A}" type="presParOf" srcId="{333A1088-737F-45CB-B68E-254E46348037}" destId="{E632F17C-588E-4513-B5B0-E3A25884288E}" srcOrd="8" destOrd="0" presId="urn:microsoft.com/office/officeart/2005/8/layout/target3"/>
    <dgm:cxn modelId="{D35B976D-3181-4209-877B-EFDA3291C385}" type="presParOf" srcId="{333A1088-737F-45CB-B68E-254E46348037}" destId="{0067B3B6-CC6E-4FEA-934A-B260CCD88713}" srcOrd="9" destOrd="0" presId="urn:microsoft.com/office/officeart/2005/8/layout/target3"/>
    <dgm:cxn modelId="{B95F6718-7554-4B78-9A85-9AD7C7493274}" type="presParOf" srcId="{333A1088-737F-45CB-B68E-254E46348037}" destId="{7C586B55-94D6-4E48-9045-89BD65D2E277}" srcOrd="10" destOrd="0" presId="urn:microsoft.com/office/officeart/2005/8/layout/target3"/>
    <dgm:cxn modelId="{04BA9265-001D-465E-81FA-BCA4B9F42D3A}" type="presParOf" srcId="{333A1088-737F-45CB-B68E-254E46348037}" destId="{00691753-22B7-4C53-A077-CBC858064A16}" srcOrd="11" destOrd="0" presId="urn:microsoft.com/office/officeart/2005/8/layout/target3"/>
    <dgm:cxn modelId="{E3457138-5763-4A50-82CE-010131D421F9}" type="presParOf" srcId="{333A1088-737F-45CB-B68E-254E46348037}" destId="{AED2198E-93D5-4001-81B4-73124B309672}" srcOrd="12" destOrd="0" presId="urn:microsoft.com/office/officeart/2005/8/layout/target3"/>
    <dgm:cxn modelId="{9B42D056-57DF-4D25-B3F4-52C2D86445EB}" type="presParOf" srcId="{333A1088-737F-45CB-B68E-254E46348037}" destId="{2BE915AB-18AA-4053-B92C-3BFC9ED204BB}" srcOrd="13" destOrd="0" presId="urn:microsoft.com/office/officeart/2005/8/layout/target3"/>
    <dgm:cxn modelId="{7EF907D0-7139-4C48-AF83-46AC00618C96}" type="presParOf" srcId="{333A1088-737F-45CB-B68E-254E46348037}" destId="{CC148F93-7DA0-4E0D-95F4-8472B341DEC4}" srcOrd="14" destOrd="0" presId="urn:microsoft.com/office/officeart/2005/8/layout/target3"/>
    <dgm:cxn modelId="{747D1EC2-D5B6-4B5C-A472-66E661B66DAD}" type="presParOf" srcId="{333A1088-737F-45CB-B68E-254E46348037}" destId="{67B473E7-08E4-4C34-9685-F270398857C7}" srcOrd="15" destOrd="0" presId="urn:microsoft.com/office/officeart/2005/8/layout/target3"/>
  </dgm:cxnLst>
  <dgm:bg/>
  <dgm:whole/>
  <dgm:extLst>
    <a:ext uri="http://schemas.microsoft.com/office/drawing/2008/diagram">
      <dsp:dataModelExt xmlns=""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456383" cy="345638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712554" y="0"/>
          <a:ext cx="6408712" cy="345638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Konstantinovy Lázně, okres Tachov, příspěvková organizace</a:t>
          </a:r>
          <a:endParaRPr lang="cs-CZ" sz="2000" kern="1200" dirty="0"/>
        </a:p>
      </dsp:txBody>
      <dsp:txXfrm>
        <a:off x="1712554" y="0"/>
        <a:ext cx="6408712" cy="734481"/>
      </dsp:txXfrm>
    </dsp:sp>
    <dsp:sp modelId="{A52A0455-90FF-4808-ABD0-F02540D31D5A}">
      <dsp:nvSpPr>
        <dsp:cNvPr id="0" name=""/>
        <dsp:cNvSpPr/>
      </dsp:nvSpPr>
      <dsp:spPr>
        <a:xfrm>
          <a:off x="453650" y="734481"/>
          <a:ext cx="2549083" cy="254908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728191" y="734481"/>
          <a:ext cx="6408712" cy="254908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Erika Hovorková</a:t>
          </a:r>
          <a:endParaRPr lang="cs-CZ" sz="2000" kern="1200" dirty="0"/>
        </a:p>
      </dsp:txBody>
      <dsp:txXfrm>
        <a:off x="1728191" y="734481"/>
        <a:ext cx="6408712" cy="734481"/>
      </dsp:txXfrm>
    </dsp:sp>
    <dsp:sp modelId="{3024726A-57AE-4AFC-9723-A526DCC56990}">
      <dsp:nvSpPr>
        <dsp:cNvPr id="0" name=""/>
        <dsp:cNvSpPr/>
      </dsp:nvSpPr>
      <dsp:spPr>
        <a:xfrm>
          <a:off x="907300" y="1468963"/>
          <a:ext cx="1641782" cy="164178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E632F17C-588E-4513-B5B0-E3A25884288E}">
      <dsp:nvSpPr>
        <dsp:cNvPr id="0" name=""/>
        <dsp:cNvSpPr/>
      </dsp:nvSpPr>
      <dsp:spPr>
        <a:xfrm>
          <a:off x="1728191" y="1468963"/>
          <a:ext cx="6408712" cy="164178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dirty="0" smtClean="0"/>
            <a:t>VY_32_INOVACE_13_Rozklad čísel</a:t>
          </a:r>
          <a:endParaRPr lang="cs-CZ" sz="2000" kern="1200" dirty="0"/>
        </a:p>
      </dsp:txBody>
      <dsp:txXfrm>
        <a:off x="1728191" y="1468963"/>
        <a:ext cx="6408712" cy="734481"/>
      </dsp:txXfrm>
    </dsp:sp>
    <dsp:sp modelId="{7C586B55-94D6-4E48-9045-89BD65D2E277}">
      <dsp:nvSpPr>
        <dsp:cNvPr id="0" name=""/>
        <dsp:cNvSpPr/>
      </dsp:nvSpPr>
      <dsp:spPr>
        <a:xfrm>
          <a:off x="1360951" y="2203444"/>
          <a:ext cx="734481" cy="73448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0691753-22B7-4C53-A077-CBC858064A16}">
      <dsp:nvSpPr>
        <dsp:cNvPr id="0" name=""/>
        <dsp:cNvSpPr/>
      </dsp:nvSpPr>
      <dsp:spPr>
        <a:xfrm>
          <a:off x="1728191" y="2203444"/>
          <a:ext cx="6408712" cy="73448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 CZ.1.07/…</a:t>
          </a:r>
          <a:endParaRPr lang="cs-CZ" sz="2000" kern="1200" dirty="0"/>
        </a:p>
      </dsp:txBody>
      <dsp:txXfrm>
        <a:off x="1728191" y="2203444"/>
        <a:ext cx="6408712" cy="73448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92613E-DDDB-4DBB-A163-989AFFE2C5F1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3C3164-F2C5-4F83-BB08-1F5F92511A8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1461261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92845970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1200" dirty="0" smtClean="0"/>
              <a:t>Čti</a:t>
            </a:r>
            <a:r>
              <a:rPr lang="cs-CZ" sz="1200" baseline="0" dirty="0" smtClean="0"/>
              <a:t> hbitě, rozlož je podle vzoru.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C3164-F2C5-4F83-BB08-1F5F92511A81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98855322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Ro</a:t>
            </a:r>
            <a:r>
              <a:rPr lang="cs-CZ" dirty="0" smtClean="0"/>
              <a:t>z</a:t>
            </a:r>
            <a:r>
              <a:rPr lang="en-US" dirty="0" smtClean="0"/>
              <a:t>lo</a:t>
            </a:r>
            <a:r>
              <a:rPr lang="cs-CZ" dirty="0" smtClean="0"/>
              <a:t>ž</a:t>
            </a:r>
            <a:r>
              <a:rPr lang="cs-CZ" baseline="0" dirty="0" smtClean="0"/>
              <a:t> čísla</a:t>
            </a:r>
            <a:r>
              <a:rPr lang="en-US" dirty="0" smtClean="0"/>
              <a:t> </a:t>
            </a:r>
            <a:r>
              <a:rPr lang="en-US" dirty="0" err="1" smtClean="0"/>
              <a:t>podle</a:t>
            </a:r>
            <a:r>
              <a:rPr lang="en-US" dirty="0" smtClean="0"/>
              <a:t> v</a:t>
            </a:r>
            <a:r>
              <a:rPr lang="cs-CZ" dirty="0" smtClean="0"/>
              <a:t>z</a:t>
            </a:r>
            <a:r>
              <a:rPr lang="en-US" dirty="0" err="1" smtClean="0"/>
              <a:t>oru</a:t>
            </a:r>
            <a:r>
              <a:rPr lang="en-US" dirty="0" smtClean="0"/>
              <a:t>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C3164-F2C5-4F83-BB08-1F5F92511A81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75969762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Urči</a:t>
            </a:r>
            <a:r>
              <a:rPr lang="cs-CZ" baseline="0" dirty="0" smtClean="0"/>
              <a:t> číslo, které je schované v tomto </a:t>
            </a:r>
            <a:r>
              <a:rPr lang="cs-CZ" baseline="0" dirty="0" err="1" smtClean="0"/>
              <a:t>rozkaldu</a:t>
            </a:r>
            <a:r>
              <a:rPr lang="cs-CZ" baseline="0" dirty="0" smtClean="0"/>
              <a:t>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C3164-F2C5-4F83-BB08-1F5F92511A81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140991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28316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9863112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798841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9942155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200445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142635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8807013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6000250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330691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6785130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3122022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5770011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diagramData" Target="../diagrams/data1.xml"/><Relationship Id="rId7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16638100"/>
              </p:ext>
            </p:extLst>
          </p:nvPr>
        </p:nvGraphicFramePr>
        <p:xfrm>
          <a:off x="467544" y="476672"/>
          <a:ext cx="8136904" cy="34563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screen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550201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5400600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4000" dirty="0" smtClean="0"/>
              <a:t>Matematika pro 2. ročník ZŠ</a:t>
            </a:r>
          </a:p>
          <a:p>
            <a:pPr>
              <a:buFont typeface="Wingdings" pitchFamily="2" charset="2"/>
              <a:buChar char="Ø"/>
            </a:pPr>
            <a:r>
              <a:rPr lang="cs-CZ" sz="4000" dirty="0" smtClean="0"/>
              <a:t>Prezentace na interaktivní tabuli</a:t>
            </a:r>
          </a:p>
          <a:p>
            <a:pPr>
              <a:buFont typeface="Wingdings" pitchFamily="2" charset="2"/>
              <a:buChar char="Ø"/>
            </a:pPr>
            <a:r>
              <a:rPr lang="cs-CZ" sz="4000" dirty="0" smtClean="0"/>
              <a:t>Pomůcky: karty s čísly, číselná osa</a:t>
            </a:r>
          </a:p>
          <a:p>
            <a:pPr>
              <a:buFont typeface="Wingdings" pitchFamily="2" charset="2"/>
              <a:buChar char="Ø"/>
            </a:pPr>
            <a:r>
              <a:rPr lang="cs-CZ" sz="4000" dirty="0" smtClean="0"/>
              <a:t>Inovace – aktivita a motivace žáků</a:t>
            </a:r>
          </a:p>
          <a:p>
            <a:pPr>
              <a:buFont typeface="Wingdings" pitchFamily="2" charset="2"/>
              <a:buChar char="Ø"/>
            </a:pPr>
            <a:r>
              <a:rPr lang="cs-CZ" sz="4000" dirty="0" smtClean="0"/>
              <a:t>Metodické pokyny: doplňování, řazení, rozklad čísel, porovnávání</a:t>
            </a:r>
          </a:p>
          <a:p>
            <a:pPr>
              <a:buFont typeface="Wingdings" pitchFamily="2" charset="2"/>
              <a:buChar char="Ø"/>
            </a:pPr>
            <a:endParaRPr lang="cs-CZ" sz="4000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pl-PL" smtClean="0"/>
              <a:t>Matematika a její aplikace - Matematika</a:t>
            </a:r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436489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144016"/>
            <a:ext cx="8784976" cy="98072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Čti hbitě daná čísla. Zapiš je od největšího k nejmenšímu.</a:t>
            </a:r>
          </a:p>
        </p:txBody>
      </p:sp>
      <p:cxnSp>
        <p:nvCxnSpPr>
          <p:cNvPr id="17" name="Přímá spojnice 16"/>
          <p:cNvCxnSpPr/>
          <p:nvPr/>
        </p:nvCxnSpPr>
        <p:spPr>
          <a:xfrm>
            <a:off x="370012" y="2132856"/>
            <a:ext cx="840397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370012" y="2864937"/>
            <a:ext cx="840397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370012" y="3597018"/>
            <a:ext cx="840397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370012" y="4329099"/>
            <a:ext cx="840397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370012" y="5061180"/>
            <a:ext cx="840397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370012" y="5793261"/>
            <a:ext cx="840397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370012" y="6525344"/>
            <a:ext cx="840397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ovéPole 25"/>
          <p:cNvSpPr txBox="1"/>
          <p:nvPr/>
        </p:nvSpPr>
        <p:spPr>
          <a:xfrm>
            <a:off x="323528" y="1620089"/>
            <a:ext cx="860363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b="1" dirty="0" smtClean="0"/>
              <a:t>65, 37, 76, 24, 95, 85, 63, 57, 32, 90, 41, 34, 16, 92</a:t>
            </a:r>
            <a:endParaRPr lang="cs-CZ" sz="3200" b="1" dirty="0"/>
          </a:p>
        </p:txBody>
      </p:sp>
    </p:spTree>
    <p:extLst>
      <p:ext uri="{BB962C8B-B14F-4D97-AF65-F5344CB8AC3E}">
        <p14:creationId xmlns="" xmlns:p14="http://schemas.microsoft.com/office/powerpoint/2010/main" val="18446158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1196752"/>
            <a:ext cx="504000" cy="5040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b="1" dirty="0" smtClean="0"/>
              <a:t>47</a:t>
            </a:r>
            <a:endParaRPr lang="cs-CZ" sz="40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7504" y="1844880"/>
            <a:ext cx="504000" cy="5040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b="1" dirty="0" smtClean="0"/>
              <a:t>68</a:t>
            </a:r>
            <a:endParaRPr lang="cs-CZ" sz="4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31675" y="2564960"/>
            <a:ext cx="504000" cy="5040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b="1" dirty="0" smtClean="0"/>
              <a:t>92</a:t>
            </a:r>
            <a:endParaRPr lang="cs-CZ" sz="4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31675" y="3285040"/>
            <a:ext cx="504000" cy="5040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b="1" dirty="0" smtClean="0"/>
              <a:t>35</a:t>
            </a:r>
            <a:endParaRPr lang="cs-CZ" sz="4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31675" y="4077128"/>
            <a:ext cx="504000" cy="5040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b="1" dirty="0" smtClean="0"/>
              <a:t>53</a:t>
            </a:r>
            <a:endParaRPr lang="cs-CZ" sz="4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31675" y="4869216"/>
            <a:ext cx="504000" cy="5040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b="1" dirty="0" smtClean="0"/>
              <a:t>26</a:t>
            </a:r>
            <a:endParaRPr lang="cs-CZ" sz="4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131675" y="5589296"/>
            <a:ext cx="504000" cy="5040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b="1" dirty="0" smtClean="0"/>
              <a:t>74</a:t>
            </a:r>
            <a:endParaRPr lang="cs-CZ" sz="40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131675" y="6309376"/>
            <a:ext cx="504000" cy="5040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b="1" dirty="0" smtClean="0"/>
              <a:t>89</a:t>
            </a:r>
            <a:endParaRPr lang="cs-CZ" sz="4000" b="1" dirty="0"/>
          </a:p>
        </p:txBody>
      </p:sp>
      <p:cxnSp>
        <p:nvCxnSpPr>
          <p:cNvPr id="10" name="Přímá spojnice 9"/>
          <p:cNvCxnSpPr/>
          <p:nvPr/>
        </p:nvCxnSpPr>
        <p:spPr>
          <a:xfrm>
            <a:off x="1013520" y="2348880"/>
            <a:ext cx="802297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998772" y="3068960"/>
            <a:ext cx="802297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985756" y="1700808"/>
            <a:ext cx="802297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999364" y="4581128"/>
            <a:ext cx="802297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984616" y="5373216"/>
            <a:ext cx="802297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971600" y="3789040"/>
            <a:ext cx="802297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999364" y="6825570"/>
            <a:ext cx="802297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971600" y="6093296"/>
            <a:ext cx="802297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Obdélník 17"/>
          <p:cNvSpPr/>
          <p:nvPr/>
        </p:nvSpPr>
        <p:spPr>
          <a:xfrm>
            <a:off x="179512" y="0"/>
            <a:ext cx="8964488" cy="98072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600" dirty="0" smtClean="0">
                <a:solidFill>
                  <a:schemeClr val="tx1"/>
                </a:solidFill>
              </a:rPr>
              <a:t>Znázorni daná čísla. Desítky vyznač modře </a:t>
            </a:r>
            <a:r>
              <a:rPr lang="en-US" sz="3600" dirty="0" smtClean="0">
                <a:solidFill>
                  <a:schemeClr val="tx1"/>
                </a:solidFill>
              </a:rPr>
              <a:t> </a:t>
            </a:r>
            <a:r>
              <a:rPr lang="cs-CZ" sz="3600" dirty="0" smtClean="0">
                <a:solidFill>
                  <a:schemeClr val="tx1"/>
                </a:solidFill>
              </a:rPr>
              <a:t>   </a:t>
            </a:r>
            <a:r>
              <a:rPr lang="en-US" sz="3600" dirty="0" smtClean="0">
                <a:solidFill>
                  <a:schemeClr val="tx1"/>
                </a:solidFill>
              </a:rPr>
              <a:t>  </a:t>
            </a:r>
            <a:r>
              <a:rPr lang="cs-CZ" sz="3600" dirty="0" smtClean="0">
                <a:solidFill>
                  <a:schemeClr val="tx1"/>
                </a:solidFill>
              </a:rPr>
              <a:t>, jednotky červeně     .</a:t>
            </a:r>
          </a:p>
        </p:txBody>
      </p:sp>
      <p:sp>
        <p:nvSpPr>
          <p:cNvPr id="19" name="Ovál 18"/>
          <p:cNvSpPr/>
          <p:nvPr/>
        </p:nvSpPr>
        <p:spPr>
          <a:xfrm>
            <a:off x="3707904" y="692696"/>
            <a:ext cx="180000" cy="180000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>
              <a:solidFill>
                <a:schemeClr val="tx2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8180807" y="44624"/>
            <a:ext cx="495649" cy="461665"/>
          </a:xfrm>
          <a:prstGeom prst="rect">
            <a:avLst/>
          </a:prstGeom>
          <a:noFill/>
          <a:ln w="57150"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en-US" sz="2400" b="1" dirty="0" smtClean="0">
                <a:solidFill>
                  <a:schemeClr val="tx2"/>
                </a:solidFill>
              </a:rPr>
              <a:t>10</a:t>
            </a:r>
            <a:endParaRPr lang="cs-CZ" sz="2400" b="1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95543608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230399" y="116632"/>
            <a:ext cx="972000" cy="1100056"/>
            <a:chOff x="230399" y="200319"/>
            <a:chExt cx="972000" cy="1100056"/>
          </a:xfrm>
        </p:grpSpPr>
        <p:grpSp>
          <p:nvGrpSpPr>
            <p:cNvPr id="4" name="Skupina 3"/>
            <p:cNvGrpSpPr/>
            <p:nvPr/>
          </p:nvGrpSpPr>
          <p:grpSpPr>
            <a:xfrm rot="5400000">
              <a:off x="492154" y="820929"/>
              <a:ext cx="439900" cy="518992"/>
              <a:chOff x="755576" y="620688"/>
              <a:chExt cx="1728192" cy="2038912"/>
            </a:xfrm>
          </p:grpSpPr>
          <p:cxnSp>
            <p:nvCxnSpPr>
              <p:cNvPr id="5" name="Přímá spojnice 4"/>
              <p:cNvCxnSpPr/>
              <p:nvPr/>
            </p:nvCxnSpPr>
            <p:spPr>
              <a:xfrm flipV="1">
                <a:off x="755576" y="620688"/>
                <a:ext cx="1728000" cy="1020113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" name="Přímá spojnice 5"/>
              <p:cNvCxnSpPr/>
              <p:nvPr/>
            </p:nvCxnSpPr>
            <p:spPr>
              <a:xfrm>
                <a:off x="755576" y="1640800"/>
                <a:ext cx="1728192" cy="101880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7" name="Obdélník 6"/>
            <p:cNvSpPr/>
            <p:nvPr/>
          </p:nvSpPr>
          <p:spPr>
            <a:xfrm>
              <a:off x="230399" y="200319"/>
              <a:ext cx="972000" cy="68400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6000" b="1" dirty="0" smtClean="0">
                  <a:solidFill>
                    <a:schemeClr val="tx1"/>
                  </a:solidFill>
                </a:rPr>
                <a:t>45</a:t>
              </a:r>
              <a:endParaRPr lang="cs-CZ" sz="6000" b="1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84" name="Skupina 83"/>
          <p:cNvGrpSpPr/>
          <p:nvPr/>
        </p:nvGrpSpPr>
        <p:grpSpPr>
          <a:xfrm>
            <a:off x="225937" y="4365104"/>
            <a:ext cx="972000" cy="1100056"/>
            <a:chOff x="230399" y="200319"/>
            <a:chExt cx="972000" cy="1100056"/>
          </a:xfrm>
        </p:grpSpPr>
        <p:grpSp>
          <p:nvGrpSpPr>
            <p:cNvPr id="85" name="Skupina 84"/>
            <p:cNvGrpSpPr/>
            <p:nvPr/>
          </p:nvGrpSpPr>
          <p:grpSpPr>
            <a:xfrm rot="5400000">
              <a:off x="492154" y="820929"/>
              <a:ext cx="439900" cy="518992"/>
              <a:chOff x="755576" y="620688"/>
              <a:chExt cx="1728192" cy="2038912"/>
            </a:xfrm>
          </p:grpSpPr>
          <p:cxnSp>
            <p:nvCxnSpPr>
              <p:cNvPr id="87" name="Přímá spojnice 86"/>
              <p:cNvCxnSpPr/>
              <p:nvPr/>
            </p:nvCxnSpPr>
            <p:spPr>
              <a:xfrm flipV="1">
                <a:off x="755576" y="620688"/>
                <a:ext cx="1728000" cy="1020113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8" name="Přímá spojnice 87"/>
              <p:cNvCxnSpPr/>
              <p:nvPr/>
            </p:nvCxnSpPr>
            <p:spPr>
              <a:xfrm>
                <a:off x="755576" y="1640800"/>
                <a:ext cx="1728192" cy="101880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86" name="Obdélník 85"/>
            <p:cNvSpPr/>
            <p:nvPr/>
          </p:nvSpPr>
          <p:spPr>
            <a:xfrm>
              <a:off x="230399" y="200319"/>
              <a:ext cx="972000" cy="68400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6000" b="1" dirty="0" smtClean="0">
                  <a:solidFill>
                    <a:schemeClr val="tx1"/>
                  </a:solidFill>
                </a:rPr>
                <a:t>84</a:t>
              </a:r>
              <a:endParaRPr lang="cs-CZ" sz="6000" b="1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89" name="Skupina 88"/>
          <p:cNvGrpSpPr/>
          <p:nvPr/>
        </p:nvGrpSpPr>
        <p:grpSpPr>
          <a:xfrm>
            <a:off x="971600" y="2140996"/>
            <a:ext cx="972000" cy="1100056"/>
            <a:chOff x="230399" y="200319"/>
            <a:chExt cx="972000" cy="1100056"/>
          </a:xfrm>
        </p:grpSpPr>
        <p:grpSp>
          <p:nvGrpSpPr>
            <p:cNvPr id="90" name="Skupina 89"/>
            <p:cNvGrpSpPr/>
            <p:nvPr/>
          </p:nvGrpSpPr>
          <p:grpSpPr>
            <a:xfrm rot="5400000">
              <a:off x="492154" y="820929"/>
              <a:ext cx="439900" cy="518992"/>
              <a:chOff x="755576" y="620688"/>
              <a:chExt cx="1728192" cy="2038912"/>
            </a:xfrm>
          </p:grpSpPr>
          <p:cxnSp>
            <p:nvCxnSpPr>
              <p:cNvPr id="92" name="Přímá spojnice 91"/>
              <p:cNvCxnSpPr/>
              <p:nvPr/>
            </p:nvCxnSpPr>
            <p:spPr>
              <a:xfrm flipV="1">
                <a:off x="755576" y="620688"/>
                <a:ext cx="1728000" cy="1020113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3" name="Přímá spojnice 92"/>
              <p:cNvCxnSpPr/>
              <p:nvPr/>
            </p:nvCxnSpPr>
            <p:spPr>
              <a:xfrm>
                <a:off x="755576" y="1640800"/>
                <a:ext cx="1728192" cy="101880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91" name="Obdélník 90"/>
            <p:cNvSpPr/>
            <p:nvPr/>
          </p:nvSpPr>
          <p:spPr>
            <a:xfrm>
              <a:off x="230399" y="200319"/>
              <a:ext cx="972000" cy="68400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6000" b="1" dirty="0" smtClean="0">
                  <a:solidFill>
                    <a:schemeClr val="tx1"/>
                  </a:solidFill>
                </a:rPr>
                <a:t>36</a:t>
              </a:r>
              <a:endParaRPr lang="cs-CZ" sz="6000" b="1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94" name="Skupina 93"/>
          <p:cNvGrpSpPr/>
          <p:nvPr/>
        </p:nvGrpSpPr>
        <p:grpSpPr>
          <a:xfrm>
            <a:off x="5199755" y="4365104"/>
            <a:ext cx="972000" cy="1100056"/>
            <a:chOff x="230399" y="200319"/>
            <a:chExt cx="972000" cy="1100056"/>
          </a:xfrm>
        </p:grpSpPr>
        <p:grpSp>
          <p:nvGrpSpPr>
            <p:cNvPr id="95" name="Skupina 94"/>
            <p:cNvGrpSpPr/>
            <p:nvPr/>
          </p:nvGrpSpPr>
          <p:grpSpPr>
            <a:xfrm rot="5400000">
              <a:off x="492154" y="820929"/>
              <a:ext cx="439900" cy="518992"/>
              <a:chOff x="755576" y="620688"/>
              <a:chExt cx="1728192" cy="2038912"/>
            </a:xfrm>
          </p:grpSpPr>
          <p:cxnSp>
            <p:nvCxnSpPr>
              <p:cNvPr id="97" name="Přímá spojnice 96"/>
              <p:cNvCxnSpPr/>
              <p:nvPr/>
            </p:nvCxnSpPr>
            <p:spPr>
              <a:xfrm flipV="1">
                <a:off x="755576" y="620688"/>
                <a:ext cx="1728000" cy="1020113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8" name="Přímá spojnice 97"/>
              <p:cNvCxnSpPr/>
              <p:nvPr/>
            </p:nvCxnSpPr>
            <p:spPr>
              <a:xfrm>
                <a:off x="755576" y="1640800"/>
                <a:ext cx="1728192" cy="101880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96" name="Obdélník 95"/>
            <p:cNvSpPr/>
            <p:nvPr/>
          </p:nvSpPr>
          <p:spPr>
            <a:xfrm>
              <a:off x="230399" y="200319"/>
              <a:ext cx="972000" cy="68400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6000" b="1" dirty="0" smtClean="0">
                  <a:solidFill>
                    <a:schemeClr val="tx1"/>
                  </a:solidFill>
                </a:rPr>
                <a:t>47</a:t>
              </a:r>
              <a:endParaRPr lang="cs-CZ" sz="6000" b="1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99" name="Skupina 98"/>
          <p:cNvGrpSpPr/>
          <p:nvPr/>
        </p:nvGrpSpPr>
        <p:grpSpPr>
          <a:xfrm>
            <a:off x="2712846" y="4365104"/>
            <a:ext cx="972000" cy="1100056"/>
            <a:chOff x="230399" y="200319"/>
            <a:chExt cx="972000" cy="1100056"/>
          </a:xfrm>
        </p:grpSpPr>
        <p:grpSp>
          <p:nvGrpSpPr>
            <p:cNvPr id="100" name="Skupina 99"/>
            <p:cNvGrpSpPr/>
            <p:nvPr/>
          </p:nvGrpSpPr>
          <p:grpSpPr>
            <a:xfrm rot="5400000">
              <a:off x="492154" y="820929"/>
              <a:ext cx="439900" cy="518992"/>
              <a:chOff x="755576" y="620688"/>
              <a:chExt cx="1728192" cy="2038912"/>
            </a:xfrm>
          </p:grpSpPr>
          <p:cxnSp>
            <p:nvCxnSpPr>
              <p:cNvPr id="102" name="Přímá spojnice 101"/>
              <p:cNvCxnSpPr/>
              <p:nvPr/>
            </p:nvCxnSpPr>
            <p:spPr>
              <a:xfrm flipV="1">
                <a:off x="755576" y="620688"/>
                <a:ext cx="1728000" cy="1020113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3" name="Přímá spojnice 102"/>
              <p:cNvCxnSpPr/>
              <p:nvPr/>
            </p:nvCxnSpPr>
            <p:spPr>
              <a:xfrm>
                <a:off x="755576" y="1640800"/>
                <a:ext cx="1728192" cy="101880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101" name="Obdélník 100"/>
            <p:cNvSpPr/>
            <p:nvPr/>
          </p:nvSpPr>
          <p:spPr>
            <a:xfrm>
              <a:off x="230399" y="200319"/>
              <a:ext cx="972000" cy="68400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6000" b="1" dirty="0" smtClean="0">
                  <a:solidFill>
                    <a:schemeClr val="tx1"/>
                  </a:solidFill>
                </a:rPr>
                <a:t>1</a:t>
              </a:r>
              <a:r>
                <a:rPr lang="en-US" sz="6000" b="1" dirty="0" smtClean="0">
                  <a:solidFill>
                    <a:schemeClr val="tx1"/>
                  </a:solidFill>
                </a:rPr>
                <a:t>1</a:t>
              </a:r>
              <a:endParaRPr lang="cs-CZ" sz="6000" b="1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104" name="Skupina 103"/>
          <p:cNvGrpSpPr/>
          <p:nvPr/>
        </p:nvGrpSpPr>
        <p:grpSpPr>
          <a:xfrm>
            <a:off x="7686663" y="4365104"/>
            <a:ext cx="972000" cy="1100056"/>
            <a:chOff x="230399" y="200319"/>
            <a:chExt cx="972000" cy="1100056"/>
          </a:xfrm>
        </p:grpSpPr>
        <p:grpSp>
          <p:nvGrpSpPr>
            <p:cNvPr id="105" name="Skupina 104"/>
            <p:cNvGrpSpPr/>
            <p:nvPr/>
          </p:nvGrpSpPr>
          <p:grpSpPr>
            <a:xfrm rot="5400000">
              <a:off x="492154" y="820929"/>
              <a:ext cx="439900" cy="518992"/>
              <a:chOff x="755576" y="620688"/>
              <a:chExt cx="1728192" cy="2038912"/>
            </a:xfrm>
          </p:grpSpPr>
          <p:cxnSp>
            <p:nvCxnSpPr>
              <p:cNvPr id="107" name="Přímá spojnice 106"/>
              <p:cNvCxnSpPr/>
              <p:nvPr/>
            </p:nvCxnSpPr>
            <p:spPr>
              <a:xfrm flipV="1">
                <a:off x="755576" y="620688"/>
                <a:ext cx="1728000" cy="1020113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8" name="Přímá spojnice 107"/>
              <p:cNvCxnSpPr/>
              <p:nvPr/>
            </p:nvCxnSpPr>
            <p:spPr>
              <a:xfrm>
                <a:off x="755576" y="1640800"/>
                <a:ext cx="1728192" cy="101880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106" name="Obdélník 105"/>
            <p:cNvSpPr/>
            <p:nvPr/>
          </p:nvSpPr>
          <p:spPr>
            <a:xfrm>
              <a:off x="230399" y="200319"/>
              <a:ext cx="972000" cy="68400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6000" b="1" dirty="0" smtClean="0">
                  <a:solidFill>
                    <a:schemeClr val="tx1"/>
                  </a:solidFill>
                </a:rPr>
                <a:t>26</a:t>
              </a:r>
              <a:endParaRPr lang="cs-CZ" sz="6000" b="1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109" name="Skupina 108"/>
          <p:cNvGrpSpPr/>
          <p:nvPr/>
        </p:nvGrpSpPr>
        <p:grpSpPr>
          <a:xfrm>
            <a:off x="5163867" y="116632"/>
            <a:ext cx="972000" cy="1100056"/>
            <a:chOff x="230399" y="200319"/>
            <a:chExt cx="972000" cy="1100056"/>
          </a:xfrm>
        </p:grpSpPr>
        <p:grpSp>
          <p:nvGrpSpPr>
            <p:cNvPr id="110" name="Skupina 109"/>
            <p:cNvGrpSpPr/>
            <p:nvPr/>
          </p:nvGrpSpPr>
          <p:grpSpPr>
            <a:xfrm rot="5400000">
              <a:off x="492154" y="820929"/>
              <a:ext cx="439900" cy="518992"/>
              <a:chOff x="755576" y="620688"/>
              <a:chExt cx="1728192" cy="2038912"/>
            </a:xfrm>
          </p:grpSpPr>
          <p:cxnSp>
            <p:nvCxnSpPr>
              <p:cNvPr id="112" name="Přímá spojnice 111"/>
              <p:cNvCxnSpPr/>
              <p:nvPr/>
            </p:nvCxnSpPr>
            <p:spPr>
              <a:xfrm flipV="1">
                <a:off x="755576" y="620688"/>
                <a:ext cx="1728000" cy="1020113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3" name="Přímá spojnice 112"/>
              <p:cNvCxnSpPr/>
              <p:nvPr/>
            </p:nvCxnSpPr>
            <p:spPr>
              <a:xfrm>
                <a:off x="755576" y="1640800"/>
                <a:ext cx="1728192" cy="101880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111" name="Obdélník 110"/>
            <p:cNvSpPr/>
            <p:nvPr/>
          </p:nvSpPr>
          <p:spPr>
            <a:xfrm>
              <a:off x="230399" y="200319"/>
              <a:ext cx="972000" cy="68400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6000" b="1" dirty="0" smtClean="0">
                  <a:solidFill>
                    <a:schemeClr val="tx1"/>
                  </a:solidFill>
                </a:rPr>
                <a:t>78</a:t>
              </a:r>
              <a:endParaRPr lang="cs-CZ" sz="6000" b="1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114" name="Skupina 113"/>
          <p:cNvGrpSpPr/>
          <p:nvPr/>
        </p:nvGrpSpPr>
        <p:grpSpPr>
          <a:xfrm>
            <a:off x="7630601" y="116632"/>
            <a:ext cx="972000" cy="1100056"/>
            <a:chOff x="230399" y="200319"/>
            <a:chExt cx="972000" cy="1100056"/>
          </a:xfrm>
        </p:grpSpPr>
        <p:grpSp>
          <p:nvGrpSpPr>
            <p:cNvPr id="115" name="Skupina 114"/>
            <p:cNvGrpSpPr/>
            <p:nvPr/>
          </p:nvGrpSpPr>
          <p:grpSpPr>
            <a:xfrm rot="5400000">
              <a:off x="492154" y="820929"/>
              <a:ext cx="439900" cy="518992"/>
              <a:chOff x="755576" y="620688"/>
              <a:chExt cx="1728192" cy="2038912"/>
            </a:xfrm>
          </p:grpSpPr>
          <p:cxnSp>
            <p:nvCxnSpPr>
              <p:cNvPr id="117" name="Přímá spojnice 116"/>
              <p:cNvCxnSpPr/>
              <p:nvPr/>
            </p:nvCxnSpPr>
            <p:spPr>
              <a:xfrm flipV="1">
                <a:off x="755576" y="620688"/>
                <a:ext cx="1728000" cy="1020113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8" name="Přímá spojnice 117"/>
              <p:cNvCxnSpPr/>
              <p:nvPr/>
            </p:nvCxnSpPr>
            <p:spPr>
              <a:xfrm>
                <a:off x="755576" y="1640800"/>
                <a:ext cx="1728192" cy="101880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116" name="Obdélník 115"/>
            <p:cNvSpPr/>
            <p:nvPr/>
          </p:nvSpPr>
          <p:spPr>
            <a:xfrm>
              <a:off x="230399" y="200319"/>
              <a:ext cx="972000" cy="68400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6000" b="1" dirty="0" smtClean="0">
                  <a:solidFill>
                    <a:schemeClr val="tx1"/>
                  </a:solidFill>
                </a:rPr>
                <a:t>99</a:t>
              </a:r>
              <a:endParaRPr lang="cs-CZ" sz="6000" b="1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119" name="Skupina 118"/>
          <p:cNvGrpSpPr/>
          <p:nvPr/>
        </p:nvGrpSpPr>
        <p:grpSpPr>
          <a:xfrm>
            <a:off x="3725960" y="2140996"/>
            <a:ext cx="972000" cy="1100056"/>
            <a:chOff x="230399" y="200319"/>
            <a:chExt cx="972000" cy="1100056"/>
          </a:xfrm>
        </p:grpSpPr>
        <p:grpSp>
          <p:nvGrpSpPr>
            <p:cNvPr id="120" name="Skupina 119"/>
            <p:cNvGrpSpPr/>
            <p:nvPr/>
          </p:nvGrpSpPr>
          <p:grpSpPr>
            <a:xfrm rot="5400000">
              <a:off x="492154" y="820929"/>
              <a:ext cx="439900" cy="518992"/>
              <a:chOff x="755576" y="620688"/>
              <a:chExt cx="1728192" cy="2038912"/>
            </a:xfrm>
          </p:grpSpPr>
          <p:cxnSp>
            <p:nvCxnSpPr>
              <p:cNvPr id="122" name="Přímá spojnice 121"/>
              <p:cNvCxnSpPr/>
              <p:nvPr/>
            </p:nvCxnSpPr>
            <p:spPr>
              <a:xfrm flipV="1">
                <a:off x="755576" y="620688"/>
                <a:ext cx="1728000" cy="1020113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3" name="Přímá spojnice 122"/>
              <p:cNvCxnSpPr/>
              <p:nvPr/>
            </p:nvCxnSpPr>
            <p:spPr>
              <a:xfrm>
                <a:off x="755576" y="1640800"/>
                <a:ext cx="1728192" cy="101880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121" name="Obdélník 120"/>
            <p:cNvSpPr/>
            <p:nvPr/>
          </p:nvSpPr>
          <p:spPr>
            <a:xfrm>
              <a:off x="230399" y="200319"/>
              <a:ext cx="972000" cy="68400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6000" b="1" dirty="0" smtClean="0">
                  <a:solidFill>
                    <a:schemeClr val="tx1"/>
                  </a:solidFill>
                </a:rPr>
                <a:t>27</a:t>
              </a:r>
              <a:endParaRPr lang="cs-CZ" sz="6000" b="1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124" name="Skupina 123"/>
          <p:cNvGrpSpPr/>
          <p:nvPr/>
        </p:nvGrpSpPr>
        <p:grpSpPr>
          <a:xfrm>
            <a:off x="6480320" y="2140996"/>
            <a:ext cx="972000" cy="1100056"/>
            <a:chOff x="230399" y="200319"/>
            <a:chExt cx="972000" cy="1100056"/>
          </a:xfrm>
        </p:grpSpPr>
        <p:grpSp>
          <p:nvGrpSpPr>
            <p:cNvPr id="125" name="Skupina 124"/>
            <p:cNvGrpSpPr/>
            <p:nvPr/>
          </p:nvGrpSpPr>
          <p:grpSpPr>
            <a:xfrm rot="5400000">
              <a:off x="492154" y="820929"/>
              <a:ext cx="439900" cy="518992"/>
              <a:chOff x="755576" y="620688"/>
              <a:chExt cx="1728192" cy="2038912"/>
            </a:xfrm>
          </p:grpSpPr>
          <p:cxnSp>
            <p:nvCxnSpPr>
              <p:cNvPr id="127" name="Přímá spojnice 126"/>
              <p:cNvCxnSpPr/>
              <p:nvPr/>
            </p:nvCxnSpPr>
            <p:spPr>
              <a:xfrm flipV="1">
                <a:off x="755576" y="620688"/>
                <a:ext cx="1728000" cy="1020113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8" name="Přímá spojnice 127"/>
              <p:cNvCxnSpPr/>
              <p:nvPr/>
            </p:nvCxnSpPr>
            <p:spPr>
              <a:xfrm>
                <a:off x="755576" y="1640800"/>
                <a:ext cx="1728192" cy="101880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126" name="Obdélník 125"/>
            <p:cNvSpPr/>
            <p:nvPr/>
          </p:nvSpPr>
          <p:spPr>
            <a:xfrm>
              <a:off x="230399" y="200319"/>
              <a:ext cx="972000" cy="68400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6000" b="1" dirty="0" smtClean="0">
                  <a:solidFill>
                    <a:schemeClr val="tx1"/>
                  </a:solidFill>
                </a:rPr>
                <a:t>63</a:t>
              </a:r>
              <a:endParaRPr lang="cs-CZ" sz="6000" b="1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129" name="Skupina 128"/>
          <p:cNvGrpSpPr/>
          <p:nvPr/>
        </p:nvGrpSpPr>
        <p:grpSpPr>
          <a:xfrm>
            <a:off x="2697133" y="116632"/>
            <a:ext cx="972000" cy="1100056"/>
            <a:chOff x="230399" y="200319"/>
            <a:chExt cx="972000" cy="1100056"/>
          </a:xfrm>
        </p:grpSpPr>
        <p:grpSp>
          <p:nvGrpSpPr>
            <p:cNvPr id="130" name="Skupina 129"/>
            <p:cNvGrpSpPr/>
            <p:nvPr/>
          </p:nvGrpSpPr>
          <p:grpSpPr>
            <a:xfrm rot="5400000">
              <a:off x="492154" y="820929"/>
              <a:ext cx="439900" cy="518992"/>
              <a:chOff x="755576" y="620688"/>
              <a:chExt cx="1728192" cy="2038912"/>
            </a:xfrm>
          </p:grpSpPr>
          <p:cxnSp>
            <p:nvCxnSpPr>
              <p:cNvPr id="132" name="Přímá spojnice 131"/>
              <p:cNvCxnSpPr/>
              <p:nvPr/>
            </p:nvCxnSpPr>
            <p:spPr>
              <a:xfrm flipV="1">
                <a:off x="755576" y="620688"/>
                <a:ext cx="1728000" cy="1020113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3" name="Přímá spojnice 132"/>
              <p:cNvCxnSpPr/>
              <p:nvPr/>
            </p:nvCxnSpPr>
            <p:spPr>
              <a:xfrm>
                <a:off x="755576" y="1640800"/>
                <a:ext cx="1728192" cy="101880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131" name="Obdélník 130"/>
            <p:cNvSpPr/>
            <p:nvPr/>
          </p:nvSpPr>
          <p:spPr>
            <a:xfrm>
              <a:off x="230399" y="200319"/>
              <a:ext cx="972000" cy="68400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6000" b="1" dirty="0" smtClean="0">
                  <a:solidFill>
                    <a:schemeClr val="tx1"/>
                  </a:solidFill>
                </a:rPr>
                <a:t>52</a:t>
              </a:r>
              <a:endParaRPr lang="cs-CZ" sz="6000" b="1" dirty="0">
                <a:solidFill>
                  <a:schemeClr val="tx1"/>
                </a:solidFill>
              </a:endParaRPr>
            </a:p>
          </p:txBody>
        </p:sp>
      </p:grpSp>
      <p:sp>
        <p:nvSpPr>
          <p:cNvPr id="134" name="Obdélník 133"/>
          <p:cNvSpPr/>
          <p:nvPr/>
        </p:nvSpPr>
        <p:spPr>
          <a:xfrm>
            <a:off x="-108520" y="1232832"/>
            <a:ext cx="972000" cy="68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000" b="1" dirty="0" smtClean="0">
                <a:solidFill>
                  <a:schemeClr val="tx1"/>
                </a:solidFill>
              </a:rPr>
              <a:t>40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135" name="Obdélník 134"/>
          <p:cNvSpPr/>
          <p:nvPr/>
        </p:nvSpPr>
        <p:spPr>
          <a:xfrm>
            <a:off x="575664" y="1232832"/>
            <a:ext cx="972000" cy="68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000" b="1" dirty="0" smtClean="0">
                <a:solidFill>
                  <a:schemeClr val="tx1"/>
                </a:solidFill>
              </a:rPr>
              <a:t>5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136" name="Obdélník 135"/>
          <p:cNvSpPr/>
          <p:nvPr/>
        </p:nvSpPr>
        <p:spPr>
          <a:xfrm>
            <a:off x="2447872" y="1232832"/>
            <a:ext cx="972000" cy="68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054352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Skupina 12"/>
          <p:cNvGrpSpPr/>
          <p:nvPr/>
        </p:nvGrpSpPr>
        <p:grpSpPr>
          <a:xfrm>
            <a:off x="251792" y="297922"/>
            <a:ext cx="7488696" cy="6587462"/>
            <a:chOff x="251792" y="297922"/>
            <a:chExt cx="7488696" cy="6587462"/>
          </a:xfrm>
        </p:grpSpPr>
        <p:sp>
          <p:nvSpPr>
            <p:cNvPr id="2" name="Obdélník 1"/>
            <p:cNvSpPr/>
            <p:nvPr/>
          </p:nvSpPr>
          <p:spPr>
            <a:xfrm>
              <a:off x="4716288" y="1143922"/>
              <a:ext cx="2448000" cy="701678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en-US" sz="4000" b="1" dirty="0" smtClean="0">
                  <a:solidFill>
                    <a:schemeClr val="tx1"/>
                  </a:solidFill>
                </a:rPr>
                <a:t>56 =</a:t>
              </a:r>
              <a:endParaRPr lang="cs-CZ" sz="4000" b="1" dirty="0">
                <a:solidFill>
                  <a:schemeClr val="tx1"/>
                </a:solidFill>
              </a:endParaRPr>
            </a:p>
          </p:txBody>
        </p:sp>
        <p:sp>
          <p:nvSpPr>
            <p:cNvPr id="3" name="Obdélník 2"/>
            <p:cNvSpPr/>
            <p:nvPr/>
          </p:nvSpPr>
          <p:spPr>
            <a:xfrm>
              <a:off x="251792" y="1242882"/>
              <a:ext cx="2448000" cy="701678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en-US" sz="4000" b="1" dirty="0" smtClean="0">
                  <a:solidFill>
                    <a:schemeClr val="tx1"/>
                  </a:solidFill>
                </a:rPr>
                <a:t>72 </a:t>
              </a:r>
              <a:r>
                <a:rPr lang="en-US" sz="4000" b="1" dirty="0">
                  <a:solidFill>
                    <a:schemeClr val="tx1"/>
                  </a:solidFill>
                </a:rPr>
                <a:t>=</a:t>
              </a:r>
              <a:endParaRPr lang="cs-CZ" sz="4000" b="1" dirty="0">
                <a:solidFill>
                  <a:schemeClr val="tx1"/>
                </a:solidFill>
              </a:endParaRPr>
            </a:p>
          </p:txBody>
        </p:sp>
        <p:sp>
          <p:nvSpPr>
            <p:cNvPr id="4" name="Obdélník 3"/>
            <p:cNvSpPr/>
            <p:nvPr/>
          </p:nvSpPr>
          <p:spPr>
            <a:xfrm>
              <a:off x="251792" y="2187842"/>
              <a:ext cx="2448000" cy="701678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en-US" sz="4000" b="1" dirty="0" smtClean="0">
                  <a:solidFill>
                    <a:schemeClr val="tx1"/>
                  </a:solidFill>
                </a:rPr>
                <a:t>63 = </a:t>
              </a:r>
              <a:endParaRPr lang="cs-CZ" sz="4000" b="1" dirty="0">
                <a:solidFill>
                  <a:schemeClr val="tx1"/>
                </a:solidFill>
              </a:endParaRPr>
            </a:p>
          </p:txBody>
        </p:sp>
        <p:sp>
          <p:nvSpPr>
            <p:cNvPr id="5" name="Obdélník 4"/>
            <p:cNvSpPr/>
            <p:nvPr/>
          </p:nvSpPr>
          <p:spPr>
            <a:xfrm>
              <a:off x="251792" y="4077762"/>
              <a:ext cx="2448000" cy="701678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en-US" sz="4000" b="1" dirty="0" smtClean="0">
                  <a:solidFill>
                    <a:schemeClr val="tx1"/>
                  </a:solidFill>
                </a:rPr>
                <a:t>92 =</a:t>
              </a:r>
              <a:endParaRPr lang="cs-CZ" sz="4000" b="1" dirty="0">
                <a:solidFill>
                  <a:schemeClr val="tx1"/>
                </a:solidFill>
              </a:endParaRPr>
            </a:p>
          </p:txBody>
        </p:sp>
        <p:sp>
          <p:nvSpPr>
            <p:cNvPr id="6" name="Obdélník 5"/>
            <p:cNvSpPr/>
            <p:nvPr/>
          </p:nvSpPr>
          <p:spPr>
            <a:xfrm>
              <a:off x="251792" y="5877272"/>
              <a:ext cx="2448000" cy="701678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en-US" sz="4000" b="1" dirty="0" smtClean="0">
                  <a:solidFill>
                    <a:schemeClr val="tx1"/>
                  </a:solidFill>
                </a:rPr>
                <a:t>41 = </a:t>
              </a:r>
              <a:endParaRPr lang="cs-CZ" sz="4000" b="1" dirty="0">
                <a:solidFill>
                  <a:schemeClr val="tx1"/>
                </a:solidFill>
              </a:endParaRPr>
            </a:p>
          </p:txBody>
        </p:sp>
        <p:sp>
          <p:nvSpPr>
            <p:cNvPr id="7" name="Obdélník 6"/>
            <p:cNvSpPr/>
            <p:nvPr/>
          </p:nvSpPr>
          <p:spPr>
            <a:xfrm>
              <a:off x="4716288" y="303958"/>
              <a:ext cx="2448000" cy="701678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en-US" sz="4000" b="1" dirty="0" smtClean="0">
                  <a:solidFill>
                    <a:schemeClr val="tx1"/>
                  </a:solidFill>
                </a:rPr>
                <a:t>33 = </a:t>
              </a:r>
              <a:endParaRPr lang="cs-CZ" sz="4000" b="1" dirty="0">
                <a:solidFill>
                  <a:schemeClr val="tx1"/>
                </a:solidFill>
              </a:endParaRPr>
            </a:p>
          </p:txBody>
        </p:sp>
        <p:sp>
          <p:nvSpPr>
            <p:cNvPr id="8" name="Obdélník 7"/>
            <p:cNvSpPr/>
            <p:nvPr/>
          </p:nvSpPr>
          <p:spPr>
            <a:xfrm>
              <a:off x="251792" y="297922"/>
              <a:ext cx="2448000" cy="701678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en-US" sz="4000" b="1" dirty="0" smtClean="0">
                  <a:solidFill>
                    <a:schemeClr val="tx1"/>
                  </a:solidFill>
                </a:rPr>
                <a:t>88 = 80 + 8</a:t>
              </a:r>
              <a:endParaRPr lang="cs-CZ" sz="4000" b="1" dirty="0">
                <a:solidFill>
                  <a:schemeClr val="tx1"/>
                </a:solidFill>
              </a:endParaRPr>
            </a:p>
          </p:txBody>
        </p:sp>
        <p:sp>
          <p:nvSpPr>
            <p:cNvPr id="9" name="Obdélník 8"/>
            <p:cNvSpPr/>
            <p:nvPr/>
          </p:nvSpPr>
          <p:spPr>
            <a:xfrm>
              <a:off x="4716288" y="2823850"/>
              <a:ext cx="2448000" cy="701678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en-US" sz="4000" b="1" dirty="0" smtClean="0">
                  <a:solidFill>
                    <a:schemeClr val="tx1"/>
                  </a:solidFill>
                </a:rPr>
                <a:t>84 =</a:t>
              </a:r>
              <a:endParaRPr lang="cs-CZ" sz="4000" b="1" dirty="0">
                <a:solidFill>
                  <a:schemeClr val="tx1"/>
                </a:solidFill>
              </a:endParaRPr>
            </a:p>
          </p:txBody>
        </p:sp>
        <p:sp>
          <p:nvSpPr>
            <p:cNvPr id="10" name="Obdélník 9"/>
            <p:cNvSpPr/>
            <p:nvPr/>
          </p:nvSpPr>
          <p:spPr>
            <a:xfrm>
              <a:off x="4716288" y="4503778"/>
              <a:ext cx="2448000" cy="701678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en-US" sz="4000" b="1" dirty="0" smtClean="0">
                  <a:solidFill>
                    <a:schemeClr val="tx1"/>
                  </a:solidFill>
                </a:rPr>
                <a:t>27 =</a:t>
              </a:r>
              <a:endParaRPr lang="cs-CZ" sz="4000" b="1" dirty="0">
                <a:solidFill>
                  <a:schemeClr val="tx1"/>
                </a:solidFill>
              </a:endParaRPr>
            </a:p>
          </p:txBody>
        </p:sp>
        <p:sp>
          <p:nvSpPr>
            <p:cNvPr id="11" name="Obdélník 10"/>
            <p:cNvSpPr/>
            <p:nvPr/>
          </p:nvSpPr>
          <p:spPr>
            <a:xfrm>
              <a:off x="4716288" y="6183706"/>
              <a:ext cx="2448000" cy="701678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en-US" sz="4000" b="1" dirty="0" smtClean="0">
                  <a:solidFill>
                    <a:schemeClr val="tx1"/>
                  </a:solidFill>
                </a:rPr>
                <a:t>65 = </a:t>
              </a:r>
              <a:endParaRPr lang="cs-CZ" sz="4000" b="1" dirty="0">
                <a:solidFill>
                  <a:schemeClr val="tx1"/>
                </a:solidFill>
              </a:endParaRPr>
            </a:p>
          </p:txBody>
        </p:sp>
        <p:cxnSp>
          <p:nvCxnSpPr>
            <p:cNvPr id="16" name="Přímá spojnice 15"/>
            <p:cNvCxnSpPr/>
            <p:nvPr/>
          </p:nvCxnSpPr>
          <p:spPr>
            <a:xfrm>
              <a:off x="1475656" y="1842798"/>
              <a:ext cx="1800200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nice 16"/>
            <p:cNvCxnSpPr/>
            <p:nvPr/>
          </p:nvCxnSpPr>
          <p:spPr>
            <a:xfrm>
              <a:off x="1475656" y="3717032"/>
              <a:ext cx="1800200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Přímá spojnice 17"/>
            <p:cNvCxnSpPr/>
            <p:nvPr/>
          </p:nvCxnSpPr>
          <p:spPr>
            <a:xfrm>
              <a:off x="1475656" y="5589240"/>
              <a:ext cx="1800200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Přímá spojnice 18"/>
            <p:cNvCxnSpPr/>
            <p:nvPr/>
          </p:nvCxnSpPr>
          <p:spPr>
            <a:xfrm>
              <a:off x="1475656" y="6453336"/>
              <a:ext cx="1800200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Přímá spojnice 23"/>
            <p:cNvCxnSpPr/>
            <p:nvPr/>
          </p:nvCxnSpPr>
          <p:spPr>
            <a:xfrm>
              <a:off x="5940152" y="6741368"/>
              <a:ext cx="1800200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5" name="Obdélník 24"/>
            <p:cNvSpPr/>
            <p:nvPr/>
          </p:nvSpPr>
          <p:spPr>
            <a:xfrm>
              <a:off x="4716288" y="5343742"/>
              <a:ext cx="2448000" cy="701678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en-US" sz="4000" b="1" dirty="0" smtClean="0">
                  <a:solidFill>
                    <a:schemeClr val="tx1"/>
                  </a:solidFill>
                </a:rPr>
                <a:t>17 = </a:t>
              </a:r>
              <a:endParaRPr lang="cs-CZ" sz="4000" b="1" dirty="0">
                <a:solidFill>
                  <a:schemeClr val="tx1"/>
                </a:solidFill>
              </a:endParaRPr>
            </a:p>
          </p:txBody>
        </p:sp>
        <p:sp>
          <p:nvSpPr>
            <p:cNvPr id="26" name="Obdélník 25"/>
            <p:cNvSpPr/>
            <p:nvPr/>
          </p:nvSpPr>
          <p:spPr>
            <a:xfrm>
              <a:off x="4716288" y="3663814"/>
              <a:ext cx="2448000" cy="701678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en-US" sz="4000" b="1" dirty="0" smtClean="0">
                  <a:solidFill>
                    <a:schemeClr val="tx1"/>
                  </a:solidFill>
                </a:rPr>
                <a:t>24 = </a:t>
              </a:r>
              <a:endParaRPr lang="cs-CZ" sz="4000" b="1" dirty="0">
                <a:solidFill>
                  <a:schemeClr val="tx1"/>
                </a:solidFill>
              </a:endParaRPr>
            </a:p>
          </p:txBody>
        </p:sp>
        <p:sp>
          <p:nvSpPr>
            <p:cNvPr id="27" name="Obdélník 26"/>
            <p:cNvSpPr/>
            <p:nvPr/>
          </p:nvSpPr>
          <p:spPr>
            <a:xfrm>
              <a:off x="4716288" y="1983886"/>
              <a:ext cx="2448000" cy="701678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en-US" sz="4000" b="1" dirty="0" smtClean="0">
                  <a:solidFill>
                    <a:schemeClr val="tx1"/>
                  </a:solidFill>
                </a:rPr>
                <a:t>38 = </a:t>
              </a:r>
              <a:endParaRPr lang="cs-CZ" sz="4000" b="1" dirty="0">
                <a:solidFill>
                  <a:schemeClr val="tx1"/>
                </a:solidFill>
              </a:endParaRPr>
            </a:p>
          </p:txBody>
        </p:sp>
        <p:sp>
          <p:nvSpPr>
            <p:cNvPr id="28" name="Obdélník 27"/>
            <p:cNvSpPr/>
            <p:nvPr/>
          </p:nvSpPr>
          <p:spPr>
            <a:xfrm>
              <a:off x="251792" y="3132802"/>
              <a:ext cx="2448000" cy="701678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en-US" sz="4000" b="1" dirty="0" smtClean="0">
                  <a:solidFill>
                    <a:schemeClr val="tx1"/>
                  </a:solidFill>
                </a:rPr>
                <a:t>46 = </a:t>
              </a:r>
              <a:endParaRPr lang="cs-CZ" sz="4000" b="1" dirty="0">
                <a:solidFill>
                  <a:schemeClr val="tx1"/>
                </a:solidFill>
              </a:endParaRPr>
            </a:p>
          </p:txBody>
        </p:sp>
        <p:sp>
          <p:nvSpPr>
            <p:cNvPr id="29" name="Obdélník 28"/>
            <p:cNvSpPr/>
            <p:nvPr/>
          </p:nvSpPr>
          <p:spPr>
            <a:xfrm>
              <a:off x="251792" y="5022722"/>
              <a:ext cx="2448000" cy="701678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en-US" sz="4000" b="1" dirty="0" smtClean="0">
                  <a:solidFill>
                    <a:schemeClr val="tx1"/>
                  </a:solidFill>
                </a:rPr>
                <a:t>53 = </a:t>
              </a:r>
              <a:endParaRPr lang="cs-CZ" sz="4000" b="1" dirty="0">
                <a:solidFill>
                  <a:schemeClr val="tx1"/>
                </a:solidFill>
              </a:endParaRPr>
            </a:p>
          </p:txBody>
        </p:sp>
        <p:cxnSp>
          <p:nvCxnSpPr>
            <p:cNvPr id="30" name="Přímá spojnice 29"/>
            <p:cNvCxnSpPr/>
            <p:nvPr/>
          </p:nvCxnSpPr>
          <p:spPr>
            <a:xfrm>
              <a:off x="1475656" y="2780928"/>
              <a:ext cx="1800200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Přímá spojnice 30"/>
            <p:cNvCxnSpPr/>
            <p:nvPr/>
          </p:nvCxnSpPr>
          <p:spPr>
            <a:xfrm>
              <a:off x="1475656" y="4653136"/>
              <a:ext cx="1800200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Přímá spojnice 31"/>
            <p:cNvCxnSpPr/>
            <p:nvPr/>
          </p:nvCxnSpPr>
          <p:spPr>
            <a:xfrm>
              <a:off x="5940288" y="834686"/>
              <a:ext cx="1800200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Přímá spojnice 32"/>
            <p:cNvCxnSpPr/>
            <p:nvPr/>
          </p:nvCxnSpPr>
          <p:spPr>
            <a:xfrm>
              <a:off x="5940288" y="2492896"/>
              <a:ext cx="1800200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Přímá spojnice 33"/>
            <p:cNvCxnSpPr/>
            <p:nvPr/>
          </p:nvCxnSpPr>
          <p:spPr>
            <a:xfrm>
              <a:off x="5940288" y="5013176"/>
              <a:ext cx="1800200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Přímá spojnice 34"/>
            <p:cNvCxnSpPr/>
            <p:nvPr/>
          </p:nvCxnSpPr>
          <p:spPr>
            <a:xfrm>
              <a:off x="5940288" y="5877272"/>
              <a:ext cx="1800200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Přímá spojnice 35"/>
            <p:cNvCxnSpPr/>
            <p:nvPr/>
          </p:nvCxnSpPr>
          <p:spPr>
            <a:xfrm>
              <a:off x="5940288" y="1700808"/>
              <a:ext cx="1800200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Přímá spojnice 36"/>
            <p:cNvCxnSpPr/>
            <p:nvPr/>
          </p:nvCxnSpPr>
          <p:spPr>
            <a:xfrm>
              <a:off x="5940288" y="4221088"/>
              <a:ext cx="1800200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Přímá spojnice 37"/>
            <p:cNvCxnSpPr/>
            <p:nvPr/>
          </p:nvCxnSpPr>
          <p:spPr>
            <a:xfrm>
              <a:off x="5940152" y="3429000"/>
              <a:ext cx="1800200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="" xmlns:p14="http://schemas.microsoft.com/office/powerpoint/2010/main" val="26254290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356248" y="978250"/>
            <a:ext cx="2448000" cy="7016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4000" b="1" dirty="0" smtClean="0">
                <a:solidFill>
                  <a:schemeClr val="tx1"/>
                </a:solidFill>
              </a:rPr>
              <a:t>70 + 9 = 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0" y="2133202"/>
            <a:ext cx="2448000" cy="7016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4000" b="1" dirty="0" smtClean="0">
                <a:solidFill>
                  <a:schemeClr val="tx1"/>
                </a:solidFill>
              </a:rPr>
              <a:t>60 + 5 = 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0" y="3078162"/>
            <a:ext cx="2448000" cy="7016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4000" b="1" dirty="0" smtClean="0">
                <a:solidFill>
                  <a:schemeClr val="tx1"/>
                </a:solidFill>
              </a:rPr>
              <a:t>40 + 2 =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0" y="4023122"/>
            <a:ext cx="2448000" cy="7016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4000" b="1" dirty="0" smtClean="0">
                <a:solidFill>
                  <a:schemeClr val="tx1"/>
                </a:solidFill>
              </a:rPr>
              <a:t>30 + 7 =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0" y="5913042"/>
            <a:ext cx="2448000" cy="7016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4000" b="1" dirty="0" smtClean="0">
                <a:solidFill>
                  <a:schemeClr val="tx1"/>
                </a:solidFill>
              </a:rPr>
              <a:t>60 + 2 =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356248" y="138286"/>
            <a:ext cx="2448000" cy="7016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4000" b="1" dirty="0" smtClean="0">
                <a:solidFill>
                  <a:schemeClr val="tx1"/>
                </a:solidFill>
              </a:rPr>
              <a:t>50 + 8 =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0" y="243282"/>
            <a:ext cx="2448000" cy="7016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4000" b="1" dirty="0" smtClean="0">
                <a:solidFill>
                  <a:schemeClr val="tx1"/>
                </a:solidFill>
              </a:rPr>
              <a:t>70 + 5 = 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356248" y="2658178"/>
            <a:ext cx="2448000" cy="7016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b="1" dirty="0" smtClean="0">
                <a:solidFill>
                  <a:schemeClr val="tx1"/>
                </a:solidFill>
              </a:rPr>
              <a:t>1</a:t>
            </a:r>
            <a:r>
              <a:rPr lang="en-US" sz="4000" b="1" dirty="0" smtClean="0">
                <a:solidFill>
                  <a:schemeClr val="tx1"/>
                </a:solidFill>
              </a:rPr>
              <a:t>0 + 6 = 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356248" y="4338106"/>
            <a:ext cx="2448000" cy="7016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4000" b="1" dirty="0" smtClean="0">
                <a:solidFill>
                  <a:schemeClr val="tx1"/>
                </a:solidFill>
              </a:rPr>
              <a:t>80 + 4 = 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356248" y="6018034"/>
            <a:ext cx="2448000" cy="7016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4000" b="1" dirty="0" smtClean="0">
                <a:solidFill>
                  <a:schemeClr val="tx1"/>
                </a:solidFill>
              </a:rPr>
              <a:t>30 + 1 =</a:t>
            </a:r>
            <a:endParaRPr lang="cs-CZ" sz="4000" b="1" dirty="0">
              <a:solidFill>
                <a:schemeClr val="tx1"/>
              </a:solidFill>
            </a:endParaRPr>
          </a:p>
        </p:txBody>
      </p:sp>
      <p:cxnSp>
        <p:nvCxnSpPr>
          <p:cNvPr id="12" name="Přímá spojnice 11"/>
          <p:cNvCxnSpPr/>
          <p:nvPr/>
        </p:nvCxnSpPr>
        <p:spPr>
          <a:xfrm>
            <a:off x="1907704" y="836712"/>
            <a:ext cx="18002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1907704" y="2708920"/>
            <a:ext cx="18002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1907704" y="4581128"/>
            <a:ext cx="18002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1907704" y="5517232"/>
            <a:ext cx="18002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1907704" y="6525344"/>
            <a:ext cx="18002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6300192" y="3212976"/>
            <a:ext cx="18002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6300192" y="4869160"/>
            <a:ext cx="18002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Obdélník 21"/>
          <p:cNvSpPr/>
          <p:nvPr/>
        </p:nvSpPr>
        <p:spPr>
          <a:xfrm>
            <a:off x="0" y="1188242"/>
            <a:ext cx="2448000" cy="7016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4000" b="1" dirty="0">
                <a:solidFill>
                  <a:schemeClr val="tx1"/>
                </a:solidFill>
              </a:rPr>
              <a:t>2</a:t>
            </a:r>
            <a:r>
              <a:rPr lang="en-US" sz="4000" b="1" dirty="0" smtClean="0">
                <a:solidFill>
                  <a:schemeClr val="tx1"/>
                </a:solidFill>
              </a:rPr>
              <a:t>0 + 6 = 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4356248" y="3498142"/>
            <a:ext cx="2448000" cy="7016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4000" b="1" dirty="0" smtClean="0">
                <a:solidFill>
                  <a:schemeClr val="tx1"/>
                </a:solidFill>
              </a:rPr>
              <a:t>80 + 7 = 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4356248" y="5178070"/>
            <a:ext cx="2448000" cy="7016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4000" b="1" dirty="0">
                <a:solidFill>
                  <a:schemeClr val="tx1"/>
                </a:solidFill>
              </a:rPr>
              <a:t>9</a:t>
            </a:r>
            <a:r>
              <a:rPr lang="en-US" sz="4000" b="1" dirty="0" smtClean="0">
                <a:solidFill>
                  <a:schemeClr val="tx1"/>
                </a:solidFill>
              </a:rPr>
              <a:t>0 + 9 = 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0" y="4968082"/>
            <a:ext cx="2448000" cy="7016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4000" b="1" dirty="0">
                <a:solidFill>
                  <a:schemeClr val="tx1"/>
                </a:solidFill>
              </a:rPr>
              <a:t>7</a:t>
            </a:r>
            <a:r>
              <a:rPr lang="en-US" sz="4000" b="1" dirty="0" smtClean="0">
                <a:solidFill>
                  <a:schemeClr val="tx1"/>
                </a:solidFill>
              </a:rPr>
              <a:t>0 + 4 = 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4356248" y="1818214"/>
            <a:ext cx="2448000" cy="7016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4000" b="1" dirty="0">
                <a:solidFill>
                  <a:schemeClr val="tx1"/>
                </a:solidFill>
              </a:rPr>
              <a:t>4</a:t>
            </a:r>
            <a:r>
              <a:rPr lang="en-US" sz="4000" b="1" dirty="0" smtClean="0">
                <a:solidFill>
                  <a:schemeClr val="tx1"/>
                </a:solidFill>
              </a:rPr>
              <a:t>0 + 6 = </a:t>
            </a:r>
            <a:endParaRPr lang="cs-CZ" sz="4000" b="1" dirty="0">
              <a:solidFill>
                <a:schemeClr val="tx1"/>
              </a:solidFill>
            </a:endParaRPr>
          </a:p>
        </p:txBody>
      </p:sp>
      <p:cxnSp>
        <p:nvCxnSpPr>
          <p:cNvPr id="27" name="Přímá spojnice 26"/>
          <p:cNvCxnSpPr/>
          <p:nvPr/>
        </p:nvCxnSpPr>
        <p:spPr>
          <a:xfrm>
            <a:off x="1907704" y="1772816"/>
            <a:ext cx="18002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1907704" y="3573016"/>
            <a:ext cx="18002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6300192" y="692696"/>
            <a:ext cx="18002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6300192" y="2348880"/>
            <a:ext cx="18002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>
            <a:off x="6300192" y="5733256"/>
            <a:ext cx="18002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>
            <a:off x="6300192" y="6525344"/>
            <a:ext cx="18002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>
            <a:off x="6300192" y="1628800"/>
            <a:ext cx="18002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>
            <a:off x="6300192" y="4077072"/>
            <a:ext cx="18002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="" xmlns:p14="http://schemas.microsoft.com/office/powerpoint/2010/main" val="128995953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smtClean="0"/>
              <a:t>Citace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036496" cy="4525963"/>
          </a:xfrm>
        </p:spPr>
        <p:txBody>
          <a:bodyPr>
            <a:normAutofit/>
          </a:bodyPr>
          <a:lstStyle/>
          <a:p>
            <a:r>
              <a:rPr lang="cs-CZ" dirty="0" smtClean="0">
                <a:hlinkClick r:id="rId2"/>
              </a:rPr>
              <a:t>www.ofice.microsoft.com</a:t>
            </a:r>
            <a:endParaRPr lang="cs-CZ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="" xmlns:p14="http://schemas.microsoft.com/office/powerpoint/2010/main" val="6300753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2955</TotalTime>
  <Words>272</Words>
  <Application>Microsoft Office PowerPoint</Application>
  <PresentationFormat>Předvádění na obrazovce (4:3)</PresentationFormat>
  <Paragraphs>77</Paragraphs>
  <Slides>8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Snímek 1</vt:lpstr>
      <vt:lpstr>Anotace</vt:lpstr>
      <vt:lpstr>Snímek 3</vt:lpstr>
      <vt:lpstr>Snímek 4</vt:lpstr>
      <vt:lpstr>Snímek 5</vt:lpstr>
      <vt:lpstr>Snímek 6</vt:lpstr>
      <vt:lpstr>Snímek 7</vt:lpstr>
      <vt:lpstr>Citace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Skola</dc:creator>
  <cp:lastModifiedBy>Administrator</cp:lastModifiedBy>
  <cp:revision>367</cp:revision>
  <dcterms:created xsi:type="dcterms:W3CDTF">2012-03-08T11:35:34Z</dcterms:created>
  <dcterms:modified xsi:type="dcterms:W3CDTF">2012-09-27T20:04:20Z</dcterms:modified>
</cp:coreProperties>
</file>