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diagrams/layout1.xml" ContentType="application/vnd.openxmlformats-officedocument.drawingml.diagram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57" r:id="rId2"/>
    <p:sldId id="263" r:id="rId3"/>
    <p:sldId id="297" r:id="rId4"/>
    <p:sldId id="298" r:id="rId5"/>
    <p:sldId id="299" r:id="rId6"/>
    <p:sldId id="300" r:id="rId7"/>
    <p:sldId id="301" r:id="rId8"/>
    <p:sldId id="302" r:id="rId9"/>
    <p:sldId id="303" r:id="rId10"/>
    <p:sldId id="304" r:id="rId11"/>
    <p:sldId id="305" r:id="rId12"/>
    <p:sldId id="264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4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Konstantinovy Lázně, okres Tachov,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Erika Hovorková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VY_32_INOVACE_6_Pravidla cyklisty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 </a:t>
          </a:r>
          <a:r>
            <a:rPr lang="cs-CZ" sz="2000" dirty="0" smtClean="0"/>
            <a:t>CZ.1.07/1.4.00/21.2004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4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4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4"/>
      <dgm:spPr/>
      <dgm:t>
        <a:bodyPr/>
        <a:lstStyle/>
        <a:p>
          <a:endParaRPr lang="cs-CZ"/>
        </a:p>
      </dgm:t>
    </dgm:pt>
    <dgm:pt modelId="{B340602A-63DE-4E1E-AE7D-1BF838894F80}" type="pres">
      <dgm:prSet presAssocID="{D8197B8C-B260-4A16-BDF4-0947B075E274}" presName="vertSpace3" presStyleLbl="node1" presStyleIdx="1" presStyleCnt="4"/>
      <dgm:spPr/>
    </dgm:pt>
    <dgm:pt modelId="{3024726A-57AE-4AFC-9723-A526DCC56990}" type="pres">
      <dgm:prSet presAssocID="{D8197B8C-B260-4A16-BDF4-0947B075E274}" presName="circle3" presStyleLbl="node1" presStyleIdx="2" presStyleCnt="4"/>
      <dgm:spPr/>
    </dgm:pt>
    <dgm:pt modelId="{E632F17C-588E-4513-B5B0-E3A25884288E}" type="pres">
      <dgm:prSet presAssocID="{D8197B8C-B260-4A16-BDF4-0947B075E274}" presName="rect3" presStyleLbl="alignAcc1" presStyleIdx="2" presStyleCnt="4"/>
      <dgm:spPr/>
      <dgm:t>
        <a:bodyPr/>
        <a:lstStyle/>
        <a:p>
          <a:endParaRPr lang="cs-CZ"/>
        </a:p>
      </dgm:t>
    </dgm:pt>
    <dgm:pt modelId="{0067B3B6-CC6E-4FEA-934A-B260CCD88713}" type="pres">
      <dgm:prSet presAssocID="{4C35D32F-0EAB-4CD7-82EE-45574DC2A586}" presName="vertSpace4" presStyleLbl="node1" presStyleIdx="2" presStyleCnt="4"/>
      <dgm:spPr/>
    </dgm:pt>
    <dgm:pt modelId="{7C586B55-94D6-4E48-9045-89BD65D2E277}" type="pres">
      <dgm:prSet presAssocID="{4C35D32F-0EAB-4CD7-82EE-45574DC2A586}" presName="circle4" presStyleLbl="node1" presStyleIdx="3" presStyleCnt="4"/>
      <dgm:spPr/>
    </dgm:pt>
    <dgm:pt modelId="{00691753-22B7-4C53-A077-CBC858064A16}" type="pres">
      <dgm:prSet presAssocID="{4C35D32F-0EAB-4CD7-82EE-45574DC2A586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C148F93-7DA0-4E0D-95F4-8472B341DEC4}" type="pres">
      <dgm:prSet presAssocID="{D8197B8C-B260-4A16-BDF4-0947B075E274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7B473E7-08E4-4C34-9685-F270398857C7}" type="pres">
      <dgm:prSet presAssocID="{4C35D32F-0EAB-4CD7-82EE-45574DC2A586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2" destOrd="0" parTransId="{51C5993D-B262-45E6-B66E-76BC9D6D883D}" sibTransId="{1AEC7F05-E0FE-459C-BD47-224AC9D7BEE4}"/>
    <dgm:cxn modelId="{7026137D-6CD6-4BE9-8D13-2E6F7ED1D5CD}" type="presOf" srcId="{D8197B8C-B260-4A16-BDF4-0947B075E274}" destId="{CC148F93-7DA0-4E0D-95F4-8472B341DEC4}" srcOrd="1" destOrd="0" presId="urn:microsoft.com/office/officeart/2005/8/layout/target3"/>
    <dgm:cxn modelId="{09013891-108B-4269-AF4E-0341A823C58C}" type="presOf" srcId="{D1B46980-6531-4606-95E6-44980827E919}" destId="{2BE915AB-18AA-4053-B92C-3BFC9ED204BB}" srcOrd="1" destOrd="0" presId="urn:microsoft.com/office/officeart/2005/8/layout/target3"/>
    <dgm:cxn modelId="{2221FB34-310D-4638-ACAE-9ACC709E4926}" srcId="{757F3AB3-0718-4624-B441-E567A8F0AB56}" destId="{4C35D32F-0EAB-4CD7-82EE-45574DC2A586}" srcOrd="3" destOrd="0" parTransId="{A15F02C0-547C-48B3-9D05-E7F145EBF3C4}" sibTransId="{8C5711BF-38F0-4590-B6BC-B3119A33CA2E}"/>
    <dgm:cxn modelId="{5004821A-1498-41A0-893F-A85164D08959}" type="presOf" srcId="{D1B46980-6531-4606-95E6-44980827E919}" destId="{6140AFEC-043D-4C43-A2F9-D0F5331DF3A3}" srcOrd="0" destOrd="0" presId="urn:microsoft.com/office/officeart/2005/8/layout/target3"/>
    <dgm:cxn modelId="{2265E82E-5EDE-4C18-B846-B0BBAC4896E5}" type="presOf" srcId="{D1D4F407-5343-4D3F-B5B9-D407B03CAEB4}" destId="{AED2198E-93D5-4001-81B4-73124B309672}" srcOrd="1" destOrd="0" presId="urn:microsoft.com/office/officeart/2005/8/layout/target3"/>
    <dgm:cxn modelId="{4174C45E-4D9B-4864-A1C6-0826538295A4}" type="presOf" srcId="{D8197B8C-B260-4A16-BDF4-0947B075E274}" destId="{E632F17C-588E-4513-B5B0-E3A25884288E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55A2253-A29D-4EAA-873B-74EAF885D7A1}" type="presOf" srcId="{D1D4F407-5343-4D3F-B5B9-D407B03CAEB4}" destId="{D005CE8C-CC26-4C3E-AC11-E15060ECD759}" srcOrd="0" destOrd="0" presId="urn:microsoft.com/office/officeart/2005/8/layout/target3"/>
    <dgm:cxn modelId="{5A9D5BDA-C227-4D10-83EF-7880D0670472}" type="presOf" srcId="{4C35D32F-0EAB-4CD7-82EE-45574DC2A586}" destId="{00691753-22B7-4C53-A077-CBC858064A16}" srcOrd="0" destOrd="0" presId="urn:microsoft.com/office/officeart/2005/8/layout/target3"/>
    <dgm:cxn modelId="{5E1C4C54-FECE-4DE0-9911-66BA5D92C57C}" type="presOf" srcId="{4C35D32F-0EAB-4CD7-82EE-45574DC2A586}" destId="{67B473E7-08E4-4C34-9685-F270398857C7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628CEFC5-49DF-43B2-A645-B19ECA724CD8}" type="presOf" srcId="{757F3AB3-0718-4624-B441-E567A8F0AB56}" destId="{333A1088-737F-45CB-B68E-254E46348037}" srcOrd="0" destOrd="0" presId="urn:microsoft.com/office/officeart/2005/8/layout/target3"/>
    <dgm:cxn modelId="{0A642D55-D736-4B0D-B6EC-5968D7400920}" type="presParOf" srcId="{333A1088-737F-45CB-B68E-254E46348037}" destId="{F5ABB229-8D3B-4694-996A-96F23CF14429}" srcOrd="0" destOrd="0" presId="urn:microsoft.com/office/officeart/2005/8/layout/target3"/>
    <dgm:cxn modelId="{41EB3B42-238B-4998-ADCF-8F26BBA85977}" type="presParOf" srcId="{333A1088-737F-45CB-B68E-254E46348037}" destId="{F41139FD-01EE-4571-8B17-4FB00FC51163}" srcOrd="1" destOrd="0" presId="urn:microsoft.com/office/officeart/2005/8/layout/target3"/>
    <dgm:cxn modelId="{90E0A2B3-464F-47DD-9021-441D4F9C514E}" type="presParOf" srcId="{333A1088-737F-45CB-B68E-254E46348037}" destId="{D005CE8C-CC26-4C3E-AC11-E15060ECD759}" srcOrd="2" destOrd="0" presId="urn:microsoft.com/office/officeart/2005/8/layout/target3"/>
    <dgm:cxn modelId="{F3E54BD5-3FD1-456F-BAF4-87305E6D1D32}" type="presParOf" srcId="{333A1088-737F-45CB-B68E-254E46348037}" destId="{2C702D82-9B77-49B7-9568-BB8EB47C3372}" srcOrd="3" destOrd="0" presId="urn:microsoft.com/office/officeart/2005/8/layout/target3"/>
    <dgm:cxn modelId="{EC1AC008-7C92-43A9-BFA3-DB1155BBFFC3}" type="presParOf" srcId="{333A1088-737F-45CB-B68E-254E46348037}" destId="{A52A0455-90FF-4808-ABD0-F02540D31D5A}" srcOrd="4" destOrd="0" presId="urn:microsoft.com/office/officeart/2005/8/layout/target3"/>
    <dgm:cxn modelId="{28E64F7B-8901-4790-9817-27C7D42CEEB1}" type="presParOf" srcId="{333A1088-737F-45CB-B68E-254E46348037}" destId="{6140AFEC-043D-4C43-A2F9-D0F5331DF3A3}" srcOrd="5" destOrd="0" presId="urn:microsoft.com/office/officeart/2005/8/layout/target3"/>
    <dgm:cxn modelId="{EBAED950-E65E-403B-955C-9CE82E1939AF}" type="presParOf" srcId="{333A1088-737F-45CB-B68E-254E46348037}" destId="{B340602A-63DE-4E1E-AE7D-1BF838894F80}" srcOrd="6" destOrd="0" presId="urn:microsoft.com/office/officeart/2005/8/layout/target3"/>
    <dgm:cxn modelId="{E97ED8D0-305B-47DD-8E27-3A6ADEC89568}" type="presParOf" srcId="{333A1088-737F-45CB-B68E-254E46348037}" destId="{3024726A-57AE-4AFC-9723-A526DCC56990}" srcOrd="7" destOrd="0" presId="urn:microsoft.com/office/officeart/2005/8/layout/target3"/>
    <dgm:cxn modelId="{8BA74B8D-4283-48EA-8DAA-CC3C92206B7A}" type="presParOf" srcId="{333A1088-737F-45CB-B68E-254E46348037}" destId="{E632F17C-588E-4513-B5B0-E3A25884288E}" srcOrd="8" destOrd="0" presId="urn:microsoft.com/office/officeart/2005/8/layout/target3"/>
    <dgm:cxn modelId="{D35B976D-3181-4209-877B-EFDA3291C385}" type="presParOf" srcId="{333A1088-737F-45CB-B68E-254E46348037}" destId="{0067B3B6-CC6E-4FEA-934A-B260CCD88713}" srcOrd="9" destOrd="0" presId="urn:microsoft.com/office/officeart/2005/8/layout/target3"/>
    <dgm:cxn modelId="{B95F6718-7554-4B78-9A85-9AD7C7493274}" type="presParOf" srcId="{333A1088-737F-45CB-B68E-254E46348037}" destId="{7C586B55-94D6-4E48-9045-89BD65D2E277}" srcOrd="10" destOrd="0" presId="urn:microsoft.com/office/officeart/2005/8/layout/target3"/>
    <dgm:cxn modelId="{04BA9265-001D-465E-81FA-BCA4B9F42D3A}" type="presParOf" srcId="{333A1088-737F-45CB-B68E-254E46348037}" destId="{00691753-22B7-4C53-A077-CBC858064A16}" srcOrd="11" destOrd="0" presId="urn:microsoft.com/office/officeart/2005/8/layout/target3"/>
    <dgm:cxn modelId="{E3457138-5763-4A50-82CE-010131D421F9}" type="presParOf" srcId="{333A1088-737F-45CB-B68E-254E46348037}" destId="{AED2198E-93D5-4001-81B4-73124B309672}" srcOrd="12" destOrd="0" presId="urn:microsoft.com/office/officeart/2005/8/layout/target3"/>
    <dgm:cxn modelId="{9B42D056-57DF-4D25-B3F4-52C2D86445EB}" type="presParOf" srcId="{333A1088-737F-45CB-B68E-254E46348037}" destId="{2BE915AB-18AA-4053-B92C-3BFC9ED204BB}" srcOrd="13" destOrd="0" presId="urn:microsoft.com/office/officeart/2005/8/layout/target3"/>
    <dgm:cxn modelId="{7EF907D0-7139-4C48-AF83-46AC00618C96}" type="presParOf" srcId="{333A1088-737F-45CB-B68E-254E46348037}" destId="{CC148F93-7DA0-4E0D-95F4-8472B341DEC4}" srcOrd="14" destOrd="0" presId="urn:microsoft.com/office/officeart/2005/8/layout/target3"/>
    <dgm:cxn modelId="{747D1EC2-D5B6-4B5C-A472-66E661B66DAD}" type="presParOf" srcId="{333A1088-737F-45CB-B68E-254E46348037}" destId="{67B473E7-08E4-4C34-9685-F270398857C7}" srcOrd="15" destOrd="0" presId="urn:microsoft.com/office/officeart/2005/8/layout/target3"/>
  </dgm:cxnLst>
  <dgm:bg/>
  <dgm:whole/>
  <dgm:extLst>
    <a:ext uri="http://schemas.microsoft.com/office/drawing/2008/diagram">
      <dsp:dataModelExt xmlns=""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456383" cy="345638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712554" y="0"/>
          <a:ext cx="6408712" cy="345638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Konstantinovy Lázně, okres Tachov, příspěvková organizace</a:t>
          </a:r>
          <a:endParaRPr lang="cs-CZ" sz="2000" kern="1200" dirty="0"/>
        </a:p>
      </dsp:txBody>
      <dsp:txXfrm>
        <a:off x="1712554" y="0"/>
        <a:ext cx="6408712" cy="734481"/>
      </dsp:txXfrm>
    </dsp:sp>
    <dsp:sp modelId="{A52A0455-90FF-4808-ABD0-F02540D31D5A}">
      <dsp:nvSpPr>
        <dsp:cNvPr id="0" name=""/>
        <dsp:cNvSpPr/>
      </dsp:nvSpPr>
      <dsp:spPr>
        <a:xfrm>
          <a:off x="453650" y="734481"/>
          <a:ext cx="2549083" cy="254908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728191" y="734481"/>
          <a:ext cx="6408712" cy="254908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Erika Hovorková</a:t>
          </a:r>
          <a:endParaRPr lang="cs-CZ" sz="2000" kern="1200" dirty="0"/>
        </a:p>
      </dsp:txBody>
      <dsp:txXfrm>
        <a:off x="1728191" y="734481"/>
        <a:ext cx="6408712" cy="734481"/>
      </dsp:txXfrm>
    </dsp:sp>
    <dsp:sp modelId="{3024726A-57AE-4AFC-9723-A526DCC56990}">
      <dsp:nvSpPr>
        <dsp:cNvPr id="0" name=""/>
        <dsp:cNvSpPr/>
      </dsp:nvSpPr>
      <dsp:spPr>
        <a:xfrm>
          <a:off x="907300" y="1468963"/>
          <a:ext cx="1641782" cy="164178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E632F17C-588E-4513-B5B0-E3A25884288E}">
      <dsp:nvSpPr>
        <dsp:cNvPr id="0" name=""/>
        <dsp:cNvSpPr/>
      </dsp:nvSpPr>
      <dsp:spPr>
        <a:xfrm>
          <a:off x="1728191" y="1468963"/>
          <a:ext cx="6408712" cy="164178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2000" kern="1200" dirty="0" smtClean="0"/>
            <a:t>VY_32_INOVACE_6_Pravidla cyklisty</a:t>
          </a:r>
          <a:endParaRPr lang="cs-CZ" sz="2000" kern="1200" dirty="0"/>
        </a:p>
      </dsp:txBody>
      <dsp:txXfrm>
        <a:off x="1728191" y="1468963"/>
        <a:ext cx="6408712" cy="734481"/>
      </dsp:txXfrm>
    </dsp:sp>
    <dsp:sp modelId="{7C586B55-94D6-4E48-9045-89BD65D2E277}">
      <dsp:nvSpPr>
        <dsp:cNvPr id="0" name=""/>
        <dsp:cNvSpPr/>
      </dsp:nvSpPr>
      <dsp:spPr>
        <a:xfrm>
          <a:off x="1360951" y="2203444"/>
          <a:ext cx="734481" cy="734481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0691753-22B7-4C53-A077-CBC858064A16}">
      <dsp:nvSpPr>
        <dsp:cNvPr id="0" name=""/>
        <dsp:cNvSpPr/>
      </dsp:nvSpPr>
      <dsp:spPr>
        <a:xfrm>
          <a:off x="1728191" y="2203444"/>
          <a:ext cx="6408712" cy="73448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 CZ.1.07/…</a:t>
          </a:r>
          <a:endParaRPr lang="cs-CZ" sz="2000" kern="1200" dirty="0"/>
        </a:p>
      </dsp:txBody>
      <dsp:txXfrm>
        <a:off x="1728191" y="2203444"/>
        <a:ext cx="6408712" cy="73448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92613E-DDDB-4DBB-A163-989AFFE2C5F1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3C3164-F2C5-4F83-BB08-1F5F92511A8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71461261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92845970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Na každém řádku škrtni místo (i písmeno nad slovem), podle toho,  kam nesmíš vjet. Budeš-li číst odzadu,</a:t>
            </a:r>
            <a:r>
              <a:rPr lang="cs-CZ" baseline="0" dirty="0" smtClean="0"/>
              <a:t> dozvíš se, jak předejít nehodě.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3C3164-F2C5-4F83-BB08-1F5F92511A81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47376320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Spoj</a:t>
            </a:r>
            <a:r>
              <a:rPr lang="cs-CZ" baseline="0" dirty="0" smtClean="0"/>
              <a:t> písmena ve směru šipky střídavě z malého a velkého kruhu. Zjistíš, kde všude máš nosit přilbu. Přečti.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3C3164-F2C5-4F83-BB08-1F5F92511A81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71632172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Obtáhni zeleně bublinu, kde potřebuješ přilbu. Červeně</a:t>
            </a:r>
            <a:r>
              <a:rPr lang="cs-CZ" baseline="0" dirty="0" smtClean="0"/>
              <a:t> vybarvi bublinu, kde je přilba nutná.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3C3164-F2C5-4F83-BB08-1F5F92511A81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19031540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Obtáhni zeleně bublinu, kde potřebuješ přilbu. Červeně</a:t>
            </a:r>
            <a:r>
              <a:rPr lang="cs-CZ" baseline="0" dirty="0" smtClean="0"/>
              <a:t> vybarvi bublinu, kde je přilba nutná.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3C3164-F2C5-4F83-BB08-1F5F92511A81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7026878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Chlapec</a:t>
            </a:r>
            <a:r>
              <a:rPr lang="cs-CZ" baseline="0" dirty="0" smtClean="0"/>
              <a:t> jel na kole, co se mu stalo? Na co zapomněl? Zapiš na řádek. Odpověď najdeš pod  obdélníkem. Po straně napiš, při jakém sportu potřebuješ chrániče.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3C3164-F2C5-4F83-BB08-1F5F92511A81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01365276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Zopakuj si</a:t>
            </a:r>
            <a:r>
              <a:rPr lang="cs-CZ" baseline="0" dirty="0" smtClean="0"/>
              <a:t> správný název značek. Doplň a zapiš načatou myšlenku.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3C3164-F2C5-4F83-BB08-1F5F92511A81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45590059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Zopakuj si</a:t>
            </a:r>
            <a:r>
              <a:rPr lang="cs-CZ" baseline="0" dirty="0" smtClean="0"/>
              <a:t> správný název značek. Doplň a zapiš načatou myšlenku.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3C3164-F2C5-4F83-BB08-1F5F92511A81}" type="slidenum">
              <a:rPr lang="cs-CZ" smtClean="0"/>
              <a:pPr/>
              <a:t>9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32620965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Přečti a zakroužkuj správné tvrzení/nepravdivé</a:t>
            </a:r>
            <a:r>
              <a:rPr lang="cs-CZ" baseline="0" dirty="0" smtClean="0"/>
              <a:t> škrtni.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3C3164-F2C5-4F83-BB08-1F5F92511A81}" type="slidenum">
              <a:rPr lang="cs-CZ" smtClean="0"/>
              <a:pPr/>
              <a:t>10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95968534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mtClean="0"/>
              <a:t>Přečti a zakroužkuj správné tvrzení/nepravdivé</a:t>
            </a:r>
            <a:r>
              <a:rPr lang="cs-CZ" baseline="0" smtClean="0"/>
              <a:t> škrtni.</a:t>
            </a:r>
            <a:endParaRPr lang="cs-CZ" smtClean="0"/>
          </a:p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3C3164-F2C5-4F83-BB08-1F5F92511A81}" type="slidenum">
              <a:rPr lang="cs-CZ" smtClean="0"/>
              <a:pPr/>
              <a:t>11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35157573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028316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9863112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0798841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9942155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200445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4142635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8807013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6000250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330691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6785130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3122022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E1AB617-178B-4D3B-9F3A-4C512F0B0DE5}" type="datetimeFigureOut">
              <a:rPr lang="cs-CZ" smtClean="0"/>
              <a:pPr/>
              <a:t>27.9.2012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E629D86-1752-4FD4-8640-A83ADCADB1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5770011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diagramData" Target="../diagrams/data1.xml"/><Relationship Id="rId7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wmf"/><Relationship Id="rId4" Type="http://schemas.openxmlformats.org/officeDocument/2006/relationships/image" Target="../media/image3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wmf"/><Relationship Id="rId5" Type="http://schemas.openxmlformats.org/officeDocument/2006/relationships/image" Target="../media/image8.wmf"/><Relationship Id="rId4" Type="http://schemas.openxmlformats.org/officeDocument/2006/relationships/image" Target="../media/image7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2.wmf"/><Relationship Id="rId4" Type="http://schemas.openxmlformats.org/officeDocument/2006/relationships/image" Target="../media/image11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5.jpeg"/><Relationship Id="rId4" Type="http://schemas.openxmlformats.org/officeDocument/2006/relationships/image" Target="../media/image14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wmf"/><Relationship Id="rId7" Type="http://schemas.openxmlformats.org/officeDocument/2006/relationships/image" Target="../media/image20.wmf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wmf"/><Relationship Id="rId5" Type="http://schemas.openxmlformats.org/officeDocument/2006/relationships/image" Target="../media/image18.wmf"/><Relationship Id="rId4" Type="http://schemas.openxmlformats.org/officeDocument/2006/relationships/image" Target="../media/image17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wmf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3.wmf"/><Relationship Id="rId4" Type="http://schemas.openxmlformats.org/officeDocument/2006/relationships/image" Target="../media/image22.wmf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1550557812"/>
              </p:ext>
            </p:extLst>
          </p:nvPr>
        </p:nvGraphicFramePr>
        <p:xfrm>
          <a:off x="467544" y="476672"/>
          <a:ext cx="8136904" cy="34563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screen">
            <a:extLst>
              <a:ext uri="{28A0092B-C50C-407E-A947-70E740481C1C}">
                <a14:useLocalDpi xmlns=""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550201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96752"/>
            <a:ext cx="8229600" cy="5400600"/>
          </a:xfrm>
        </p:spPr>
        <p:txBody>
          <a:bodyPr>
            <a:normAutofit fontScale="92500" lnSpcReduction="10000"/>
          </a:bodyPr>
          <a:lstStyle/>
          <a:p>
            <a:pPr>
              <a:buFont typeface="Wingdings" pitchFamily="2" charset="2"/>
              <a:buChar char="Ø"/>
            </a:pPr>
            <a:r>
              <a:rPr lang="cs-CZ" sz="4000" dirty="0" smtClean="0"/>
              <a:t>Prvouka pro </a:t>
            </a:r>
            <a:r>
              <a:rPr lang="cs-CZ" sz="4000" dirty="0" smtClean="0"/>
              <a:t>2. ročník </a:t>
            </a:r>
            <a:r>
              <a:rPr lang="cs-CZ" sz="4000" dirty="0" smtClean="0"/>
              <a:t>ZŠ</a:t>
            </a:r>
          </a:p>
          <a:p>
            <a:pPr>
              <a:buFont typeface="Wingdings" pitchFamily="2" charset="2"/>
              <a:buChar char="Ø"/>
            </a:pPr>
            <a:r>
              <a:rPr lang="cs-CZ" sz="4000" dirty="0" smtClean="0"/>
              <a:t>Prezentace na interaktivní tabuli</a:t>
            </a:r>
          </a:p>
          <a:p>
            <a:pPr>
              <a:buFont typeface="Wingdings" pitchFamily="2" charset="2"/>
              <a:buChar char="Ø"/>
            </a:pPr>
            <a:r>
              <a:rPr lang="cs-CZ" sz="4000" dirty="0" smtClean="0"/>
              <a:t>Pomůcky: hračky dopravních prostředků, dopravní značky</a:t>
            </a:r>
          </a:p>
          <a:p>
            <a:pPr>
              <a:buFont typeface="Wingdings" pitchFamily="2" charset="2"/>
              <a:buChar char="Ø"/>
            </a:pPr>
            <a:r>
              <a:rPr lang="cs-CZ" sz="4000" dirty="0" smtClean="0"/>
              <a:t>Inovace – práce s interaktivní tabulí motivuje žáky, vybízí je k aktivitě</a:t>
            </a:r>
          </a:p>
          <a:p>
            <a:pPr>
              <a:buFont typeface="Wingdings" pitchFamily="2" charset="2"/>
              <a:buChar char="Ø"/>
            </a:pPr>
            <a:r>
              <a:rPr lang="cs-CZ" sz="4000" dirty="0" smtClean="0"/>
              <a:t>Metodické pokyny: spojování a přiřazování obrázků k textu, tajenka, test</a:t>
            </a:r>
          </a:p>
          <a:p>
            <a:pPr>
              <a:buFont typeface="Wingdings" pitchFamily="2" charset="2"/>
              <a:buChar char="Ø"/>
            </a:pPr>
            <a:endParaRPr lang="cs-CZ" sz="4000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Člověk a jeho svět - Prvouka</a:t>
            </a:r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5436489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Skola\AppData\Local\Microsoft\Windows\Temporary Internet Files\Content.IE5\JU6EBC9H\MC90019773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44624"/>
            <a:ext cx="1576900" cy="141340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Skola\AppData\Local\Microsoft\Windows\Temporary Internet Files\Content.IE5\ZGCILW6V\MC90039095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8618" y="2204864"/>
            <a:ext cx="1823314" cy="18352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Skola\AppData\Local\Microsoft\Windows\Temporary Internet Files\Content.IE5\FLBCMDCD\MC90031876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8618" y="4437112"/>
            <a:ext cx="1562956" cy="215790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3" name="Přímá spojnice 2"/>
          <p:cNvCxnSpPr/>
          <p:nvPr/>
        </p:nvCxnSpPr>
        <p:spPr>
          <a:xfrm>
            <a:off x="1115616" y="1950208"/>
            <a:ext cx="7776864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1895590" y="4221088"/>
            <a:ext cx="714090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1751574" y="6453336"/>
            <a:ext cx="714090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Obdélník 3"/>
          <p:cNvSpPr/>
          <p:nvPr/>
        </p:nvSpPr>
        <p:spPr>
          <a:xfrm>
            <a:off x="1115616" y="1484784"/>
            <a:ext cx="1440160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b="1" dirty="0" smtClean="0">
                <a:solidFill>
                  <a:schemeClr val="tx1"/>
                </a:solidFill>
              </a:rPr>
              <a:t>CHODNÍK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2555776" y="1484784"/>
            <a:ext cx="1260140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b="1" dirty="0" smtClean="0">
                <a:solidFill>
                  <a:schemeClr val="tx1"/>
                </a:solidFill>
              </a:rPr>
              <a:t>SILNICE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3851920" y="999232"/>
            <a:ext cx="1728192" cy="9176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b="1" dirty="0" smtClean="0">
                <a:solidFill>
                  <a:schemeClr val="tx1"/>
                </a:solidFill>
              </a:rPr>
              <a:t>STEZKA PRO CYKLISTY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5652120" y="1484784"/>
            <a:ext cx="1440160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b="1" dirty="0" smtClean="0">
                <a:solidFill>
                  <a:schemeClr val="tx1"/>
                </a:solidFill>
              </a:rPr>
              <a:t>PŘECHOD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7164288" y="1458032"/>
            <a:ext cx="2080231" cy="4588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b="1" dirty="0" smtClean="0">
                <a:solidFill>
                  <a:schemeClr val="tx1"/>
                </a:solidFill>
              </a:rPr>
              <a:t>LESNÍ CESTA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3758236" y="3618272"/>
            <a:ext cx="1440160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b="1" dirty="0" smtClean="0">
                <a:solidFill>
                  <a:schemeClr val="tx1"/>
                </a:solidFill>
              </a:rPr>
              <a:t>HŘIŠTĚ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5283218" y="3618272"/>
            <a:ext cx="1431776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b="1" dirty="0" smtClean="0">
                <a:solidFill>
                  <a:schemeClr val="tx1"/>
                </a:solidFill>
              </a:rPr>
              <a:t>CHODNÍK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6799816" y="3618272"/>
            <a:ext cx="1440160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b="1" dirty="0" smtClean="0">
                <a:solidFill>
                  <a:schemeClr val="tx1"/>
                </a:solidFill>
              </a:rPr>
              <a:t>DÁLNICE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8324800" y="3618272"/>
            <a:ext cx="1143744" cy="4588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b="1" dirty="0" smtClean="0">
                <a:solidFill>
                  <a:schemeClr val="tx1"/>
                </a:solidFill>
              </a:rPr>
              <a:t>PARK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1945222" y="3618272"/>
            <a:ext cx="1728192" cy="4588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b="1" dirty="0" smtClean="0">
                <a:solidFill>
                  <a:schemeClr val="tx1"/>
                </a:solidFill>
              </a:rPr>
              <a:t>SPĚŠÍ ZÓNA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3230047" y="5922528"/>
            <a:ext cx="1440160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b="1" dirty="0" smtClean="0">
                <a:solidFill>
                  <a:schemeClr val="tx1"/>
                </a:solidFill>
              </a:rPr>
              <a:t>DÁLNICE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4912430" y="5922528"/>
            <a:ext cx="931912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b="1" dirty="0" smtClean="0">
                <a:solidFill>
                  <a:schemeClr val="tx1"/>
                </a:solidFill>
              </a:rPr>
              <a:t>PARK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6086564" y="5922528"/>
            <a:ext cx="1440160" cy="43204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b="1" dirty="0" smtClean="0">
                <a:solidFill>
                  <a:schemeClr val="tx1"/>
                </a:solidFill>
              </a:rPr>
              <a:t>CHODNÍK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7768946" y="5922528"/>
            <a:ext cx="1143744" cy="4588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b="1" dirty="0" smtClean="0">
                <a:solidFill>
                  <a:schemeClr val="tx1"/>
                </a:solidFill>
              </a:rPr>
              <a:t>HŘIŠTĚ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1907704" y="5922528"/>
            <a:ext cx="1080120" cy="4588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b="1" dirty="0" smtClean="0">
                <a:solidFill>
                  <a:schemeClr val="tx1"/>
                </a:solidFill>
              </a:rPr>
              <a:t>HŘIŠTĚ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6" name="Ovál 15"/>
          <p:cNvSpPr/>
          <p:nvPr/>
        </p:nvSpPr>
        <p:spPr>
          <a:xfrm>
            <a:off x="1640913" y="284881"/>
            <a:ext cx="626831" cy="626831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Ě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36" name="Ovál 35"/>
          <p:cNvSpPr/>
          <p:nvPr/>
        </p:nvSpPr>
        <p:spPr>
          <a:xfrm>
            <a:off x="2843808" y="284881"/>
            <a:ext cx="626831" cy="626831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solidFill>
                  <a:schemeClr val="tx1"/>
                </a:solidFill>
              </a:rPr>
              <a:t>N</a:t>
            </a:r>
          </a:p>
        </p:txBody>
      </p:sp>
      <p:sp>
        <p:nvSpPr>
          <p:cNvPr id="37" name="Ovál 36"/>
          <p:cNvSpPr/>
          <p:nvPr/>
        </p:nvSpPr>
        <p:spPr>
          <a:xfrm>
            <a:off x="4211960" y="284881"/>
            <a:ext cx="626831" cy="626831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solidFill>
                  <a:schemeClr val="tx1"/>
                </a:solidFill>
              </a:rPr>
              <a:t>R</a:t>
            </a:r>
          </a:p>
        </p:txBody>
      </p:sp>
      <p:sp>
        <p:nvSpPr>
          <p:cNvPr id="38" name="Ovál 37"/>
          <p:cNvSpPr/>
          <p:nvPr/>
        </p:nvSpPr>
        <p:spPr>
          <a:xfrm>
            <a:off x="5940152" y="284881"/>
            <a:ext cx="626831" cy="626831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solidFill>
                  <a:schemeClr val="tx1"/>
                </a:solidFill>
              </a:rPr>
              <a:t>Ř</a:t>
            </a:r>
          </a:p>
        </p:txBody>
      </p:sp>
      <p:sp>
        <p:nvSpPr>
          <p:cNvPr id="39" name="Ovál 38"/>
          <p:cNvSpPr/>
          <p:nvPr/>
        </p:nvSpPr>
        <p:spPr>
          <a:xfrm>
            <a:off x="7596336" y="284881"/>
            <a:ext cx="626831" cy="626831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solidFill>
                  <a:schemeClr val="tx1"/>
                </a:solidFill>
              </a:rPr>
              <a:t>T</a:t>
            </a:r>
          </a:p>
        </p:txBody>
      </p:sp>
      <p:sp>
        <p:nvSpPr>
          <p:cNvPr id="40" name="Ovál 39"/>
          <p:cNvSpPr/>
          <p:nvPr/>
        </p:nvSpPr>
        <p:spPr>
          <a:xfrm>
            <a:off x="2454242" y="2730161"/>
            <a:ext cx="626831" cy="626831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solidFill>
                  <a:schemeClr val="tx1"/>
                </a:solidFill>
              </a:rPr>
              <a:t>A</a:t>
            </a:r>
          </a:p>
        </p:txBody>
      </p:sp>
      <p:sp>
        <p:nvSpPr>
          <p:cNvPr id="41" name="Ovál 40"/>
          <p:cNvSpPr/>
          <p:nvPr/>
        </p:nvSpPr>
        <p:spPr>
          <a:xfrm>
            <a:off x="3943098" y="2730161"/>
            <a:ext cx="626831" cy="626831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P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42" name="Ovál 41"/>
          <p:cNvSpPr/>
          <p:nvPr/>
        </p:nvSpPr>
        <p:spPr>
          <a:xfrm>
            <a:off x="5431954" y="2730161"/>
            <a:ext cx="626831" cy="626831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O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43" name="Ovál 42"/>
          <p:cNvSpPr/>
          <p:nvPr/>
        </p:nvSpPr>
        <p:spPr>
          <a:xfrm>
            <a:off x="6920810" y="2730161"/>
            <a:ext cx="626831" cy="626831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R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44" name="Ovál 43"/>
          <p:cNvSpPr/>
          <p:nvPr/>
        </p:nvSpPr>
        <p:spPr>
          <a:xfrm>
            <a:off x="8409665" y="2730161"/>
            <a:ext cx="626831" cy="626831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I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45" name="Ovál 44"/>
          <p:cNvSpPr/>
          <p:nvPr/>
        </p:nvSpPr>
        <p:spPr>
          <a:xfrm>
            <a:off x="2051720" y="5178433"/>
            <a:ext cx="626831" cy="626831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solidFill>
                  <a:schemeClr val="tx1"/>
                </a:solidFill>
              </a:rPr>
              <a:t>D</a:t>
            </a:r>
          </a:p>
        </p:txBody>
      </p:sp>
      <p:sp>
        <p:nvSpPr>
          <p:cNvPr id="46" name="Ovál 45"/>
          <p:cNvSpPr/>
          <p:nvPr/>
        </p:nvSpPr>
        <p:spPr>
          <a:xfrm>
            <a:off x="3540576" y="5178433"/>
            <a:ext cx="626831" cy="626831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S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47" name="Ovál 46"/>
          <p:cNvSpPr/>
          <p:nvPr/>
        </p:nvSpPr>
        <p:spPr>
          <a:xfrm>
            <a:off x="5029432" y="5178433"/>
            <a:ext cx="626831" cy="626831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solidFill>
                  <a:schemeClr val="tx1"/>
                </a:solidFill>
              </a:rPr>
              <a:t>Z</a:t>
            </a:r>
          </a:p>
        </p:txBody>
      </p:sp>
      <p:sp>
        <p:nvSpPr>
          <p:cNvPr id="48" name="Ovál 47"/>
          <p:cNvSpPr/>
          <p:nvPr/>
        </p:nvSpPr>
        <p:spPr>
          <a:xfrm>
            <a:off x="6518288" y="5178433"/>
            <a:ext cx="626831" cy="626831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E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49" name="Ovál 48"/>
          <p:cNvSpPr/>
          <p:nvPr/>
        </p:nvSpPr>
        <p:spPr>
          <a:xfrm>
            <a:off x="8007143" y="5178433"/>
            <a:ext cx="626831" cy="626831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J</a:t>
            </a:r>
            <a:endParaRPr lang="cs-CZ" sz="40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6611884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Ovál 12"/>
          <p:cNvSpPr/>
          <p:nvPr/>
        </p:nvSpPr>
        <p:spPr>
          <a:xfrm>
            <a:off x="2711609" y="1613783"/>
            <a:ext cx="3481767" cy="3481767"/>
          </a:xfrm>
          <a:prstGeom prst="ellipse">
            <a:avLst/>
          </a:prstGeom>
          <a:noFill/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0" name="Picture 2" descr="C:\Users\Skola\AppData\Local\Microsoft\Windows\Temporary Internet Files\Content.IE5\7IGT01Y0\MP900405484[1].jpg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DFDFD"/>
              </a:clrFrom>
              <a:clrTo>
                <a:srgbClr val="FDFDFD">
                  <a:alpha val="0"/>
                </a:srgbClr>
              </a:clrTo>
            </a:clrChange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37540" y="1988840"/>
            <a:ext cx="3668920" cy="262065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vál 1"/>
          <p:cNvSpPr/>
          <p:nvPr/>
        </p:nvSpPr>
        <p:spPr>
          <a:xfrm>
            <a:off x="2577017" y="2060848"/>
            <a:ext cx="626831" cy="626831"/>
          </a:xfrm>
          <a:prstGeom prst="ellipse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K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3" name="Ovál 2"/>
          <p:cNvSpPr/>
          <p:nvPr/>
        </p:nvSpPr>
        <p:spPr>
          <a:xfrm>
            <a:off x="5529345" y="1988840"/>
            <a:ext cx="626831" cy="626831"/>
          </a:xfrm>
          <a:prstGeom prst="ellipse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solidFill>
                  <a:schemeClr val="tx1"/>
                </a:solidFill>
              </a:rPr>
              <a:t>L</a:t>
            </a:r>
          </a:p>
        </p:txBody>
      </p:sp>
      <p:sp>
        <p:nvSpPr>
          <p:cNvPr id="4" name="Ovál 3"/>
          <p:cNvSpPr/>
          <p:nvPr/>
        </p:nvSpPr>
        <p:spPr>
          <a:xfrm>
            <a:off x="2288985" y="2996952"/>
            <a:ext cx="626831" cy="626831"/>
          </a:xfrm>
          <a:prstGeom prst="ellipse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solidFill>
                  <a:schemeClr val="tx1"/>
                </a:solidFill>
              </a:rPr>
              <a:t>Í</a:t>
            </a:r>
          </a:p>
        </p:txBody>
      </p:sp>
      <p:sp>
        <p:nvSpPr>
          <p:cNvPr id="5" name="Ovál 4"/>
          <p:cNvSpPr/>
          <p:nvPr/>
        </p:nvSpPr>
        <p:spPr>
          <a:xfrm>
            <a:off x="2577017" y="3933056"/>
            <a:ext cx="626831" cy="626831"/>
          </a:xfrm>
          <a:prstGeom prst="ellipse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solidFill>
                  <a:schemeClr val="tx1"/>
                </a:solidFill>
              </a:rPr>
              <a:t>S</a:t>
            </a:r>
          </a:p>
        </p:txBody>
      </p:sp>
      <p:sp>
        <p:nvSpPr>
          <p:cNvPr id="6" name="Ovál 5"/>
          <p:cNvSpPr/>
          <p:nvPr/>
        </p:nvSpPr>
        <p:spPr>
          <a:xfrm>
            <a:off x="3563888" y="4602369"/>
            <a:ext cx="626831" cy="626831"/>
          </a:xfrm>
          <a:prstGeom prst="ellipse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R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4737257" y="4509120"/>
            <a:ext cx="626831" cy="626831"/>
          </a:xfrm>
          <a:prstGeom prst="ellipse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solidFill>
                  <a:schemeClr val="tx1"/>
                </a:solidFill>
              </a:rPr>
              <a:t>E</a:t>
            </a:r>
          </a:p>
        </p:txBody>
      </p:sp>
      <p:sp>
        <p:nvSpPr>
          <p:cNvPr id="8" name="Ovál 7"/>
          <p:cNvSpPr/>
          <p:nvPr/>
        </p:nvSpPr>
        <p:spPr>
          <a:xfrm>
            <a:off x="5580112" y="3933056"/>
            <a:ext cx="626831" cy="626831"/>
          </a:xfrm>
          <a:prstGeom prst="ellipse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solidFill>
                  <a:schemeClr val="tx1"/>
                </a:solidFill>
              </a:rPr>
              <a:t>Ž</a:t>
            </a:r>
          </a:p>
        </p:txBody>
      </p:sp>
      <p:sp>
        <p:nvSpPr>
          <p:cNvPr id="9" name="Ovál 8"/>
          <p:cNvSpPr/>
          <p:nvPr/>
        </p:nvSpPr>
        <p:spPr>
          <a:xfrm>
            <a:off x="5868144" y="2996952"/>
            <a:ext cx="626831" cy="626831"/>
          </a:xfrm>
          <a:prstGeom prst="ellipse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solidFill>
                  <a:schemeClr val="tx1"/>
                </a:solidFill>
              </a:rPr>
              <a:t>B</a:t>
            </a:r>
          </a:p>
        </p:txBody>
      </p:sp>
      <p:sp>
        <p:nvSpPr>
          <p:cNvPr id="10" name="Ovál 9"/>
          <p:cNvSpPr/>
          <p:nvPr/>
        </p:nvSpPr>
        <p:spPr>
          <a:xfrm>
            <a:off x="4593241" y="1340768"/>
            <a:ext cx="626831" cy="626831"/>
          </a:xfrm>
          <a:prstGeom prst="ellipse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solidFill>
                  <a:schemeClr val="tx1"/>
                </a:solidFill>
              </a:rPr>
              <a:t>K</a:t>
            </a:r>
          </a:p>
        </p:txBody>
      </p:sp>
      <p:sp>
        <p:nvSpPr>
          <p:cNvPr id="11" name="Ovál 10"/>
          <p:cNvSpPr/>
          <p:nvPr/>
        </p:nvSpPr>
        <p:spPr>
          <a:xfrm>
            <a:off x="3419527" y="1412776"/>
            <a:ext cx="626831" cy="626831"/>
          </a:xfrm>
          <a:prstGeom prst="ellipse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solidFill>
                  <a:schemeClr val="tx1"/>
                </a:solidFill>
              </a:rPr>
              <a:t>L</a:t>
            </a:r>
          </a:p>
        </p:txBody>
      </p:sp>
      <p:sp>
        <p:nvSpPr>
          <p:cNvPr id="37" name="Ovál 36"/>
          <p:cNvSpPr/>
          <p:nvPr/>
        </p:nvSpPr>
        <p:spPr>
          <a:xfrm>
            <a:off x="1403648" y="355648"/>
            <a:ext cx="6097688" cy="6097688"/>
          </a:xfrm>
          <a:prstGeom prst="ellipse">
            <a:avLst/>
          </a:prstGeom>
          <a:noFill/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vál 25"/>
          <p:cNvSpPr/>
          <p:nvPr/>
        </p:nvSpPr>
        <p:spPr>
          <a:xfrm>
            <a:off x="2339752" y="548680"/>
            <a:ext cx="626831" cy="626831"/>
          </a:xfrm>
          <a:prstGeom prst="ellipse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solidFill>
                  <a:schemeClr val="tx1"/>
                </a:solidFill>
              </a:rPr>
              <a:t>O</a:t>
            </a:r>
          </a:p>
        </p:txBody>
      </p:sp>
      <p:sp>
        <p:nvSpPr>
          <p:cNvPr id="27" name="Ovál 26"/>
          <p:cNvSpPr/>
          <p:nvPr/>
        </p:nvSpPr>
        <p:spPr>
          <a:xfrm>
            <a:off x="5940152" y="548680"/>
            <a:ext cx="626831" cy="626831"/>
          </a:xfrm>
          <a:prstGeom prst="ellipse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O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28" name="Ovál 27"/>
          <p:cNvSpPr/>
          <p:nvPr/>
        </p:nvSpPr>
        <p:spPr>
          <a:xfrm>
            <a:off x="1248764" y="2082092"/>
            <a:ext cx="802956" cy="698836"/>
          </a:xfrm>
          <a:prstGeom prst="ellipse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400" b="1" dirty="0" smtClean="0">
                <a:solidFill>
                  <a:schemeClr val="tx1"/>
                </a:solidFill>
              </a:rPr>
              <a:t>CH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9" name="Ovál 28"/>
          <p:cNvSpPr/>
          <p:nvPr/>
        </p:nvSpPr>
        <p:spPr>
          <a:xfrm>
            <a:off x="1136857" y="3738273"/>
            <a:ext cx="626831" cy="626831"/>
          </a:xfrm>
          <a:prstGeom prst="ellipse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L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30" name="Ovál 29"/>
          <p:cNvSpPr/>
          <p:nvPr/>
        </p:nvSpPr>
        <p:spPr>
          <a:xfrm>
            <a:off x="2123728" y="5373216"/>
            <a:ext cx="626831" cy="626831"/>
          </a:xfrm>
          <a:prstGeom prst="ellipse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U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31" name="Ovál 30"/>
          <p:cNvSpPr/>
          <p:nvPr/>
        </p:nvSpPr>
        <p:spPr>
          <a:xfrm>
            <a:off x="4330592" y="6114537"/>
            <a:ext cx="626831" cy="626831"/>
          </a:xfrm>
          <a:prstGeom prst="ellipse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B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32" name="Ovál 31"/>
          <p:cNvSpPr/>
          <p:nvPr/>
        </p:nvSpPr>
        <p:spPr>
          <a:xfrm>
            <a:off x="7185529" y="3717032"/>
            <a:ext cx="626831" cy="626831"/>
          </a:xfrm>
          <a:prstGeom prst="ellipse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Ě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33" name="Ovál 32"/>
          <p:cNvSpPr/>
          <p:nvPr/>
        </p:nvSpPr>
        <p:spPr>
          <a:xfrm>
            <a:off x="7113521" y="2276872"/>
            <a:ext cx="626831" cy="626831"/>
          </a:xfrm>
          <a:prstGeom prst="ellipse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O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34" name="Ovál 33"/>
          <p:cNvSpPr/>
          <p:nvPr/>
        </p:nvSpPr>
        <p:spPr>
          <a:xfrm>
            <a:off x="6177417" y="5322449"/>
            <a:ext cx="626831" cy="626831"/>
          </a:xfrm>
          <a:prstGeom prst="ellipse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C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35" name="Ovál 34"/>
          <p:cNvSpPr/>
          <p:nvPr/>
        </p:nvSpPr>
        <p:spPr>
          <a:xfrm>
            <a:off x="4017177" y="44624"/>
            <a:ext cx="626831" cy="626831"/>
          </a:xfrm>
          <a:prstGeom prst="ellipse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E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2048" name="TextovéPole 2047"/>
          <p:cNvSpPr txBox="1"/>
          <p:nvPr/>
        </p:nvSpPr>
        <p:spPr>
          <a:xfrm>
            <a:off x="2023956" y="1455167"/>
            <a:ext cx="57259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NA</a:t>
            </a:r>
            <a:endParaRPr lang="cs-CZ" sz="2400" b="1" dirty="0"/>
          </a:p>
        </p:txBody>
      </p:sp>
      <p:cxnSp>
        <p:nvCxnSpPr>
          <p:cNvPr id="2051" name="Přímá spojnice se šipkou 2050"/>
          <p:cNvCxnSpPr/>
          <p:nvPr/>
        </p:nvCxnSpPr>
        <p:spPr>
          <a:xfrm>
            <a:off x="2365135" y="1844824"/>
            <a:ext cx="262649" cy="374848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se šipkou 40"/>
          <p:cNvCxnSpPr/>
          <p:nvPr/>
        </p:nvCxnSpPr>
        <p:spPr>
          <a:xfrm flipV="1">
            <a:off x="2771800" y="1176963"/>
            <a:ext cx="0" cy="883885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="" xmlns:p14="http://schemas.microsoft.com/office/powerpoint/2010/main" val="35608324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ál 3"/>
          <p:cNvSpPr/>
          <p:nvPr/>
        </p:nvSpPr>
        <p:spPr>
          <a:xfrm>
            <a:off x="5522615" y="1098634"/>
            <a:ext cx="2942779" cy="1008112"/>
          </a:xfrm>
          <a:prstGeom prst="ellipse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PŘI FOTBALE 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6" name="Ovál 5"/>
          <p:cNvSpPr/>
          <p:nvPr/>
        </p:nvSpPr>
        <p:spPr>
          <a:xfrm>
            <a:off x="6082907" y="3707624"/>
            <a:ext cx="2664296" cy="1008112"/>
          </a:xfrm>
          <a:prstGeom prst="ellipse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V AUTOBUSE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741275" y="3854377"/>
            <a:ext cx="3024336" cy="1008112"/>
          </a:xfrm>
          <a:prstGeom prst="ellipse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PŘI HOKEJI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0" y="414558"/>
            <a:ext cx="3999055" cy="1368152"/>
          </a:xfrm>
          <a:prstGeom prst="ellipse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PŘI SPANÍ V AUTĚ</a:t>
            </a:r>
            <a:endParaRPr lang="cs-CZ" sz="2400" b="1" dirty="0">
              <a:solidFill>
                <a:schemeClr val="tx1"/>
              </a:solidFill>
            </a:endParaRPr>
          </a:p>
        </p:txBody>
      </p:sp>
      <p:pic>
        <p:nvPicPr>
          <p:cNvPr id="3074" name="Picture 2" descr="C:\Users\Skola\AppData\Local\Microsoft\Windows\Temporary Internet Files\Content.IE5\QMB9YU97\MC90044052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1275" y="1859585"/>
            <a:ext cx="2322997" cy="1641423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Skola\AppData\Local\Microsoft\Windows\Temporary Internet Files\Content.IE5\QMB9YU97\MC90005400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5942" y="1923456"/>
            <a:ext cx="1666369" cy="235447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Skola\AppData\Local\Microsoft\Windows\Temporary Internet Files\Content.IE5\FLBCMDCD\MC90035956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19127" y="4862489"/>
            <a:ext cx="3252411" cy="182654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Skola\AppData\Local\Microsoft\Windows\Temporary Internet Files\Content.IE5\7IGT01Y0\MC90040609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74500" y="4869160"/>
            <a:ext cx="1944256" cy="194090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14180696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ál 1"/>
          <p:cNvSpPr/>
          <p:nvPr/>
        </p:nvSpPr>
        <p:spPr>
          <a:xfrm>
            <a:off x="3383868" y="3140968"/>
            <a:ext cx="2664296" cy="1008112"/>
          </a:xfrm>
          <a:prstGeom prst="ellipse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S KOČÁRKEM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5526948" y="366470"/>
            <a:ext cx="3168352" cy="1154769"/>
          </a:xfrm>
          <a:prstGeom prst="ellipse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NA KOLE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611560" y="955365"/>
            <a:ext cx="3085921" cy="1131749"/>
          </a:xfrm>
          <a:prstGeom prst="ellipse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NA BRUSLÍCH</a:t>
            </a:r>
            <a:endParaRPr lang="cs-CZ" sz="2400" b="1" dirty="0">
              <a:solidFill>
                <a:schemeClr val="tx1"/>
              </a:solidFill>
            </a:endParaRPr>
          </a:p>
        </p:txBody>
      </p:sp>
      <p:pic>
        <p:nvPicPr>
          <p:cNvPr id="9" name="Picture 4" descr="C:\Users\Skola\AppData\Local\Microsoft\Windows\Temporary Internet Files\Content.IE5\ZGCILW6V\MC90023260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427942"/>
            <a:ext cx="2008291" cy="214613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7" descr="C:\Users\Skola\AppData\Local\Microsoft\Windows\Temporary Internet Files\Content.IE5\QMB9YU97\MC90023811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4025701"/>
            <a:ext cx="2304256" cy="263460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Skola\AppData\Local\Microsoft\Windows\Temporary Internet Files\Content.IE5\QMB9YU97\MC90041347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60331" y="1521239"/>
            <a:ext cx="2059663" cy="155870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21360006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C:\Users\Skola\AppData\Local\Microsoft\Windows\Temporary Internet Files\Content.IE5\ZGCILW6V\MC90023204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404664"/>
            <a:ext cx="2636554" cy="288599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Skola\AppData\Local\Microsoft\Windows\Temporary Internet Files\Content.IE5\7IGT01Y0\MC900347335[1].wmf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t="63576"/>
          <a:stretch/>
        </p:blipFill>
        <p:spPr bwMode="auto">
          <a:xfrm>
            <a:off x="323528" y="3501008"/>
            <a:ext cx="4828249" cy="175949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289667" y="3308053"/>
            <a:ext cx="5436096" cy="2154570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" name="Přímá spojnice 4"/>
          <p:cNvCxnSpPr/>
          <p:nvPr/>
        </p:nvCxnSpPr>
        <p:spPr>
          <a:xfrm>
            <a:off x="289667" y="6597352"/>
            <a:ext cx="5722493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6012160" y="1616799"/>
            <a:ext cx="2952328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6012160" y="2468894"/>
            <a:ext cx="2952328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6012160" y="3320989"/>
            <a:ext cx="2952328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6012160" y="4173084"/>
            <a:ext cx="2952328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6012160" y="5025179"/>
            <a:ext cx="2952328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6012160" y="5877272"/>
            <a:ext cx="2952328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6012160" y="764704"/>
            <a:ext cx="2952328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="" xmlns:p14="http://schemas.microsoft.com/office/powerpoint/2010/main" val="15201449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5" descr="C:\Users\Skola\AppData\Local\Microsoft\Windows\Temporary Internet Files\Content.IE5\FLBCMDCD\MC90041124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3465149"/>
            <a:ext cx="1800000" cy="170518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3" descr="C:\Users\Skola\AppData\Local\Microsoft\Windows\Temporary Internet Files\Content.IE5\FLBCMDCD\MC90041138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332" y="3595277"/>
            <a:ext cx="1800000" cy="144492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 descr="C:\Users\Skola\AppData\Local\Microsoft\Windows\Temporary Internet Files\Content.IE5\7IGT01Y0\MC90041140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52592" y="233595"/>
            <a:ext cx="1800000" cy="169678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C:\Users\Skola\AppData\Local\Microsoft\Windows\Temporary Internet Files\Content.IE5\7IGT01Y0\MC90041126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48412"/>
            <a:ext cx="1800000" cy="169595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9" name="Picture 5" descr="C:\Users\Skola\AppData\Local\Microsoft\Windows\Temporary Internet Files\Content.IE5\QMB9YU97\MC900078977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512" y="48412"/>
            <a:ext cx="1800000" cy="18000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0" name="Přímá spojnice 9"/>
          <p:cNvCxnSpPr/>
          <p:nvPr/>
        </p:nvCxnSpPr>
        <p:spPr>
          <a:xfrm>
            <a:off x="323528" y="3038433"/>
            <a:ext cx="3845584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4832412" y="3038433"/>
            <a:ext cx="324036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4832412" y="6381328"/>
            <a:ext cx="324036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539152" y="6381328"/>
            <a:ext cx="324036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251520" y="2679303"/>
            <a:ext cx="17098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ZDE VJÍŽDĚT</a:t>
            </a:r>
            <a:endParaRPr lang="cs-CZ" sz="24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4745512" y="2679303"/>
            <a:ext cx="144142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ZDE MÁM</a:t>
            </a:r>
            <a:endParaRPr lang="cs-CZ" sz="24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439934" y="6021288"/>
            <a:ext cx="168379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MUSÍM DÁT</a:t>
            </a:r>
            <a:endParaRPr lang="cs-CZ" sz="24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4740667" y="6021288"/>
            <a:ext cx="184755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MUSÍM VŽDY</a:t>
            </a:r>
            <a:endParaRPr lang="cs-CZ" sz="2400" dirty="0"/>
          </a:p>
        </p:txBody>
      </p:sp>
    </p:spTree>
    <p:extLst>
      <p:ext uri="{BB962C8B-B14F-4D97-AF65-F5344CB8AC3E}">
        <p14:creationId xmlns="" xmlns:p14="http://schemas.microsoft.com/office/powerpoint/2010/main" val="35279620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2" descr="C:\Users\Skola\AppData\Local\Microsoft\Windows\Temporary Internet Files\Content.IE5\FLBCMDCD\MC90041125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3445775"/>
            <a:ext cx="1800000" cy="169464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3" descr="C:\Users\Skola\AppData\Local\Microsoft\Windows\Temporary Internet Files\Content.IE5\ZGCILW6V\MC90041128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3445775"/>
            <a:ext cx="1800000" cy="1696253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4" descr="C:\Users\Skola\AppData\Local\Microsoft\Windows\Temporary Internet Files\Content.IE5\7IGT01Y0\MC90041313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49140" y="526528"/>
            <a:ext cx="1800000" cy="171635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0" name="Přímá spojnice 9"/>
          <p:cNvCxnSpPr/>
          <p:nvPr/>
        </p:nvCxnSpPr>
        <p:spPr>
          <a:xfrm>
            <a:off x="1403648" y="2996952"/>
            <a:ext cx="6336704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4949140" y="6523019"/>
            <a:ext cx="405130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1331640" y="2607295"/>
            <a:ext cx="333610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MUSÍM JET PŘIKÁZANÝM</a:t>
            </a:r>
            <a:endParaRPr lang="cs-CZ" sz="2400" dirty="0"/>
          </a:p>
        </p:txBody>
      </p:sp>
      <p:cxnSp>
        <p:nvCxnSpPr>
          <p:cNvPr id="19" name="Přímá spojnice 18"/>
          <p:cNvCxnSpPr/>
          <p:nvPr/>
        </p:nvCxnSpPr>
        <p:spPr>
          <a:xfrm>
            <a:off x="323528" y="6523019"/>
            <a:ext cx="405130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ovéPole 19"/>
          <p:cNvSpPr txBox="1"/>
          <p:nvPr/>
        </p:nvSpPr>
        <p:spPr>
          <a:xfrm>
            <a:off x="251520" y="6165304"/>
            <a:ext cx="188372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SEM NA KOLE</a:t>
            </a:r>
            <a:endParaRPr lang="cs-CZ" sz="24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4866669" y="6135687"/>
            <a:ext cx="208159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TADY SMÍM NA</a:t>
            </a:r>
            <a:endParaRPr lang="cs-CZ" sz="2400" dirty="0"/>
          </a:p>
        </p:txBody>
      </p:sp>
    </p:spTree>
    <p:extLst>
      <p:ext uri="{BB962C8B-B14F-4D97-AF65-F5344CB8AC3E}">
        <p14:creationId xmlns="" xmlns:p14="http://schemas.microsoft.com/office/powerpoint/2010/main" val="32804788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1376184"/>
            <a:ext cx="7767960" cy="55092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14350" indent="-514350">
              <a:buAutoNum type="alphaLcParenR"/>
            </a:pPr>
            <a:r>
              <a:rPr lang="cs-CZ" sz="3200" dirty="0" smtClean="0"/>
              <a:t>Nepotřebuji</a:t>
            </a:r>
          </a:p>
          <a:p>
            <a:pPr marL="514350" indent="-514350">
              <a:buAutoNum type="alphaLcParenR"/>
            </a:pPr>
            <a:r>
              <a:rPr lang="cs-CZ" sz="3200" dirty="0"/>
              <a:t>P</a:t>
            </a:r>
            <a:r>
              <a:rPr lang="cs-CZ" sz="3200" dirty="0" smtClean="0"/>
              <a:t>oužívám vždy na kole, bruslích, koloběžce</a:t>
            </a:r>
          </a:p>
          <a:p>
            <a:pPr marL="514350" indent="-514350">
              <a:buAutoNum type="alphaLcParenR"/>
            </a:pPr>
            <a:r>
              <a:rPr lang="cs-CZ" sz="3200" dirty="0" smtClean="0"/>
              <a:t>Mám jednu na celý život</a:t>
            </a:r>
          </a:p>
          <a:p>
            <a:pPr marL="514350" indent="-514350">
              <a:buAutoNum type="alphaLcParenR"/>
            </a:pPr>
            <a:r>
              <a:rPr lang="cs-CZ" sz="3200" dirty="0" smtClean="0"/>
              <a:t>Používám prasklou</a:t>
            </a:r>
          </a:p>
          <a:p>
            <a:pPr marL="514350" indent="-514350">
              <a:buAutoNum type="alphaLcParenR"/>
            </a:pPr>
            <a:r>
              <a:rPr lang="cs-CZ" sz="3200" dirty="0" smtClean="0"/>
              <a:t>Měním podle růstu hlavy</a:t>
            </a:r>
          </a:p>
          <a:p>
            <a:pPr marL="514350" indent="-514350">
              <a:buAutoNum type="alphaLcParenR"/>
            </a:pPr>
            <a:r>
              <a:rPr lang="cs-CZ" sz="3200" dirty="0" smtClean="0"/>
              <a:t>Nemusím ji zapínat</a:t>
            </a:r>
          </a:p>
          <a:p>
            <a:pPr marL="514350" indent="-514350">
              <a:buAutoNum type="alphaLcParenR"/>
            </a:pPr>
            <a:r>
              <a:rPr lang="cs-CZ" sz="3200" dirty="0" smtClean="0"/>
              <a:t>Zavážu si ji šátkem</a:t>
            </a:r>
          </a:p>
          <a:p>
            <a:pPr marL="514350" indent="-514350">
              <a:buAutoNum type="alphaLcParenR"/>
            </a:pPr>
            <a:r>
              <a:rPr lang="cs-CZ" sz="3200" dirty="0" smtClean="0"/>
              <a:t>Zapnu si ji vždy</a:t>
            </a:r>
          </a:p>
          <a:p>
            <a:pPr marL="514350" indent="-514350">
              <a:buAutoNum type="alphaLcParenR"/>
            </a:pPr>
            <a:r>
              <a:rPr lang="cs-CZ" sz="3200" dirty="0" smtClean="0"/>
              <a:t>Používám jen na silnici</a:t>
            </a:r>
          </a:p>
          <a:p>
            <a:pPr marL="514350" indent="-514350">
              <a:buAutoNum type="alphaLcParenR"/>
            </a:pPr>
            <a:r>
              <a:rPr lang="cs-CZ" sz="3200" dirty="0" smtClean="0"/>
              <a:t>Používám jen na stezce pro cyklisty</a:t>
            </a:r>
          </a:p>
          <a:p>
            <a:endParaRPr lang="cs-CZ" sz="3200" dirty="0"/>
          </a:p>
        </p:txBody>
      </p:sp>
      <p:sp>
        <p:nvSpPr>
          <p:cNvPr id="3" name="Obdélník 2"/>
          <p:cNvSpPr/>
          <p:nvPr/>
        </p:nvSpPr>
        <p:spPr>
          <a:xfrm>
            <a:off x="2843808" y="116632"/>
            <a:ext cx="3384376" cy="1008112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chemeClr val="tx1"/>
                </a:solidFill>
              </a:rPr>
              <a:t>PŘILBU</a:t>
            </a:r>
            <a:endParaRPr lang="cs-CZ" sz="60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6511050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27584" y="1496973"/>
            <a:ext cx="7704856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514350" indent="-514350">
              <a:buAutoNum type="alphaLcParenR"/>
            </a:pPr>
            <a:r>
              <a:rPr lang="cs-CZ" sz="3200" dirty="0"/>
              <a:t>Používám vždy</a:t>
            </a:r>
          </a:p>
          <a:p>
            <a:pPr marL="514350" indent="-514350">
              <a:buAutoNum type="alphaLcParenR"/>
            </a:pPr>
            <a:r>
              <a:rPr lang="cs-CZ" sz="3200" dirty="0"/>
              <a:t>Chrání ruce</a:t>
            </a:r>
          </a:p>
          <a:p>
            <a:pPr marL="514350" indent="-514350">
              <a:buAutoNum type="alphaLcParenR"/>
            </a:pPr>
            <a:r>
              <a:rPr lang="cs-CZ" sz="3200" dirty="0"/>
              <a:t>Chrání hlavu</a:t>
            </a:r>
          </a:p>
          <a:p>
            <a:pPr marL="514350" indent="-514350">
              <a:buAutoNum type="alphaLcParenR"/>
            </a:pPr>
            <a:r>
              <a:rPr lang="cs-CZ" sz="3200" dirty="0"/>
              <a:t>Chrání krk</a:t>
            </a:r>
          </a:p>
          <a:p>
            <a:pPr marL="514350" indent="-514350">
              <a:buAutoNum type="alphaLcParenR"/>
            </a:pPr>
            <a:r>
              <a:rPr lang="cs-CZ" sz="3200" dirty="0"/>
              <a:t>Při pádu na kole se nemůže nic stát</a:t>
            </a:r>
          </a:p>
          <a:p>
            <a:pPr marL="514350" indent="-514350">
              <a:buAutoNum type="alphaLcParenR"/>
            </a:pPr>
            <a:r>
              <a:rPr lang="cs-CZ" sz="3200" dirty="0"/>
              <a:t>Při pádu na kole si nemohu zranit hlavu</a:t>
            </a:r>
          </a:p>
          <a:p>
            <a:pPr marL="514350" indent="-514350">
              <a:buAutoNum type="alphaLcParenR"/>
            </a:pPr>
            <a:r>
              <a:rPr lang="cs-CZ" sz="3200" dirty="0"/>
              <a:t>Při pádu je často zraněná hlava</a:t>
            </a:r>
          </a:p>
          <a:p>
            <a:pPr marL="514350" indent="-514350">
              <a:buAutoNum type="alphaLcParenR"/>
            </a:pPr>
            <a:r>
              <a:rPr lang="cs-CZ" sz="3200" dirty="0"/>
              <a:t>Přilbu musím používat do 12 let</a:t>
            </a:r>
          </a:p>
          <a:p>
            <a:pPr marL="514350" indent="-514350">
              <a:buAutoNum type="alphaLcParenR"/>
            </a:pPr>
            <a:r>
              <a:rPr lang="cs-CZ" sz="3200" dirty="0"/>
              <a:t>Přilbu musím používat do 18 let</a:t>
            </a:r>
          </a:p>
        </p:txBody>
      </p:sp>
      <p:sp>
        <p:nvSpPr>
          <p:cNvPr id="3" name="Obdélník 2"/>
          <p:cNvSpPr/>
          <p:nvPr/>
        </p:nvSpPr>
        <p:spPr>
          <a:xfrm>
            <a:off x="2843808" y="332656"/>
            <a:ext cx="3384376" cy="1008112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chemeClr val="tx1"/>
                </a:solidFill>
              </a:rPr>
              <a:t>PŘILBU</a:t>
            </a:r>
            <a:endParaRPr lang="cs-CZ" sz="60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6551700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dirty="0" smtClean="0"/>
              <a:t>Citace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036496" cy="4525963"/>
          </a:xfrm>
        </p:spPr>
        <p:txBody>
          <a:bodyPr>
            <a:normAutofit/>
          </a:bodyPr>
          <a:lstStyle/>
          <a:p>
            <a:r>
              <a:rPr lang="cs-CZ" dirty="0" smtClean="0"/>
              <a:t>Fotografie: </a:t>
            </a:r>
            <a:r>
              <a:rPr lang="cs-CZ" dirty="0" smtClean="0">
                <a:hlinkClick r:id="rId2"/>
              </a:rPr>
              <a:t>www.ofice.microsoft.com</a:t>
            </a:r>
            <a:endParaRPr lang="cs-CZ" dirty="0" smtClean="0"/>
          </a:p>
        </p:txBody>
      </p:sp>
    </p:spTree>
    <p:extLst>
      <p:ext uri="{BB962C8B-B14F-4D97-AF65-F5344CB8AC3E}">
        <p14:creationId xmlns="" xmlns:p14="http://schemas.microsoft.com/office/powerpoint/2010/main" val="6300753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1121</TotalTime>
  <Words>423</Words>
  <Application>Microsoft Office PowerPoint</Application>
  <PresentationFormat>Předvádění na obrazovce (4:3)</PresentationFormat>
  <Paragraphs>120</Paragraphs>
  <Slides>12</Slides>
  <Notes>11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Snímek 1</vt:lpstr>
      <vt:lpstr>Anotace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Citace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Skola</dc:creator>
  <cp:lastModifiedBy>Administrator</cp:lastModifiedBy>
  <cp:revision>109</cp:revision>
  <dcterms:created xsi:type="dcterms:W3CDTF">2012-03-08T11:35:34Z</dcterms:created>
  <dcterms:modified xsi:type="dcterms:W3CDTF">2012-09-27T20:36:04Z</dcterms:modified>
</cp:coreProperties>
</file>