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71" r:id="rId9"/>
    <p:sldId id="272" r:id="rId10"/>
    <p:sldId id="274" r:id="rId11"/>
    <p:sldId id="273" r:id="rId12"/>
    <p:sldId id="265" r:id="rId13"/>
    <p:sldId id="266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6347967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7658664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21100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0835167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6312323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3340294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7649455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3121306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85275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7309972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4985031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6"/>
          <p:cNvGrpSpPr/>
          <p:nvPr/>
        </p:nvGrpSpPr>
        <p:grpSpPr>
          <a:xfrm>
            <a:off x="0" y="3268345"/>
            <a:ext cx="9144000" cy="146304"/>
            <a:chOff x="0" y="3268345"/>
            <a:chExt cx="9144000" cy="146304"/>
          </a:xfrm>
        </p:grpSpPr>
        <p:sp>
          <p:nvSpPr>
            <p:cNvPr id="13" name="Rectangle 12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752600"/>
            <a:ext cx="7924800" cy="14700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9616"/>
            <a:ext cx="8229600" cy="462654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3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512" y="4406900"/>
            <a:ext cx="78272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2667000"/>
            <a:ext cx="78272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flipH="1">
            <a:off x="0" y="4228465"/>
            <a:ext cx="9144000" cy="146304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4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6" name="Rectangle 15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971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0020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971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6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8" name="Rectangle 1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2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  <p:grpSp>
        <p:nvGrpSpPr>
          <p:cNvPr id="5" name="Group 10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2" name="Rectangle 11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79375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71600"/>
            <a:ext cx="5111750" cy="4754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371600"/>
            <a:ext cx="3008313" cy="47545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13"/>
          <p:cNvGrpSpPr/>
          <p:nvPr/>
        </p:nvGrpSpPr>
        <p:grpSpPr>
          <a:xfrm flipH="1">
            <a:off x="0" y="11430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1801368" y="685800"/>
            <a:ext cx="5495544" cy="3886200"/>
          </a:xfrm>
          <a:solidFill>
            <a:schemeClr val="accent1"/>
          </a:solidFill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/>
          </a:scene3d>
          <a:sp3d contourW="12700" prstMaterial="softEdge">
            <a:bevelT prst="cross"/>
            <a:contourClr>
              <a:srgbClr val="FFFFFF"/>
            </a:contourClr>
          </a:sp3d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  <p:grpSp>
        <p:nvGrpSpPr>
          <p:cNvPr id="3" name="Group 15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7" name="Rectangle 16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7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18288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1722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39712" y="6356350"/>
            <a:ext cx="1868424" cy="365125"/>
          </a:xfrm>
        </p:spPr>
        <p:txBody>
          <a:bodyPr/>
          <a:lstStyle/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 rot="5400000" flipH="1">
            <a:off x="3332988" y="3384804"/>
            <a:ext cx="6867144" cy="73152"/>
            <a:chOff x="0" y="3268345"/>
            <a:chExt cx="9144000" cy="146304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1350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7453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ysClr val="windowText" lastClr="000000"/>
                </a:solidFill>
              </a:defRPr>
            </a:lvl1pPr>
          </a:lstStyle>
          <a:p>
            <a:fld id="{FAB3A6B2-5016-4421-8A13-28C34DBD1663}" type="datetimeFigureOut">
              <a:rPr lang="cs-CZ" smtClean="0"/>
              <a:t>29.9.2012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ysClr val="windowText" lastClr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0248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ysClr val="windowText" lastClr="000000"/>
                </a:solidFill>
              </a:defRPr>
            </a:lvl1pPr>
          </a:lstStyle>
          <a:p>
            <a:fld id="{A1F722C3-8425-49E1-9FAD-7F2528F355D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Placeholder 7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wipe/>
  </p:transition>
  <p:txStyles>
    <p:titleStyle>
      <a:lvl1pPr algn="l" defTabSz="914400" rtl="0" eaLnBrk="1" latinLnBrk="0" hangingPunct="1">
        <a:spcBef>
          <a:spcPct val="0"/>
        </a:spcBef>
        <a:buNone/>
        <a:defRPr sz="4400" kern="1200">
          <a:ln>
            <a:noFill/>
          </a:ln>
          <a:solidFill>
            <a:srgbClr val="FFFFFF"/>
          </a:solidFill>
          <a:effectLst>
            <a:glow rad="101600">
              <a:schemeClr val="tx2"/>
            </a:glo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tx2"/>
        </a:buClr>
        <a:buSzPct val="70000"/>
        <a:buFont typeface="Wingdings 2" pitchFamily="18" charset="2"/>
        <a:buChar char="¥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4"/>
        </a:buClr>
        <a:buSzPct val="60000"/>
        <a:buFont typeface="Wingdings 2" pitchFamily="18" charset="2"/>
        <a:buChar char="¥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5"/>
        </a:buClr>
        <a:buSzPct val="57000"/>
        <a:buFont typeface="Wingdings 2" pitchFamily="18" charset="2"/>
        <a:buChar char="¥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6"/>
        </a:buClr>
        <a:buSzPct val="55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2"/>
        </a:buClr>
        <a:buSzPct val="50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D%C4%9Bti_kapit%C3%A1na_Granta" TargetMode="External"/><Relationship Id="rId3" Type="http://schemas.openxmlformats.org/officeDocument/2006/relationships/hyperlink" Target="http://jakub.kotrla.net/old/verne/ver6.html" TargetMode="External"/><Relationship Id="rId7" Type="http://schemas.openxmlformats.org/officeDocument/2006/relationships/hyperlink" Target="http://cs.wikipedia.org/wiki/Tajupln%C3%BD_ostrov" TargetMode="External"/><Relationship Id="rId2" Type="http://schemas.openxmlformats.org/officeDocument/2006/relationships/hyperlink" Target="http://www.librarising.com/astrology/celebs/julesverne.html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cs.wikipedia.org/wiki/Tajemstv%C3%AD_Vil%C3%A9ma_Storitze" TargetMode="External"/><Relationship Id="rId5" Type="http://schemas.openxmlformats.org/officeDocument/2006/relationships/hyperlink" Target="http://commons.wikimedia.org/wiki/Jules_Verne" TargetMode="External"/><Relationship Id="rId4" Type="http://schemas.openxmlformats.org/officeDocument/2006/relationships/hyperlink" Target="http://cs.wikipedia.org/wiki/Jules_Verne" TargetMode="External"/><Relationship Id="rId9" Type="http://schemas.openxmlformats.org/officeDocument/2006/relationships/hyperlink" Target="http://cs.wikipedia.org/wiki/Dva_roky_pr%C3%A1zdnin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765175"/>
            <a:ext cx="7772400" cy="1470025"/>
          </a:xfrm>
        </p:spPr>
        <p:txBody>
          <a:bodyPr/>
          <a:lstStyle/>
          <a:p>
            <a:pPr eaLnBrk="1" hangingPunct="1"/>
            <a:r>
              <a:rPr lang="cs-CZ" dirty="0" err="1" smtClean="0"/>
              <a:t>Jules</a:t>
            </a:r>
            <a:r>
              <a:rPr lang="cs-CZ" smtClean="0"/>
              <a:t> Verne</a:t>
            </a:r>
            <a:endParaRPr lang="cs-CZ" dirty="0" smtClean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type="subTitle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833" y="3886200"/>
            <a:ext cx="5518534" cy="914400"/>
          </a:xfrm>
        </p:spPr>
      </p:pic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827088" y="4581525"/>
            <a:ext cx="7200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cs-CZ" sz="2400" b="1" dirty="0" smtClean="0">
                <a:solidFill>
                  <a:srgbClr val="000000"/>
                </a:solidFill>
              </a:rPr>
              <a:t>VY_32_INOVACE_XVI-B-05</a:t>
            </a:r>
            <a:endParaRPr lang="cs-CZ" sz="24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8307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339752" y="141277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7300" dirty="0" err="1" smtClean="0"/>
              <a:t>Jules</a:t>
            </a:r>
            <a:r>
              <a:rPr lang="cs-CZ" sz="7300" dirty="0" smtClean="0"/>
              <a:t> Verne</a:t>
            </a:r>
            <a:br>
              <a:rPr lang="cs-CZ" sz="7300" dirty="0" smtClean="0"/>
            </a:br>
            <a:r>
              <a:rPr lang="cs-CZ" sz="3200" dirty="0" smtClean="0"/>
              <a:t>francouzský spisovatel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915816" y="4502471"/>
            <a:ext cx="6400800" cy="1752600"/>
          </a:xfrm>
        </p:spPr>
        <p:txBody>
          <a:bodyPr/>
          <a:lstStyle/>
          <a:p>
            <a:r>
              <a:rPr lang="cs-CZ" dirty="0" smtClean="0"/>
              <a:t>Narodil se roku1828</a:t>
            </a:r>
          </a:p>
          <a:p>
            <a:r>
              <a:rPr lang="cs-CZ" dirty="0" smtClean="0"/>
              <a:t>Zemřel roku 1905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3646487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28277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Zakladatel vědeckofantastické literatury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31035"/>
            <a:ext cx="2952328" cy="3874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689422"/>
            <a:ext cx="5220072" cy="3178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4005064"/>
            <a:ext cx="8839263" cy="4525642"/>
          </a:xfrm>
        </p:spPr>
        <p:txBody>
          <a:bodyPr>
            <a:normAutofit/>
          </a:bodyPr>
          <a:lstStyle/>
          <a:p>
            <a:r>
              <a:rPr lang="cs-CZ" dirty="0" smtClean="0"/>
              <a:t>                             V 11 letech se nechal najmout         				jako plavčík na loď do Indie. 				Rodiče mu v cestě zabránili.</a:t>
            </a:r>
          </a:p>
          <a:p>
            <a:endParaRPr lang="cs-CZ" dirty="0"/>
          </a:p>
          <a:p>
            <a:r>
              <a:rPr lang="cs-CZ" sz="2400" dirty="0" smtClean="0"/>
              <a:t>Na obrázku se svým bratrancem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7324591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525963"/>
          </a:xfrm>
        </p:spPr>
        <p:txBody>
          <a:bodyPr/>
          <a:lstStyle/>
          <a:p>
            <a:r>
              <a:rPr lang="cs-CZ" dirty="0" smtClean="0"/>
              <a:t>Vystudoval práva.</a:t>
            </a:r>
          </a:p>
          <a:p>
            <a:r>
              <a:rPr lang="cs-CZ" dirty="0" smtClean="0"/>
              <a:t>Oženil se s </a:t>
            </a:r>
            <a:r>
              <a:rPr lang="cs-CZ" dirty="0" err="1" smtClean="0"/>
              <a:t>Honorií</a:t>
            </a:r>
            <a:r>
              <a:rPr lang="cs-CZ" dirty="0" smtClean="0"/>
              <a:t> </a:t>
            </a:r>
            <a:r>
              <a:rPr lang="cs-CZ" dirty="0" err="1" smtClean="0"/>
              <a:t>Morelovou</a:t>
            </a:r>
            <a:r>
              <a:rPr lang="cs-CZ" dirty="0" smtClean="0"/>
              <a:t>. Měli syna Michela.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Dospělost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042919"/>
            <a:ext cx="2952328" cy="367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517" y="3140968"/>
            <a:ext cx="3096344" cy="3599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56545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3452753"/>
            <a:ext cx="8712968" cy="3405247"/>
          </a:xfrm>
        </p:spPr>
        <p:txBody>
          <a:bodyPr>
            <a:normAutofit/>
          </a:bodyPr>
          <a:lstStyle/>
          <a:p>
            <a:r>
              <a:rPr lang="cs-CZ" dirty="0" smtClean="0"/>
              <a:t>                            </a:t>
            </a:r>
            <a:r>
              <a:rPr lang="cs-CZ" sz="2800" dirty="0" err="1" smtClean="0"/>
              <a:t>Jules</a:t>
            </a:r>
            <a:r>
              <a:rPr lang="cs-CZ" sz="2800" dirty="0" smtClean="0"/>
              <a:t> Verne hodně cestoval.  </a:t>
            </a:r>
          </a:p>
          <a:p>
            <a:r>
              <a:rPr lang="cs-CZ" sz="2800" dirty="0" smtClean="0"/>
              <a:t>                                Byl v Anglii, Skotsku,</a:t>
            </a:r>
          </a:p>
          <a:p>
            <a:r>
              <a:rPr lang="cs-CZ" sz="2800" dirty="0" smtClean="0"/>
              <a:t>                                ve Skandinávii, </a:t>
            </a:r>
            <a:r>
              <a:rPr lang="cs-CZ" sz="2800" dirty="0"/>
              <a:t>Dánsku,</a:t>
            </a:r>
            <a:endParaRPr lang="cs-CZ" sz="2800" dirty="0" smtClean="0"/>
          </a:p>
          <a:p>
            <a:r>
              <a:rPr lang="cs-CZ" sz="2800" dirty="0" smtClean="0"/>
              <a:t>                                v Nizozemí, Německu,</a:t>
            </a:r>
          </a:p>
          <a:p>
            <a:r>
              <a:rPr lang="cs-CZ" sz="2800" dirty="0" smtClean="0"/>
              <a:t>                                v USA,  v Africe.                                      </a:t>
            </a:r>
          </a:p>
          <a:p>
            <a:r>
              <a:rPr lang="cs-CZ" sz="2800" dirty="0" smtClean="0"/>
              <a:t>Znalosti z cest použil ve svých románech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707" y="0"/>
            <a:ext cx="2520280" cy="3462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66" y="476672"/>
            <a:ext cx="3557857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66253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5300" dirty="0" smtClean="0">
                <a:solidFill>
                  <a:srgbClr val="FF0000"/>
                </a:solidFill>
              </a:rPr>
              <a:t>Podivuhodné cesty </a:t>
            </a:r>
            <a:r>
              <a:rPr lang="cs-CZ" dirty="0" smtClean="0"/>
              <a:t>– </a:t>
            </a:r>
            <a:r>
              <a:rPr lang="cs-CZ" sz="3600" dirty="0" err="1" smtClean="0"/>
              <a:t>souhrný</a:t>
            </a:r>
            <a:r>
              <a:rPr lang="cs-CZ" sz="3600" dirty="0" smtClean="0"/>
              <a:t> název        pro celé </a:t>
            </a:r>
            <a:r>
              <a:rPr lang="cs-CZ" sz="3600" dirty="0" err="1" smtClean="0"/>
              <a:t>Verneovo</a:t>
            </a:r>
            <a:r>
              <a:rPr lang="cs-CZ" sz="3600" dirty="0" smtClean="0"/>
              <a:t> dílo</a:t>
            </a:r>
            <a:endParaRPr lang="cs-CZ" sz="36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916832"/>
            <a:ext cx="3313906" cy="4836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/>
          <a:lstStyle/>
          <a:p>
            <a:endParaRPr lang="cs-CZ" sz="3600" dirty="0" smtClean="0">
              <a:solidFill>
                <a:srgbClr val="FF0000"/>
              </a:solidFill>
            </a:endParaRPr>
          </a:p>
          <a:p>
            <a:endParaRPr lang="cs-CZ" sz="3600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                        </a:t>
            </a:r>
            <a:r>
              <a:rPr lang="cs-CZ" sz="3600" dirty="0" smtClean="0">
                <a:solidFill>
                  <a:srgbClr val="FF0000"/>
                </a:solidFill>
              </a:rPr>
              <a:t>Děti kapitá</a:t>
            </a:r>
            <a:r>
              <a:rPr lang="cs-CZ" sz="3600" dirty="0" smtClean="0">
                <a:solidFill>
                  <a:schemeClr val="bg1"/>
                </a:solidFill>
              </a:rPr>
              <a:t>na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chemeClr val="bg1"/>
                </a:solidFill>
              </a:rPr>
              <a:t>Granta</a:t>
            </a:r>
            <a:endParaRPr lang="cs-CZ" sz="36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2961"/>
            <a:ext cx="3384376" cy="52004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77878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97768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Tajuplný ostro</a:t>
            </a:r>
            <a:r>
              <a:rPr lang="cs-CZ" sz="40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v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427984" cy="6815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72402"/>
            <a:ext cx="3956739" cy="5385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446" y="4797152"/>
            <a:ext cx="2141220" cy="1904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92279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912" y="0"/>
            <a:ext cx="48885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341" y="0"/>
            <a:ext cx="484656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Dvacet tisíc mil pod mořem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74683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05260"/>
            <a:ext cx="3744416" cy="5438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539552" y="-243408"/>
            <a:ext cx="3384376" cy="1575866"/>
          </a:xfrm>
        </p:spPr>
        <p:txBody>
          <a:bodyPr>
            <a:noAutofit/>
          </a:bodyPr>
          <a:lstStyle/>
          <a:p>
            <a:r>
              <a:rPr lang="cs-CZ" sz="4000" dirty="0" smtClean="0">
                <a:solidFill>
                  <a:schemeClr val="bg2">
                    <a:lumMod val="75000"/>
                  </a:schemeClr>
                </a:solidFill>
              </a:rPr>
              <a:t>Dva roky            prázdnin</a:t>
            </a:r>
            <a:endParaRPr lang="cs-CZ" sz="4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xfrm>
            <a:off x="4644008" y="-315416"/>
            <a:ext cx="5184576" cy="1691282"/>
          </a:xfrm>
        </p:spPr>
        <p:txBody>
          <a:bodyPr>
            <a:noAutofit/>
          </a:bodyPr>
          <a:lstStyle/>
          <a:p>
            <a:r>
              <a:rPr lang="cs-CZ" sz="4000" dirty="0" smtClean="0">
                <a:solidFill>
                  <a:schemeClr val="bg2">
                    <a:lumMod val="75000"/>
                  </a:schemeClr>
                </a:solidFill>
              </a:rPr>
              <a:t>Tajemství         Viléma </a:t>
            </a:r>
            <a:r>
              <a:rPr lang="cs-CZ" sz="4000" dirty="0" err="1" smtClean="0">
                <a:solidFill>
                  <a:schemeClr val="bg2">
                    <a:lumMod val="75000"/>
                  </a:schemeClr>
                </a:solidFill>
              </a:rPr>
              <a:t>Storitze</a:t>
            </a:r>
            <a:endParaRPr lang="cs-CZ" sz="4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44008" y="1700808"/>
            <a:ext cx="8229600" cy="11430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844824"/>
            <a:ext cx="4441414" cy="4469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10195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 build="p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620688"/>
            <a:ext cx="8229600" cy="6021288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/>
              <a:t>                             </a:t>
            </a:r>
            <a:r>
              <a:rPr lang="cs-CZ" dirty="0" smtClean="0">
                <a:solidFill>
                  <a:srgbClr val="FF0000"/>
                </a:solidFill>
              </a:rPr>
              <a:t>Další díla J. </a:t>
            </a:r>
            <a:r>
              <a:rPr lang="cs-CZ" dirty="0" err="1" smtClean="0">
                <a:solidFill>
                  <a:srgbClr val="FF0000"/>
                </a:solidFill>
              </a:rPr>
              <a:t>Vernea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Na vlnách Orinoka</a:t>
            </a:r>
          </a:p>
          <a:p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Ocelové město</a:t>
            </a:r>
          </a:p>
          <a:p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Cesta kolem světa za 80 dní</a:t>
            </a:r>
          </a:p>
          <a:p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Tajemný hrad v Karpatech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067944" y="1412776"/>
            <a:ext cx="8229600" cy="11430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6795" y="9306"/>
            <a:ext cx="2762737" cy="438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425041"/>
            <a:ext cx="1691878" cy="2480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268760"/>
            <a:ext cx="2607627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49" y="42526"/>
            <a:ext cx="2863957" cy="4331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66659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251520" y="908720"/>
            <a:ext cx="4038600" cy="5949280"/>
          </a:xfrm>
        </p:spPr>
        <p:txBody>
          <a:bodyPr>
            <a:normAutofit fontScale="700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r>
              <a:rPr lang="cs-CZ" sz="3600" b="1" dirty="0" smtClean="0"/>
              <a:t>1</a:t>
            </a:r>
            <a:r>
              <a:rPr lang="cs-CZ" dirty="0" smtClean="0">
                <a:solidFill>
                  <a:srgbClr val="FF0000"/>
                </a:solidFill>
              </a:rPr>
              <a:t>. Ve kterém století prožil Verne svůj život?</a:t>
            </a:r>
          </a:p>
          <a:p>
            <a:r>
              <a:rPr lang="cs-CZ" dirty="0" smtClean="0"/>
              <a:t>a) v 18.</a:t>
            </a:r>
          </a:p>
          <a:p>
            <a:r>
              <a:rPr lang="cs-CZ" dirty="0" smtClean="0"/>
              <a:t>B) v 19. </a:t>
            </a:r>
          </a:p>
          <a:p>
            <a:r>
              <a:rPr lang="cs-CZ" dirty="0" smtClean="0"/>
              <a:t>C) ve 20.</a:t>
            </a:r>
          </a:p>
          <a:p>
            <a:endParaRPr lang="cs-CZ" dirty="0" smtClean="0"/>
          </a:p>
          <a:p>
            <a:r>
              <a:rPr lang="cs-CZ" sz="3600" b="1" dirty="0" smtClean="0"/>
              <a:t>3</a:t>
            </a:r>
            <a:r>
              <a:rPr lang="cs-CZ" dirty="0" smtClean="0"/>
              <a:t>. </a:t>
            </a:r>
            <a:r>
              <a:rPr lang="cs-CZ" dirty="0" smtClean="0">
                <a:solidFill>
                  <a:srgbClr val="FF0000"/>
                </a:solidFill>
              </a:rPr>
              <a:t>Vystudoval</a:t>
            </a:r>
          </a:p>
          <a:p>
            <a:r>
              <a:rPr lang="cs-CZ" dirty="0" smtClean="0"/>
              <a:t>A) práva</a:t>
            </a:r>
          </a:p>
          <a:p>
            <a:r>
              <a:rPr lang="cs-CZ" dirty="0" smtClean="0"/>
              <a:t>B) učitelství</a:t>
            </a:r>
          </a:p>
          <a:p>
            <a:r>
              <a:rPr lang="cs-CZ" dirty="0" smtClean="0"/>
              <a:t>C) medicínu</a:t>
            </a:r>
          </a:p>
          <a:p>
            <a:endParaRPr lang="cs-CZ" dirty="0" smtClean="0"/>
          </a:p>
          <a:p>
            <a:r>
              <a:rPr lang="cs-CZ" sz="3600" b="1" dirty="0" smtClean="0"/>
              <a:t>5</a:t>
            </a:r>
            <a:r>
              <a:rPr lang="cs-CZ" dirty="0" smtClean="0"/>
              <a:t>) </a:t>
            </a:r>
            <a:r>
              <a:rPr lang="cs-CZ" dirty="0" smtClean="0">
                <a:solidFill>
                  <a:srgbClr val="FF0000"/>
                </a:solidFill>
              </a:rPr>
              <a:t>Jaký je souhrnný název jeho literárních děl?</a:t>
            </a:r>
          </a:p>
          <a:p>
            <a:r>
              <a:rPr lang="cs-CZ" dirty="0" smtClean="0"/>
              <a:t>A) Zajímavé cesty</a:t>
            </a:r>
          </a:p>
          <a:p>
            <a:r>
              <a:rPr lang="cs-CZ" dirty="0" smtClean="0"/>
              <a:t>B) Dobrodružné cesty</a:t>
            </a:r>
          </a:p>
          <a:p>
            <a:r>
              <a:rPr lang="cs-CZ" dirty="0" smtClean="0"/>
              <a:t>C) Podivuhodné cesty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5076056" y="2060848"/>
            <a:ext cx="3528392" cy="4525963"/>
          </a:xfrm>
        </p:spPr>
        <p:txBody>
          <a:bodyPr>
            <a:normAutofit fontScale="92500" lnSpcReduction="20000"/>
          </a:bodyPr>
          <a:lstStyle/>
          <a:p>
            <a:r>
              <a:rPr lang="cs-CZ" sz="2400" b="1" dirty="0" smtClean="0"/>
              <a:t>2.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Kam chtěl cestovat lodí, když mu bylo 11 let?</a:t>
            </a:r>
          </a:p>
          <a:p>
            <a:r>
              <a:rPr lang="cs-CZ" sz="2400" dirty="0" smtClean="0"/>
              <a:t>A) do Indie</a:t>
            </a:r>
          </a:p>
          <a:p>
            <a:r>
              <a:rPr lang="cs-CZ" sz="2400" dirty="0" smtClean="0"/>
              <a:t>B) do Ameriky</a:t>
            </a:r>
          </a:p>
          <a:p>
            <a:r>
              <a:rPr lang="cs-CZ" sz="2400" dirty="0" smtClean="0"/>
              <a:t>C) do Austrálie</a:t>
            </a:r>
          </a:p>
          <a:p>
            <a:endParaRPr lang="cs-CZ" sz="2400" dirty="0" smtClean="0"/>
          </a:p>
          <a:p>
            <a:r>
              <a:rPr lang="cs-CZ" sz="2400" b="1" dirty="0" smtClean="0"/>
              <a:t>4</a:t>
            </a:r>
            <a:r>
              <a:rPr lang="cs-CZ" sz="2400" dirty="0" smtClean="0"/>
              <a:t>. </a:t>
            </a:r>
            <a:r>
              <a:rPr lang="cs-CZ" sz="2400" dirty="0" smtClean="0">
                <a:solidFill>
                  <a:srgbClr val="FF0000"/>
                </a:solidFill>
              </a:rPr>
              <a:t>Jak se jmenoval jeho syn?</a:t>
            </a:r>
          </a:p>
          <a:p>
            <a:r>
              <a:rPr lang="cs-CZ" sz="2400" dirty="0" smtClean="0"/>
              <a:t>1) Ludvík</a:t>
            </a:r>
          </a:p>
          <a:p>
            <a:r>
              <a:rPr lang="cs-CZ" sz="2400" dirty="0" smtClean="0"/>
              <a:t>2) Henry</a:t>
            </a:r>
          </a:p>
          <a:p>
            <a:r>
              <a:rPr lang="cs-CZ" sz="2400" dirty="0" smtClean="0"/>
              <a:t>3) Michel</a:t>
            </a:r>
          </a:p>
          <a:p>
            <a:endParaRPr lang="cs-CZ" sz="2400" dirty="0" smtClean="0"/>
          </a:p>
          <a:p>
            <a:r>
              <a:rPr lang="cs-CZ" sz="2400" b="1" dirty="0" smtClean="0"/>
              <a:t>6. </a:t>
            </a:r>
            <a:r>
              <a:rPr lang="cs-CZ" sz="2400" dirty="0" smtClean="0">
                <a:solidFill>
                  <a:srgbClr val="FF0000"/>
                </a:solidFill>
              </a:rPr>
              <a:t>Napiš 4 </a:t>
            </a:r>
            <a:r>
              <a:rPr lang="cs-CZ" sz="2400" dirty="0" err="1" smtClean="0">
                <a:solidFill>
                  <a:srgbClr val="FF0000"/>
                </a:solidFill>
              </a:rPr>
              <a:t>Verneovy</a:t>
            </a:r>
            <a:r>
              <a:rPr lang="cs-CZ" sz="2400" dirty="0" smtClean="0">
                <a:solidFill>
                  <a:srgbClr val="FF0000"/>
                </a:solidFill>
              </a:rPr>
              <a:t> romány.</a:t>
            </a:r>
          </a:p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dirty="0" smtClean="0"/>
              <a:t>                                Soutěž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4309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200" dirty="0" smtClean="0">
                <a:hlinkClick r:id="rId2"/>
              </a:rPr>
              <a:t>http</a:t>
            </a:r>
            <a:r>
              <a:rPr lang="cs-CZ" sz="1200" dirty="0">
                <a:hlinkClick r:id="rId2"/>
              </a:rPr>
              <a:t>://</a:t>
            </a:r>
            <a:r>
              <a:rPr lang="cs-CZ" sz="1200" dirty="0" smtClean="0">
                <a:hlinkClick r:id="rId2"/>
              </a:rPr>
              <a:t>www.librarising.com/astrology/celebs/julesverne.html</a:t>
            </a:r>
            <a:endParaRPr lang="cs-CZ" sz="1200" dirty="0" smtClean="0"/>
          </a:p>
          <a:p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jakub.kotrla.net/old/verne/ver6.html</a:t>
            </a:r>
            <a:endParaRPr lang="cs-CZ" sz="1200" dirty="0" smtClean="0"/>
          </a:p>
          <a:p>
            <a:r>
              <a:rPr lang="cs-CZ" sz="1200" dirty="0" smtClean="0">
                <a:hlinkClick r:id="rId4"/>
              </a:rPr>
              <a:t>http</a:t>
            </a:r>
            <a:r>
              <a:rPr lang="cs-CZ" sz="1200" dirty="0">
                <a:hlinkClick r:id="rId4"/>
              </a:rPr>
              <a:t>://</a:t>
            </a:r>
            <a:r>
              <a:rPr lang="cs-CZ" sz="1200" dirty="0" smtClean="0">
                <a:hlinkClick r:id="rId4"/>
              </a:rPr>
              <a:t>cs.wikipedia.org/wiki/Jules_Verne</a:t>
            </a:r>
            <a:endParaRPr lang="cs-CZ" sz="1200" dirty="0" smtClean="0"/>
          </a:p>
          <a:p>
            <a:r>
              <a:rPr lang="cs-CZ" sz="1200" dirty="0"/>
              <a:t>h</a:t>
            </a:r>
            <a:r>
              <a:rPr lang="cs-CZ" sz="1200" i="1" dirty="0"/>
              <a:t>tt</a:t>
            </a:r>
            <a:r>
              <a:rPr lang="cs-CZ" sz="1200" dirty="0"/>
              <a:t>p://de.wikipedia.org/wiki/Jules_Verne</a:t>
            </a:r>
          </a:p>
          <a:p>
            <a:r>
              <a:rPr lang="cs-CZ" sz="1200" dirty="0"/>
              <a:t>http://fr.wikipedia.org/wiki/Jules_Verne </a:t>
            </a:r>
          </a:p>
          <a:p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commons.wikimedia.org/wiki/Jules_Verne</a:t>
            </a:r>
            <a:endParaRPr lang="cs-CZ" sz="1200" dirty="0" smtClean="0"/>
          </a:p>
          <a:p>
            <a:r>
              <a:rPr lang="cs-CZ" sz="1200" u="sng" dirty="0">
                <a:hlinkClick r:id="rId6"/>
              </a:rPr>
              <a:t>http://cs.wikipedia.org/wiki/Tajemstv%C3%AD_Vil%C3%A9ma_Storitze</a:t>
            </a:r>
            <a:endParaRPr lang="cs-CZ" sz="1200" dirty="0"/>
          </a:p>
          <a:p>
            <a:r>
              <a:rPr lang="cs-CZ" sz="1200" u="sng" dirty="0">
                <a:hlinkClick r:id="rId7"/>
              </a:rPr>
              <a:t>http://cs.wikipedia.org/wiki/Tajupln%C3%BD_ostrov</a:t>
            </a:r>
            <a:endParaRPr lang="cs-CZ" sz="1200" dirty="0"/>
          </a:p>
          <a:p>
            <a:r>
              <a:rPr lang="cs-CZ" sz="1200" u="sng" dirty="0">
                <a:hlinkClick r:id="rId8"/>
              </a:rPr>
              <a:t>http://cs.wikipedia.org/wiki/D%C4%9Bti_kapit%C3%A1na_Granta</a:t>
            </a:r>
            <a:endParaRPr lang="cs-CZ" sz="1200" dirty="0"/>
          </a:p>
          <a:p>
            <a:r>
              <a:rPr lang="cs-CZ" sz="1200" u="sng" dirty="0">
                <a:hlinkClick r:id="rId9"/>
              </a:rPr>
              <a:t>http://cs.wikipedia.org/wiki/Dva_roky_pr%C3%A1zdnin</a:t>
            </a:r>
            <a:endParaRPr lang="cs-CZ" sz="1200" dirty="0"/>
          </a:p>
          <a:p>
            <a:r>
              <a:rPr lang="cs-CZ" sz="1200" dirty="0"/>
              <a:t>http://cs.wikipedia.org/wiki/Plachetnice</a:t>
            </a:r>
          </a:p>
          <a:p>
            <a:r>
              <a:rPr lang="cs-CZ" sz="1200" dirty="0"/>
              <a:t>http://burianzdenek.cz/Jules-Verne.html?</a:t>
            </a:r>
            <a:endParaRPr lang="cs-CZ" sz="12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45967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Prezentaci použijeme v projektu                o J. </a:t>
            </a:r>
            <a:r>
              <a:rPr lang="cs-CZ" dirty="0" err="1" smtClean="0"/>
              <a:t>Verneovi</a:t>
            </a:r>
            <a:r>
              <a:rPr lang="cs-CZ" dirty="0" smtClean="0"/>
              <a:t> (v českém jazyce, čtení, výtvarné výchově, přírodovědě, vlastivědě)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986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Mountain">
      <a:maj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HY 헤드라인 M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untain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br" rotWithShape="0">
              <a:srgbClr val="000000">
                <a:alpha val="0"/>
              </a:srgbClr>
            </a:outerShdw>
          </a:effectLst>
        </a:effectStyle>
        <a:effectStyle>
          <a:effectLst>
            <a:outerShdw blurRad="38100" dist="25400" dir="5400000" algn="ctr" rotWithShape="0">
              <a:srgbClr val="EBE9ED">
                <a:alpha val="0"/>
              </a:srgbClr>
            </a:outerShdw>
          </a:effectLst>
          <a:scene3d>
            <a:camera prst="orthographicFront">
              <a:rot lat="0" lon="0" rev="0"/>
            </a:camera>
            <a:lightRig rig="glow" dir="b"/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/>
            <a:lightRig rig="glow" dir="b"/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shade val="75000"/>
              </a:schemeClr>
              <a:schemeClr val="phClr">
                <a:tint val="55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292</Words>
  <Application>Microsoft Office PowerPoint</Application>
  <PresentationFormat>Předvádění na obrazovce (4:3)</PresentationFormat>
  <Paragraphs>86</Paragraphs>
  <Slides>13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Motiv systému Office</vt:lpstr>
      <vt:lpstr>Mountain</vt:lpstr>
      <vt:lpstr>Jules Verne</vt:lpstr>
      <vt:lpstr>Jules Verne francouzský spisovatel</vt:lpstr>
      <vt:lpstr>Zakladatel vědeckofantastické literatury</vt:lpstr>
      <vt:lpstr>Dospělost</vt:lpstr>
      <vt:lpstr>Prezentace aplikace PowerPoint</vt:lpstr>
      <vt:lpstr>Podivuhodné cesty – souhrný název        pro celé Verneovo dílo</vt:lpstr>
      <vt:lpstr>Tajuplný ostrov</vt:lpstr>
      <vt:lpstr>Dvacet tisíc mil pod mořem</vt:lpstr>
      <vt:lpstr>Prezentace aplikace PowerPoint</vt:lpstr>
      <vt:lpstr>Prezentace aplikace PowerPoint</vt:lpstr>
      <vt:lpstr>                                Soutěž</vt:lpstr>
      <vt:lpstr>o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Hans Christian Andersen</dc:title>
  <dc:creator>Jaroslava Černá</dc:creator>
  <cp:lastModifiedBy>Jaroslava Černá</cp:lastModifiedBy>
  <cp:revision>23</cp:revision>
  <dcterms:created xsi:type="dcterms:W3CDTF">2011-07-13T20:47:47Z</dcterms:created>
  <dcterms:modified xsi:type="dcterms:W3CDTF">2012-09-29T08:21:38Z</dcterms:modified>
</cp:coreProperties>
</file>