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 smtClean="0"/>
            <a:t>Název školy:  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Vladimíra Dvořáková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VY_32_INOVACE_2B37Čj5_Číslovky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Číslovky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9747A0-0830-4C1E-93BC-BFE613A8FAEB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5ED3962A-9AF2-434B-A199-50FE77D03957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9452E9F-DBC9-4AC2-BA75-925D86BB6CEE}" type="presOf" srcId="{C73C7642-F245-4585-8F88-243F9FAEF6CA}" destId="{59F530CB-4999-43B3-A00D-6AB53886BD77}" srcOrd="1" destOrd="0" presId="urn:microsoft.com/office/officeart/2005/8/layout/target3"/>
    <dgm:cxn modelId="{A47B683D-8FE0-4F83-A024-95F034F723E1}" type="presOf" srcId="{C73C7642-F245-4585-8F88-243F9FAEF6CA}" destId="{9A9B6F4F-B6FF-4F2D-B640-A8473E589523}" srcOrd="0" destOrd="0" presId="urn:microsoft.com/office/officeart/2005/8/layout/target3"/>
    <dgm:cxn modelId="{F24309CF-B4EA-4ED6-9B1B-71DE7DCAB7AF}" type="presOf" srcId="{445C7998-7549-48B0-BD68-D4F0167F02E5}" destId="{BC35EE03-4121-4EF9-923D-7CB6D30D358D}" srcOrd="0" destOrd="0" presId="urn:microsoft.com/office/officeart/2005/8/layout/target3"/>
    <dgm:cxn modelId="{9CB3E3EF-061B-4BA5-A89B-A68964158396}" type="presOf" srcId="{FBBFC3EA-9D9D-4F3A-BEA6-9C2C0E46BF20}" destId="{832BF48F-0145-4429-9E02-8FCA946CCE9E}" srcOrd="1" destOrd="0" presId="urn:microsoft.com/office/officeart/2005/8/layout/target3"/>
    <dgm:cxn modelId="{FCDA5839-6F7D-4495-A5C0-F2A4A7CB3DAF}" type="presOf" srcId="{019433A1-1324-4DE1-9E6F-32B851095F74}" destId="{A3817367-F2BC-482F-8832-FA00B51DCCF3}" srcOrd="0" destOrd="0" presId="urn:microsoft.com/office/officeart/2005/8/layout/target3"/>
    <dgm:cxn modelId="{B5895BAB-48BA-44C1-863A-472ECC1885BB}" type="presOf" srcId="{445C7998-7549-48B0-BD68-D4F0167F02E5}" destId="{4D19AB04-24FA-40C2-B203-52AE3D15E171}" srcOrd="1" destOrd="0" presId="urn:microsoft.com/office/officeart/2005/8/layout/target3"/>
    <dgm:cxn modelId="{4ED0F260-0AEE-4D98-84D3-D51CFE2CB796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33208EAE-6871-4D9E-B341-74A615CB8312}" type="presOf" srcId="{EBC41103-E2E5-4D48-9B4B-425520D3D098}" destId="{3BA01B75-849B-4716-8BCD-084A86FF328F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AE4F92F-AAD4-4B85-92C8-45CD01447378}" type="presOf" srcId="{FBBFC3EA-9D9D-4F3A-BEA6-9C2C0E46BF20}" destId="{643EA938-EDE0-4533-ACCC-D2BD6F3A527C}" srcOrd="0" destOrd="0" presId="urn:microsoft.com/office/officeart/2005/8/layout/target3"/>
    <dgm:cxn modelId="{FC3173DD-37F9-411A-ACCC-9FC556FBD720}" type="presParOf" srcId="{71045F8C-00FA-488E-A7BD-E2E6753D979D}" destId="{3577EC6B-C980-4F34-8C69-4365E7B8FC8C}" srcOrd="0" destOrd="0" presId="urn:microsoft.com/office/officeart/2005/8/layout/target3"/>
    <dgm:cxn modelId="{039B2758-2F95-453B-B8DA-71CC5C0099E3}" type="presParOf" srcId="{71045F8C-00FA-488E-A7BD-E2E6753D979D}" destId="{6940EB87-DC1D-4BC3-9408-9AC2E1FFC039}" srcOrd="1" destOrd="0" presId="urn:microsoft.com/office/officeart/2005/8/layout/target3"/>
    <dgm:cxn modelId="{0F189351-ADA0-4E71-9AD0-2E98398743B9}" type="presParOf" srcId="{71045F8C-00FA-488E-A7BD-E2E6753D979D}" destId="{BC35EE03-4121-4EF9-923D-7CB6D30D358D}" srcOrd="2" destOrd="0" presId="urn:microsoft.com/office/officeart/2005/8/layout/target3"/>
    <dgm:cxn modelId="{A0A86953-A669-4F5F-9D4A-1DE3816F075E}" type="presParOf" srcId="{71045F8C-00FA-488E-A7BD-E2E6753D979D}" destId="{C95EEA27-3CBF-4645-A92D-9D8AF5C1CBFC}" srcOrd="3" destOrd="0" presId="urn:microsoft.com/office/officeart/2005/8/layout/target3"/>
    <dgm:cxn modelId="{6762F7EA-D891-4641-8D1A-4F4595C26F10}" type="presParOf" srcId="{71045F8C-00FA-488E-A7BD-E2E6753D979D}" destId="{851BB866-B6AE-4566-893F-4C635BA974FC}" srcOrd="4" destOrd="0" presId="urn:microsoft.com/office/officeart/2005/8/layout/target3"/>
    <dgm:cxn modelId="{1E555610-FCD5-4790-AB82-811D37F5E02A}" type="presParOf" srcId="{71045F8C-00FA-488E-A7BD-E2E6753D979D}" destId="{643EA938-EDE0-4533-ACCC-D2BD6F3A527C}" srcOrd="5" destOrd="0" presId="urn:microsoft.com/office/officeart/2005/8/layout/target3"/>
    <dgm:cxn modelId="{4D790DC8-B0AC-4DFE-9A54-A6FA9F293F32}" type="presParOf" srcId="{71045F8C-00FA-488E-A7BD-E2E6753D979D}" destId="{92F31B18-D66D-4CC7-89B9-378928DE877D}" srcOrd="6" destOrd="0" presId="urn:microsoft.com/office/officeart/2005/8/layout/target3"/>
    <dgm:cxn modelId="{D3249A60-CF1A-4CF6-8AB1-07D02779D034}" type="presParOf" srcId="{71045F8C-00FA-488E-A7BD-E2E6753D979D}" destId="{902074E1-B931-4618-97F1-FADBE82E9C3C}" srcOrd="7" destOrd="0" presId="urn:microsoft.com/office/officeart/2005/8/layout/target3"/>
    <dgm:cxn modelId="{2C696EE0-34FD-4649-94C5-37A833E0E1F4}" type="presParOf" srcId="{71045F8C-00FA-488E-A7BD-E2E6753D979D}" destId="{A3817367-F2BC-482F-8832-FA00B51DCCF3}" srcOrd="8" destOrd="0" presId="urn:microsoft.com/office/officeart/2005/8/layout/target3"/>
    <dgm:cxn modelId="{4DDF3018-5469-4227-8AA7-E682235EE950}" type="presParOf" srcId="{71045F8C-00FA-488E-A7BD-E2E6753D979D}" destId="{2DD79E57-A63E-47D4-A1AB-6DF333476AD4}" srcOrd="9" destOrd="0" presId="urn:microsoft.com/office/officeart/2005/8/layout/target3"/>
    <dgm:cxn modelId="{F5A6835F-FF0E-4B74-88CF-379464A3631A}" type="presParOf" srcId="{71045F8C-00FA-488E-A7BD-E2E6753D979D}" destId="{648967D3-ED80-4214-8D87-4E7012561E4A}" srcOrd="10" destOrd="0" presId="urn:microsoft.com/office/officeart/2005/8/layout/target3"/>
    <dgm:cxn modelId="{C93A619B-1B41-4FE8-8E76-9EDC9FFC36A0}" type="presParOf" srcId="{71045F8C-00FA-488E-A7BD-E2E6753D979D}" destId="{9A9B6F4F-B6FF-4F2D-B640-A8473E589523}" srcOrd="11" destOrd="0" presId="urn:microsoft.com/office/officeart/2005/8/layout/target3"/>
    <dgm:cxn modelId="{6C65485C-7CA0-4D34-9DB9-B6154C5D4C60}" type="presParOf" srcId="{71045F8C-00FA-488E-A7BD-E2E6753D979D}" destId="{13BD0FAF-9F2C-4708-9E63-A8E8E5252943}" srcOrd="12" destOrd="0" presId="urn:microsoft.com/office/officeart/2005/8/layout/target3"/>
    <dgm:cxn modelId="{C9B35DE2-5D94-41A7-B22D-B6C8142708A3}" type="presParOf" srcId="{71045F8C-00FA-488E-A7BD-E2E6753D979D}" destId="{6821E7C9-5E4B-45FA-8F82-01E6F26FAA25}" srcOrd="13" destOrd="0" presId="urn:microsoft.com/office/officeart/2005/8/layout/target3"/>
    <dgm:cxn modelId="{FBFD9BA2-2FA9-4329-964D-3D7BCE775BE2}" type="presParOf" srcId="{71045F8C-00FA-488E-A7BD-E2E6753D979D}" destId="{3BA01B75-849B-4716-8BCD-084A86FF328F}" srcOrd="14" destOrd="0" presId="urn:microsoft.com/office/officeart/2005/8/layout/target3"/>
    <dgm:cxn modelId="{E6130349-1043-4B7C-9DA7-B31591BEAA83}" type="presParOf" srcId="{71045F8C-00FA-488E-A7BD-E2E6753D979D}" destId="{4D19AB04-24FA-40C2-B203-52AE3D15E171}" srcOrd="15" destOrd="0" presId="urn:microsoft.com/office/officeart/2005/8/layout/target3"/>
    <dgm:cxn modelId="{4DC132F1-FCCA-47AB-B6B7-2ACAE264A7DF}" type="presParOf" srcId="{71045F8C-00FA-488E-A7BD-E2E6753D979D}" destId="{832BF48F-0145-4429-9E02-8FCA946CCE9E}" srcOrd="16" destOrd="0" presId="urn:microsoft.com/office/officeart/2005/8/layout/target3"/>
    <dgm:cxn modelId="{97F3818E-E674-41D5-A2DD-7A27A27FA45B}" type="presParOf" srcId="{71045F8C-00FA-488E-A7BD-E2E6753D979D}" destId="{E7297F21-D4FD-4A41-AE58-814D01A6B5E7}" srcOrd="17" destOrd="0" presId="urn:microsoft.com/office/officeart/2005/8/layout/target3"/>
    <dgm:cxn modelId="{178F78B0-8385-4C8A-AE35-46D2A4158447}" type="presParOf" srcId="{71045F8C-00FA-488E-A7BD-E2E6753D979D}" destId="{59F530CB-4999-43B3-A00D-6AB53886BD77}" srcOrd="18" destOrd="0" presId="urn:microsoft.com/office/officeart/2005/8/layout/target3"/>
    <dgm:cxn modelId="{6C11EF5A-5365-4190-955B-42273801D512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Vladimíra Dvořáková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VY_32_INOVACE_2B37Čj5_Číslovky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Číslovky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57872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7423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2866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3403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440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4865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4730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6634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8878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5994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434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4E2D7-4424-40D4-A5CF-DF41B7F223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FAC190-4E4C-49E0-AEF4-3E7599C1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3433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985217377"/>
              </p:ext>
            </p:extLst>
          </p:nvPr>
        </p:nvGraphicFramePr>
        <p:xfrm>
          <a:off x="1259632" y="1929407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5743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2571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učivo je určeno žákům 5. 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číslovek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1209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533400"/>
            <a:ext cx="7924800" cy="3886200"/>
          </a:xfrm>
        </p:spPr>
        <p:txBody>
          <a:bodyPr>
            <a:normAutofit/>
          </a:bodyPr>
          <a:lstStyle/>
          <a:p>
            <a:pPr marL="0" indent="0" algn="l"/>
            <a:r>
              <a:rPr lang="cs-CZ" sz="8800" dirty="0" smtClean="0">
                <a:solidFill>
                  <a:schemeClr val="accent2">
                    <a:lumMod val="75000"/>
                  </a:schemeClr>
                </a:solidFill>
              </a:rPr>
              <a:t>Číslovky</a:t>
            </a:r>
          </a:p>
        </p:txBody>
      </p:sp>
    </p:spTree>
    <p:extLst>
      <p:ext uri="{BB962C8B-B14F-4D97-AF65-F5344CB8AC3E}">
        <p14:creationId xmlns:p14="http://schemas.microsoft.com/office/powerpoint/2010/main" val="376827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34400" cy="1143000"/>
          </a:xfrm>
        </p:spPr>
        <p:txBody>
          <a:bodyPr/>
          <a:lstStyle/>
          <a:p>
            <a:pPr lvl="0">
              <a:spcBef>
                <a:spcPct val="20000"/>
              </a:spcBef>
            </a:pPr>
            <a:r>
              <a:rPr lang="cs-CZ" dirty="0" smtClean="0">
                <a:solidFill>
                  <a:srgbClr val="E6632E">
                    <a:lumMod val="75000"/>
                  </a:srgbClr>
                </a:solidFill>
                <a:latin typeface="Arial"/>
                <a:ea typeface="+mn-ea"/>
                <a:cs typeface="+mn-cs"/>
              </a:rPr>
              <a:t/>
            </a:r>
            <a:br>
              <a:rPr lang="cs-CZ" dirty="0" smtClean="0">
                <a:solidFill>
                  <a:srgbClr val="E6632E">
                    <a:lumMod val="75000"/>
                  </a:srgbClr>
                </a:solidFill>
                <a:latin typeface="Arial"/>
                <a:ea typeface="+mn-ea"/>
                <a:cs typeface="+mn-cs"/>
              </a:rPr>
            </a:br>
            <a:r>
              <a:rPr lang="cs-CZ" dirty="0">
                <a:solidFill>
                  <a:srgbClr val="E6632E">
                    <a:lumMod val="75000"/>
                  </a:srgbClr>
                </a:solidFill>
                <a:latin typeface="Arial"/>
                <a:ea typeface="+mn-ea"/>
                <a:cs typeface="+mn-cs"/>
              </a:rPr>
              <a:t/>
            </a:r>
            <a:br>
              <a:rPr lang="cs-CZ" dirty="0">
                <a:solidFill>
                  <a:srgbClr val="E6632E">
                    <a:lumMod val="75000"/>
                  </a:srgbClr>
                </a:solidFill>
                <a:latin typeface="Arial"/>
                <a:ea typeface="+mn-ea"/>
                <a:cs typeface="+mn-cs"/>
              </a:rPr>
            </a:br>
            <a:r>
              <a:rPr lang="cs-CZ" dirty="0" smtClean="0">
                <a:solidFill>
                  <a:srgbClr val="E6632E">
                    <a:lumMod val="75000"/>
                  </a:srgbClr>
                </a:solidFill>
                <a:latin typeface="Arial"/>
                <a:ea typeface="+mn-ea"/>
                <a:cs typeface="+mn-cs"/>
              </a:rPr>
              <a:t>Číslovky </a:t>
            </a:r>
            <a:r>
              <a:rPr lang="cs-CZ" dirty="0">
                <a:solidFill>
                  <a:srgbClr val="E6632E">
                    <a:lumMod val="75000"/>
                  </a:srgbClr>
                </a:solidFill>
                <a:latin typeface="Arial"/>
                <a:ea typeface="+mn-ea"/>
                <a:cs typeface="+mn-cs"/>
              </a:rPr>
              <a:t>jsou slova významu číselného.</a:t>
            </a:r>
            <a:br>
              <a:rPr lang="cs-CZ" dirty="0">
                <a:solidFill>
                  <a:srgbClr val="E6632E">
                    <a:lumMod val="75000"/>
                  </a:srgbClr>
                </a:solidFill>
                <a:latin typeface="Arial"/>
                <a:ea typeface="+mn-ea"/>
                <a:cs typeface="+mn-cs"/>
              </a:rPr>
            </a:b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Označují počet, pořadí, množství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Určité</a:t>
            </a:r>
            <a:r>
              <a:rPr lang="cs-CZ" dirty="0" smtClean="0"/>
              <a:t> vyjadřují přesný počet a lze je nahradit číslicí: jeden – 1, tři – 3, pátá třída – 5. třída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Neurčité</a:t>
            </a:r>
            <a:r>
              <a:rPr lang="cs-CZ" dirty="0" smtClean="0"/>
              <a:t> nevyjadřují přesný, určitý počet, nemůžeme je vyjádřit číslicemi: několik (žáků), málo (chyb), několikrát (zazvonit)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4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Číslovky dělíme podle významu: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2459404"/>
              </p:ext>
            </p:extLst>
          </p:nvPr>
        </p:nvGraphicFramePr>
        <p:xfrm>
          <a:off x="395536" y="2060847"/>
          <a:ext cx="8534400" cy="42304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  <a:gridCol w="2133600"/>
              </a:tblGrid>
              <a:tr h="846093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otázka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určité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neurčité</a:t>
                      </a:r>
                      <a:endParaRPr lang="cs-CZ" dirty="0"/>
                    </a:p>
                  </a:txBody>
                  <a:tcPr/>
                </a:tc>
              </a:tr>
              <a:tr h="84609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základní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kolik?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několik</a:t>
                      </a:r>
                      <a:endParaRPr lang="cs-CZ" dirty="0"/>
                    </a:p>
                  </a:txBody>
                  <a:tcPr/>
                </a:tc>
              </a:tr>
              <a:tr h="84609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řadové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kolikátý?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několikátý</a:t>
                      </a:r>
                      <a:endParaRPr lang="cs-CZ" dirty="0"/>
                    </a:p>
                  </a:txBody>
                  <a:tcPr/>
                </a:tc>
              </a:tr>
              <a:tr h="84609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druhové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kolikerý?</a:t>
                      </a:r>
                    </a:p>
                    <a:p>
                      <a:r>
                        <a:rPr lang="cs-CZ" dirty="0" smtClean="0"/>
                        <a:t>kolikero?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paterý</a:t>
                      </a:r>
                    </a:p>
                    <a:p>
                      <a:r>
                        <a:rPr lang="cs-CZ" dirty="0" smtClean="0"/>
                        <a:t>patero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několikerý</a:t>
                      </a:r>
                    </a:p>
                    <a:p>
                      <a:r>
                        <a:rPr lang="cs-CZ" dirty="0" smtClean="0"/>
                        <a:t>několikero</a:t>
                      </a:r>
                      <a:endParaRPr lang="cs-CZ" dirty="0"/>
                    </a:p>
                  </a:txBody>
                  <a:tcPr/>
                </a:tc>
              </a:tr>
              <a:tr h="84609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násobné</a:t>
                      </a:r>
                      <a:endParaRPr lang="cs-CZ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kolikrát?</a:t>
                      </a:r>
                    </a:p>
                    <a:p>
                      <a:r>
                        <a:rPr lang="cs-CZ" dirty="0" smtClean="0"/>
                        <a:t>kolikanásobný?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pětkrát</a:t>
                      </a:r>
                    </a:p>
                    <a:p>
                      <a:r>
                        <a:rPr lang="cs-CZ" dirty="0" smtClean="0"/>
                        <a:t>pětinásobný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několikrát</a:t>
                      </a:r>
                    </a:p>
                    <a:p>
                      <a:r>
                        <a:rPr lang="cs-CZ" dirty="0" smtClean="0"/>
                        <a:t>několikanásobný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6134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Doplňte tabulku, určete druhy číslovek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9200642"/>
              </p:ext>
            </p:extLst>
          </p:nvPr>
        </p:nvGraphicFramePr>
        <p:xfrm>
          <a:off x="304800" y="1600200"/>
          <a:ext cx="8534400" cy="476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6880"/>
                <a:gridCol w="1457920"/>
                <a:gridCol w="1422400"/>
                <a:gridCol w="1800200"/>
                <a:gridCol w="1368152"/>
                <a:gridCol w="1098848"/>
              </a:tblGrid>
              <a:tr h="5886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číslovka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určitá</a:t>
                      </a:r>
                    </a:p>
                    <a:p>
                      <a:r>
                        <a:rPr lang="cs-CZ" dirty="0" smtClean="0"/>
                        <a:t>neurčitá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číslovka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určitá</a:t>
                      </a:r>
                    </a:p>
                    <a:p>
                      <a:r>
                        <a:rPr lang="cs-CZ" dirty="0" smtClean="0"/>
                        <a:t>neurčitá</a:t>
                      </a:r>
                      <a:endParaRPr lang="cs-CZ" dirty="0"/>
                    </a:p>
                  </a:txBody>
                  <a:tcPr/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dirty="0" smtClean="0"/>
                        <a:t>milionkrát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šestadvacetkrát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dirty="0" smtClean="0"/>
                        <a:t>devět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několikátý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dirty="0" smtClean="0"/>
                        <a:t>čtvero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dvacet pět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dirty="0" smtClean="0"/>
                        <a:t>trojnásobný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mockrát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dirty="0" smtClean="0"/>
                        <a:t>málo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dvoje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dirty="0" smtClean="0"/>
                        <a:t>jednou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několikery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8640">
                <a:tc>
                  <a:txBody>
                    <a:bodyPr/>
                    <a:lstStyle/>
                    <a:p>
                      <a:r>
                        <a:rPr lang="cs-CZ" dirty="0" smtClean="0"/>
                        <a:t>první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132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TC010205604[[fn=Konstrukční motiv]]</Template>
  <TotalTime>83</TotalTime>
  <Words>177</Words>
  <Application>Microsoft Office PowerPoint</Application>
  <PresentationFormat>Předvádění na obrazovce (4:3)</PresentationFormat>
  <Paragraphs>67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Prefab</vt:lpstr>
      <vt:lpstr>Motiv systému Office</vt:lpstr>
      <vt:lpstr>Prezentace aplikace PowerPoint</vt:lpstr>
      <vt:lpstr>Prezentace aplikace PowerPoint</vt:lpstr>
      <vt:lpstr>Číslovky</vt:lpstr>
      <vt:lpstr>  Číslovky jsou slova významu číselného.  </vt:lpstr>
      <vt:lpstr>Číslovky dělíme podle významu:</vt:lpstr>
      <vt:lpstr>Doplňte tabulku, určete druhy číslovek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Dvořáková Vladimíra</dc:creator>
  <cp:lastModifiedBy>Dvořáková Vladimíra</cp:lastModifiedBy>
  <cp:revision>8</cp:revision>
  <dcterms:created xsi:type="dcterms:W3CDTF">2012-02-23T11:32:56Z</dcterms:created>
  <dcterms:modified xsi:type="dcterms:W3CDTF">2012-02-29T08:07:13Z</dcterms:modified>
</cp:coreProperties>
</file>