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76" r:id="rId2"/>
  </p:sldMasterIdLst>
  <p:notesMasterIdLst>
    <p:notesMasterId r:id="rId12"/>
  </p:notesMasterIdLst>
  <p:sldIdLst>
    <p:sldId id="282" r:id="rId3"/>
    <p:sldId id="273" r:id="rId4"/>
    <p:sldId id="278" r:id="rId5"/>
    <p:sldId id="277" r:id="rId6"/>
    <p:sldId id="272" r:id="rId7"/>
    <p:sldId id="279" r:id="rId8"/>
    <p:sldId id="280" r:id="rId9"/>
    <p:sldId id="281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DFEE4"/>
    <a:srgbClr val="FF00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903" autoAdjust="0"/>
  </p:normalViewPr>
  <p:slideViewPr>
    <p:cSldViewPr>
      <p:cViewPr varScale="1">
        <p:scale>
          <a:sx n="52" d="100"/>
          <a:sy n="52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D4D1612B-261D-4590-8904-1BDF49091DD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322420C7-B4ED-4413-B06A-ECCDD2B50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-02-10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http://cs.wikipedia.org/wiki/Soubor:Taj_Mahal_in_March_2004.jpg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-02-10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http://cs.wikipedia.org/wiki/Soubor:Panthera_tigris7.jpg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-02-10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http://cs.wikipedia.org/wiki/Soubor:Malaysia-tea_plantation.jpg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65424-663C-4AF8-9BEC-186B32889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EA38B-4C97-4DA8-AADB-2B919122A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32A140-B5EE-47A2-B265-527135535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EF08EF-69E6-4E6B-BD1C-9ED45F020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9B643-0C1C-4DCC-9691-437F0AE01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98B46A-18F1-40ED-BB55-D435F3B58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50C390-0013-4496-8890-788CFCDB2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FB6E0-02F5-4454-B520-9AA2AC320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E2D585-B17A-442E-9CF5-CE7698684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76789-520A-46CC-8757-9726634B4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5686EB-8DA6-47C1-8142-B480F70A0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1AC6B-FCFB-4767-9407-608642C21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60B522-42D3-4183-9112-F0D6EA74009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6110A-B175-4F4D-9FD5-70507FC69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796AD-6946-47A1-A44E-46D1FDEAEF7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9DC1D-BCBD-4D48-962A-72FD47F0EE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3C16F-82B1-41D8-8C6E-3F1303079BD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ABFFBA-892B-4E37-99AF-5F3C97E04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BA8F4-3AB2-40E7-B42C-2CEC1EFBD6F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75079-4E24-48B7-BCEF-7D157D963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571C6D-69B2-49A7-8281-89A74821D18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F95216-4B6F-4619-B1C2-F34B6E5DD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B445CA-B828-4195-A6F5-31B3AECC548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3C0B04-44E4-4912-A090-208C0F1C2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73E6E-B28F-46F8-8EB5-EDA31FB9976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8B32F-78DB-47E9-BDFF-6D03A282BC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672ED-D3E4-4028-99C6-3D6FE6EF0BF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A4411-82AA-4DB7-AB66-FCBF71927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70AEA4-E388-4478-88B2-7B04AC6E2CE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3677E4-DAE3-420C-9DF2-4939C4250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11E26-2947-4368-92F2-DA0D66201C7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38C6D-6C73-4062-99B4-5FB4DC70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3B3AD-9142-4F71-A3D4-FDFBCEAC0A0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06922-2D2F-47B1-A041-0E257240D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505 w 6027"/>
                <a:gd name="T1" fmla="*/ 678 h 2296"/>
                <a:gd name="T2" fmla="*/ 0 w 6027"/>
                <a:gd name="T3" fmla="*/ 678 h 2296"/>
                <a:gd name="T4" fmla="*/ 0 w 6027"/>
                <a:gd name="T5" fmla="*/ 0 h 2296"/>
                <a:gd name="T6" fmla="*/ 5505 w 6027"/>
                <a:gd name="T7" fmla="*/ 0 h 2296"/>
                <a:gd name="T8" fmla="*/ 5505 w 6027"/>
                <a:gd name="T9" fmla="*/ 678 h 2296"/>
                <a:gd name="T10" fmla="*/ 5505 w 6027"/>
                <a:gd name="T11" fmla="*/ 67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1458681169 w 5748"/>
              <a:gd name="T1" fmla="*/ 1510618537 h 246"/>
              <a:gd name="T2" fmla="*/ 0 w 5748"/>
              <a:gd name="T3" fmla="*/ 1510618537 h 246"/>
              <a:gd name="T4" fmla="*/ 0 w 5748"/>
              <a:gd name="T5" fmla="*/ 0 h 246"/>
              <a:gd name="T6" fmla="*/ 1458681169 w 5748"/>
              <a:gd name="T7" fmla="*/ 0 h 246"/>
              <a:gd name="T8" fmla="*/ 1458681169 w 5748"/>
              <a:gd name="T9" fmla="*/ 1510618537 h 246"/>
              <a:gd name="T10" fmla="*/ 1458681169 w 5748"/>
              <a:gd name="T11" fmla="*/ 151061853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2 h 353"/>
                  <a:gd name="T4" fmla="*/ 24 w 186"/>
                  <a:gd name="T5" fmla="*/ 38 h 353"/>
                  <a:gd name="T6" fmla="*/ 18 w 186"/>
                  <a:gd name="T7" fmla="*/ 83 h 353"/>
                  <a:gd name="T8" fmla="*/ 42 w 186"/>
                  <a:gd name="T9" fmla="*/ 143 h 353"/>
                  <a:gd name="T10" fmla="*/ 48 w 186"/>
                  <a:gd name="T11" fmla="*/ 203 h 353"/>
                  <a:gd name="T12" fmla="*/ 0 w 186"/>
                  <a:gd name="T13" fmla="*/ 442 h 353"/>
                  <a:gd name="T14" fmla="*/ 54 w 186"/>
                  <a:gd name="T15" fmla="*/ 292 h 353"/>
                  <a:gd name="T16" fmla="*/ 84 w 186"/>
                  <a:gd name="T17" fmla="*/ 271 h 353"/>
                  <a:gd name="T18" fmla="*/ 126 w 186"/>
                  <a:gd name="T19" fmla="*/ 158 h 353"/>
                  <a:gd name="T20" fmla="*/ 144 w 186"/>
                  <a:gd name="T21" fmla="*/ 150 h 353"/>
                  <a:gd name="T22" fmla="*/ 144 w 186"/>
                  <a:gd name="T23" fmla="*/ 113 h 353"/>
                  <a:gd name="T24" fmla="*/ 186 w 186"/>
                  <a:gd name="T25" fmla="*/ 83 h 353"/>
                  <a:gd name="T26" fmla="*/ 162 w 186"/>
                  <a:gd name="T27" fmla="*/ 75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8 h 66"/>
                  <a:gd name="T8" fmla="*/ 6 w 155"/>
                  <a:gd name="T9" fmla="*/ 22 h 66"/>
                  <a:gd name="T10" fmla="*/ 0 w 155"/>
                  <a:gd name="T11" fmla="*/ 30 h 66"/>
                  <a:gd name="T12" fmla="*/ 78 w 155"/>
                  <a:gd name="T13" fmla="*/ 75 h 66"/>
                  <a:gd name="T14" fmla="*/ 96 w 155"/>
                  <a:gd name="T15" fmla="*/ 53 h 66"/>
                  <a:gd name="T16" fmla="*/ 155 w 155"/>
                  <a:gd name="T17" fmla="*/ 83 h 66"/>
                  <a:gd name="T18" fmla="*/ 126 w 155"/>
                  <a:gd name="T19" fmla="*/ 30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6 h 72"/>
                  <a:gd name="T2" fmla="*/ 0 w 42"/>
                  <a:gd name="T3" fmla="*/ 23 h 72"/>
                  <a:gd name="T4" fmla="*/ 12 w 42"/>
                  <a:gd name="T5" fmla="*/ 8 h 72"/>
                  <a:gd name="T6" fmla="*/ 0 w 42"/>
                  <a:gd name="T7" fmla="*/ 8 h 72"/>
                  <a:gd name="T8" fmla="*/ 12 w 42"/>
                  <a:gd name="T9" fmla="*/ 8 h 72"/>
                  <a:gd name="T10" fmla="*/ 24 w 42"/>
                  <a:gd name="T11" fmla="*/ 8 h 72"/>
                  <a:gd name="T12" fmla="*/ 36 w 42"/>
                  <a:gd name="T13" fmla="*/ 8 h 72"/>
                  <a:gd name="T14" fmla="*/ 42 w 42"/>
                  <a:gd name="T15" fmla="*/ 0 h 72"/>
                  <a:gd name="T16" fmla="*/ 30 w 42"/>
                  <a:gd name="T17" fmla="*/ 23 h 72"/>
                  <a:gd name="T18" fmla="*/ 42 w 42"/>
                  <a:gd name="T19" fmla="*/ 61 h 72"/>
                  <a:gd name="T20" fmla="*/ 12 w 42"/>
                  <a:gd name="T21" fmla="*/ 91 h 72"/>
                  <a:gd name="T22" fmla="*/ 6 w 42"/>
                  <a:gd name="T23" fmla="*/ 46 h 72"/>
                  <a:gd name="T24" fmla="*/ 6 w 42"/>
                  <a:gd name="T25" fmla="*/ 4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2 h 287"/>
                <a:gd name="T4" fmla="*/ 66 w 365"/>
                <a:gd name="T5" fmla="*/ 112 h 287"/>
                <a:gd name="T6" fmla="*/ 143 w 365"/>
                <a:gd name="T7" fmla="*/ 186 h 287"/>
                <a:gd name="T8" fmla="*/ 191 w 365"/>
                <a:gd name="T9" fmla="*/ 172 h 287"/>
                <a:gd name="T10" fmla="*/ 341 w 365"/>
                <a:gd name="T11" fmla="*/ 295 h 287"/>
                <a:gd name="T12" fmla="*/ 305 w 365"/>
                <a:gd name="T13" fmla="*/ 178 h 287"/>
                <a:gd name="T14" fmla="*/ 365 w 365"/>
                <a:gd name="T15" fmla="*/ 136 h 287"/>
                <a:gd name="T16" fmla="*/ 359 w 365"/>
                <a:gd name="T17" fmla="*/ 130 h 287"/>
                <a:gd name="T18" fmla="*/ 335 w 365"/>
                <a:gd name="T19" fmla="*/ 118 h 287"/>
                <a:gd name="T20" fmla="*/ 299 w 365"/>
                <a:gd name="T21" fmla="*/ 92 h 287"/>
                <a:gd name="T22" fmla="*/ 257 w 365"/>
                <a:gd name="T23" fmla="*/ 74 h 287"/>
                <a:gd name="T24" fmla="*/ 215 w 365"/>
                <a:gd name="T25" fmla="*/ 56 h 287"/>
                <a:gd name="T26" fmla="*/ 173 w 365"/>
                <a:gd name="T27" fmla="*/ 38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2 h 60"/>
                <a:gd name="T16" fmla="*/ 65 w 71"/>
                <a:gd name="T17" fmla="*/ 44 h 60"/>
                <a:gd name="T18" fmla="*/ 71 w 71"/>
                <a:gd name="T19" fmla="*/ 56 h 60"/>
                <a:gd name="T20" fmla="*/ 71 w 71"/>
                <a:gd name="T21" fmla="*/ 62 h 60"/>
                <a:gd name="T22" fmla="*/ 59 w 71"/>
                <a:gd name="T23" fmla="*/ 56 h 60"/>
                <a:gd name="T24" fmla="*/ 47 w 71"/>
                <a:gd name="T25" fmla="*/ 44 h 60"/>
                <a:gd name="T26" fmla="*/ 23 w 71"/>
                <a:gd name="T27" fmla="*/ 32 h 60"/>
                <a:gd name="T28" fmla="*/ 23 w 71"/>
                <a:gd name="T29" fmla="*/ 38 h 60"/>
                <a:gd name="T30" fmla="*/ 18 w 71"/>
                <a:gd name="T31" fmla="*/ 44 h 60"/>
                <a:gd name="T32" fmla="*/ 12 w 71"/>
                <a:gd name="T33" fmla="*/ 50 h 60"/>
                <a:gd name="T34" fmla="*/ 6 w 71"/>
                <a:gd name="T35" fmla="*/ 50 h 60"/>
                <a:gd name="T36" fmla="*/ 6 w 71"/>
                <a:gd name="T37" fmla="*/ 50 h 60"/>
                <a:gd name="T38" fmla="*/ 6 w 71"/>
                <a:gd name="T39" fmla="*/ 38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6 h 162"/>
                <a:gd name="T10" fmla="*/ 96 w 161"/>
                <a:gd name="T11" fmla="*/ 62 h 162"/>
                <a:gd name="T12" fmla="*/ 102 w 161"/>
                <a:gd name="T13" fmla="*/ 74 h 162"/>
                <a:gd name="T14" fmla="*/ 108 w 161"/>
                <a:gd name="T15" fmla="*/ 86 h 162"/>
                <a:gd name="T16" fmla="*/ 120 w 161"/>
                <a:gd name="T17" fmla="*/ 98 h 162"/>
                <a:gd name="T18" fmla="*/ 143 w 161"/>
                <a:gd name="T19" fmla="*/ 116 h 162"/>
                <a:gd name="T20" fmla="*/ 155 w 161"/>
                <a:gd name="T21" fmla="*/ 142 h 162"/>
                <a:gd name="T22" fmla="*/ 161 w 161"/>
                <a:gd name="T23" fmla="*/ 160 h 162"/>
                <a:gd name="T24" fmla="*/ 161 w 161"/>
                <a:gd name="T25" fmla="*/ 166 h 162"/>
                <a:gd name="T26" fmla="*/ 96 w 161"/>
                <a:gd name="T27" fmla="*/ 104 h 162"/>
                <a:gd name="T28" fmla="*/ 30 w 161"/>
                <a:gd name="T29" fmla="*/ 56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2 h 60"/>
                <a:gd name="T4" fmla="*/ 41 w 59"/>
                <a:gd name="T5" fmla="*/ 38 h 60"/>
                <a:gd name="T6" fmla="*/ 47 w 59"/>
                <a:gd name="T7" fmla="*/ 44 h 60"/>
                <a:gd name="T8" fmla="*/ 53 w 59"/>
                <a:gd name="T9" fmla="*/ 56 h 60"/>
                <a:gd name="T10" fmla="*/ 53 w 59"/>
                <a:gd name="T11" fmla="*/ 62 h 60"/>
                <a:gd name="T12" fmla="*/ 47 w 59"/>
                <a:gd name="T13" fmla="*/ 56 h 60"/>
                <a:gd name="T14" fmla="*/ 35 w 59"/>
                <a:gd name="T15" fmla="*/ 50 h 60"/>
                <a:gd name="T16" fmla="*/ 23 w 59"/>
                <a:gd name="T17" fmla="*/ 38 h 60"/>
                <a:gd name="T18" fmla="*/ 17 w 59"/>
                <a:gd name="T19" fmla="*/ 32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8 h 204"/>
                <a:gd name="T2" fmla="*/ 245 w 245"/>
                <a:gd name="T3" fmla="*/ 44 h 204"/>
                <a:gd name="T4" fmla="*/ 209 w 245"/>
                <a:gd name="T5" fmla="*/ 86 h 204"/>
                <a:gd name="T6" fmla="*/ 143 w 245"/>
                <a:gd name="T7" fmla="*/ 136 h 204"/>
                <a:gd name="T8" fmla="*/ 167 w 245"/>
                <a:gd name="T9" fmla="*/ 160 h 204"/>
                <a:gd name="T10" fmla="*/ 179 w 245"/>
                <a:gd name="T11" fmla="*/ 210 h 204"/>
                <a:gd name="T12" fmla="*/ 77 w 245"/>
                <a:gd name="T13" fmla="*/ 136 h 204"/>
                <a:gd name="T14" fmla="*/ 47 w 245"/>
                <a:gd name="T15" fmla="*/ 86 h 204"/>
                <a:gd name="T16" fmla="*/ 89 w 245"/>
                <a:gd name="T17" fmla="*/ 68 h 204"/>
                <a:gd name="T18" fmla="*/ 59 w 245"/>
                <a:gd name="T19" fmla="*/ 38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8 h 204"/>
                <a:gd name="T50" fmla="*/ 233 w 245"/>
                <a:gd name="T51" fmla="*/ 38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CDBB02D0-2E06-4D44-BA3B-D521C545A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0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  <p:sldLayoutId id="2147483678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fld id="{EC1A7BB3-8927-47AE-ABF9-C2E7A573535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1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8DA589B6-F051-48B3-94A0-E773B1F3A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698" r:id="rId2"/>
    <p:sldLayoutId id="2147483697" r:id="rId3"/>
    <p:sldLayoutId id="2147483696" r:id="rId4"/>
    <p:sldLayoutId id="2147483695" r:id="rId5"/>
    <p:sldLayoutId id="2147483694" r:id="rId6"/>
    <p:sldLayoutId id="2147483693" r:id="rId7"/>
    <p:sldLayoutId id="2147483692" r:id="rId8"/>
    <p:sldLayoutId id="2147483691" r:id="rId9"/>
    <p:sldLayoutId id="2147483690" r:id="rId10"/>
    <p:sldLayoutId id="21474836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4/Taj_Mahal,_Agra,_India_edit2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thera_tigris7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laysia-tea_plantation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>
                <a:latin typeface="Calibri" pitchFamily="34" charset="0"/>
              </a:rPr>
              <a:t>VY_32_INOVACE_49B_Jižní Asie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</a:rPr>
              <a:t>Největší řeky jižní Asie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Indus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Ganga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Brahmaputra</a:t>
            </a:r>
          </a:p>
          <a:p>
            <a:pPr>
              <a:defRPr/>
            </a:pP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FontTx/>
              <a:buNone/>
              <a:defRPr/>
            </a:pPr>
            <a:endParaRPr lang="cs-CZ" sz="1600" dirty="0" smtClean="0"/>
          </a:p>
          <a:p>
            <a:pPr marL="0" indent="0">
              <a:buFontTx/>
              <a:buNone/>
              <a:defRPr/>
            </a:pPr>
            <a:endParaRPr lang="cs-CZ" sz="1600" dirty="0"/>
          </a:p>
          <a:p>
            <a:pPr marL="0" indent="0">
              <a:buFontTx/>
              <a:buNone/>
              <a:defRPr/>
            </a:pPr>
            <a:r>
              <a:rPr lang="cs-CZ" sz="1600" dirty="0" smtClean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</a:rPr>
              <a:t>Průmysl a zemědělství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Převážně se jedná o zemědělské státy (pěstování rýže, čaje)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Průmysl je soustředěn především v blízkosti ložisek uhlí a železné rudy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Indie je dnes jednou z nejrychleji rostoucích ekonomik světa</a:t>
            </a:r>
          </a:p>
          <a:p>
            <a:pPr>
              <a:defRPr/>
            </a:pP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FontTx/>
              <a:buNone/>
              <a:defRPr/>
            </a:pPr>
            <a:endParaRPr lang="cs-CZ" sz="1600" dirty="0" smtClean="0"/>
          </a:p>
          <a:p>
            <a:pPr marL="0" indent="0">
              <a:buFontTx/>
              <a:buNone/>
              <a:defRPr/>
            </a:pPr>
            <a:r>
              <a:rPr lang="cs-CZ" sz="1600" dirty="0" smtClean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</a:rPr>
              <a:t>Velká města jižní Asie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Karáčí ( Pákistán )</a:t>
            </a:r>
          </a:p>
          <a:p>
            <a:pPr>
              <a:defRPr/>
            </a:pPr>
            <a:r>
              <a:rPr lang="cs-CZ" dirty="0" err="1" smtClean="0">
                <a:solidFill>
                  <a:srgbClr val="FFFF00"/>
                </a:solidFill>
              </a:rPr>
              <a:t>Islamabád</a:t>
            </a:r>
            <a:r>
              <a:rPr lang="cs-CZ" dirty="0" smtClean="0">
                <a:solidFill>
                  <a:srgbClr val="FFFF00"/>
                </a:solidFill>
              </a:rPr>
              <a:t> ( Pákistán )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Dillí ( Indie )</a:t>
            </a: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Bombaj ( Indie )</a:t>
            </a:r>
          </a:p>
          <a:p>
            <a:pPr>
              <a:defRPr/>
            </a:pPr>
            <a:endParaRPr lang="cs-CZ" dirty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FontTx/>
              <a:buNone/>
              <a:defRPr/>
            </a:pPr>
            <a:endParaRPr lang="cs-CZ" sz="1600" dirty="0" smtClean="0"/>
          </a:p>
          <a:p>
            <a:pPr marL="0" indent="0">
              <a:buFontTx/>
              <a:buNone/>
              <a:defRPr/>
            </a:pPr>
            <a:endParaRPr lang="cs-CZ" sz="1600" dirty="0"/>
          </a:p>
          <a:p>
            <a:pPr marL="0" indent="0">
              <a:buFontTx/>
              <a:buNone/>
              <a:defRPr/>
            </a:pPr>
            <a:r>
              <a:rPr lang="cs-CZ" sz="1600" dirty="0" smtClean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</a:rPr>
              <a:t>Zajímavosti jižní Asie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Jedním z nejkrásnějších staveb světa je </a:t>
            </a: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Mahál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Kráva je v Indii posvátné zvíře</a:t>
            </a:r>
          </a:p>
          <a:p>
            <a:pPr>
              <a:defRPr/>
            </a:pPr>
            <a:r>
              <a:rPr lang="cs-CZ" dirty="0" smtClean="0"/>
              <a:t>Největší predátor Asie je tygr bengálský</a:t>
            </a:r>
          </a:p>
          <a:p>
            <a:pPr>
              <a:defRPr/>
            </a:pPr>
            <a:r>
              <a:rPr lang="cs-CZ" dirty="0" smtClean="0"/>
              <a:t>Za jeden z nejkvalitnějších čajů světa je považován </a:t>
            </a:r>
            <a:r>
              <a:rPr lang="cs-CZ" dirty="0" err="1" smtClean="0"/>
              <a:t>Darjeling</a:t>
            </a:r>
            <a:r>
              <a:rPr lang="cs-CZ" dirty="0" smtClean="0"/>
              <a:t> z podhůří Himalájí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endParaRPr lang="cs-CZ" sz="1600" dirty="0" smtClean="0"/>
          </a:p>
          <a:p>
            <a:pPr marL="0" indent="0">
              <a:buFontTx/>
              <a:buNone/>
              <a:defRPr/>
            </a:pPr>
            <a:r>
              <a:rPr lang="cs-CZ" sz="1600" dirty="0" smtClean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endParaRPr lang="cs-CZ" dirty="0"/>
          </a:p>
          <a:p>
            <a:pPr marL="0" indent="0">
              <a:buFontTx/>
              <a:buNone/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endParaRPr lang="cs-CZ" dirty="0"/>
          </a:p>
          <a:p>
            <a:pPr marL="0" indent="0">
              <a:buFontTx/>
              <a:buNone/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endParaRPr lang="cs-CZ" dirty="0"/>
          </a:p>
          <a:p>
            <a:pPr marL="0" indent="0">
              <a:buFontTx/>
              <a:buNone/>
              <a:defRPr/>
            </a:pPr>
            <a:r>
              <a:rPr lang="cs-CZ" sz="1600" dirty="0"/>
              <a:t>Jaromír </a:t>
            </a:r>
            <a:r>
              <a:rPr lang="cs-CZ" sz="1600" dirty="0" err="1"/>
              <a:t>Demek</a:t>
            </a:r>
            <a:r>
              <a:rPr lang="cs-CZ" sz="1600" dirty="0"/>
              <a:t>, Ivan Mališ: Zeměpis – Zeměpis světadílů, pro 6. a 7. ročník základní školy</a:t>
            </a:r>
          </a:p>
          <a:p>
            <a:pPr marL="0" indent="0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Tádž Mahál</a:t>
            </a:r>
          </a:p>
        </p:txBody>
      </p:sp>
      <p:pic>
        <p:nvPicPr>
          <p:cNvPr id="36866" name="Picture 6" descr="File:Taj Mahal, Agra, India edit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2000" y="1125538"/>
            <a:ext cx="762000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7" name="Obdélník 1"/>
          <p:cNvSpPr>
            <a:spLocks noChangeArrowheads="1"/>
          </p:cNvSpPr>
          <p:nvPr/>
        </p:nvSpPr>
        <p:spPr bwMode="auto">
          <a:xfrm>
            <a:off x="0" y="6211888"/>
            <a:ext cx="9036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2011-02-10]] Dostupný pod licencí Creative Commons na </a:t>
            </a:r>
          </a:p>
          <a:p>
            <a:r>
              <a:rPr lang="cs-CZ"/>
              <a:t>http://cs.wikipedia.org/wiki/Soubor:Taj_Mahal_in_March_2004.jpg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Tygr bengálský</a:t>
            </a:r>
          </a:p>
        </p:txBody>
      </p:sp>
      <p:pic>
        <p:nvPicPr>
          <p:cNvPr id="38914" name="Picture 6" descr="Tygr bengálský">
            <a:hlinkClick r:id="rId3" tooltip="Tygr bengálský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1196975"/>
            <a:ext cx="4319587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5" name="Obdélník 1"/>
          <p:cNvSpPr>
            <a:spLocks noChangeArrowheads="1"/>
          </p:cNvSpPr>
          <p:nvPr/>
        </p:nvSpPr>
        <p:spPr bwMode="auto">
          <a:xfrm>
            <a:off x="17463" y="6176963"/>
            <a:ext cx="914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2011-02-10]] Dostupný pod licencí Creative Commons na </a:t>
            </a:r>
          </a:p>
          <a:p>
            <a:r>
              <a:rPr lang="cs-CZ"/>
              <a:t>http://cs.wikipedia.org/wiki/Soubor:Panthera_tigris7.jpg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Pěstování čaje</a:t>
            </a:r>
          </a:p>
        </p:txBody>
      </p:sp>
      <p:pic>
        <p:nvPicPr>
          <p:cNvPr id="40962" name="Picture 5" descr="220px-Malaysia-tea_plantation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1258888" y="1341438"/>
            <a:ext cx="6337300" cy="4319587"/>
          </a:xfrm>
        </p:spPr>
      </p:pic>
      <p:sp>
        <p:nvSpPr>
          <p:cNvPr id="40963" name="Obdélník 1"/>
          <p:cNvSpPr>
            <a:spLocks noChangeArrowheads="1"/>
          </p:cNvSpPr>
          <p:nvPr/>
        </p:nvSpPr>
        <p:spPr bwMode="auto">
          <a:xfrm>
            <a:off x="0" y="6173788"/>
            <a:ext cx="914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2011-02-10]] Dostupný pod licencí Creative Commons na </a:t>
            </a:r>
          </a:p>
          <a:p>
            <a:r>
              <a:rPr lang="cs-CZ"/>
              <a:t>http://cs.wikipedia.org/wiki/Soubor:Malaysia-tea_plantation.jpg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Otázky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Jaká je pověst o vzniku nádherné stavby Tádž Mahál?</a:t>
            </a:r>
          </a:p>
          <a:p>
            <a:pPr eaLnBrk="1" hangingPunct="1"/>
            <a:r>
              <a:rPr lang="cs-CZ" smtClean="0"/>
              <a:t>Co musí udělat věřící hinduisté, aby ze sebe smyli hříchy?</a:t>
            </a:r>
          </a:p>
          <a:p>
            <a:pPr eaLnBrk="1" hangingPunct="1"/>
            <a:r>
              <a:rPr lang="cs-CZ" smtClean="0"/>
              <a:t>Jaké koření je typické pro Indii?</a:t>
            </a:r>
          </a:p>
          <a:p>
            <a:pPr eaLnBrk="1" hangingPunct="1"/>
            <a:r>
              <a:rPr lang="cs-CZ" smtClean="0"/>
              <a:t>Co proslavilo ostrov Cejlon?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434</TotalTime>
  <Words>327</Words>
  <Application>Microsoft Office PowerPoint</Application>
  <PresentationFormat>On-screen Show (4:3)</PresentationFormat>
  <Paragraphs>72</Paragraphs>
  <Slides>9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Vrcholky hor</vt:lpstr>
      <vt:lpstr>Výchozí návrh</vt:lpstr>
      <vt:lpstr>Vrcholky hor</vt:lpstr>
      <vt:lpstr>VY_32_INOVACE_49B_Jižní Asie</vt:lpstr>
      <vt:lpstr>Největší řeky jižní Asie</vt:lpstr>
      <vt:lpstr>Průmysl a zemědělství</vt:lpstr>
      <vt:lpstr>Velká města jižní Asie</vt:lpstr>
      <vt:lpstr>Zajímavosti jižní Asie</vt:lpstr>
      <vt:lpstr>Tádž Mahál</vt:lpstr>
      <vt:lpstr>Tygr bengálský</vt:lpstr>
      <vt:lpstr>Pěstování čaje</vt:lpstr>
      <vt:lpstr>Otázky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DUM</cp:lastModifiedBy>
  <cp:revision>16</cp:revision>
  <dcterms:created xsi:type="dcterms:W3CDTF">2011-01-03T17:28:47Z</dcterms:created>
  <dcterms:modified xsi:type="dcterms:W3CDTF">2012-03-11T14:31:25Z</dcterms:modified>
</cp:coreProperties>
</file>