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76" r:id="rId2"/>
  </p:sldMasterIdLst>
  <p:notesMasterIdLst>
    <p:notesMasterId r:id="rId13"/>
  </p:notesMasterIdLst>
  <p:sldIdLst>
    <p:sldId id="290" r:id="rId3"/>
    <p:sldId id="256" r:id="rId4"/>
    <p:sldId id="282" r:id="rId5"/>
    <p:sldId id="283" r:id="rId6"/>
    <p:sldId id="284" r:id="rId7"/>
    <p:sldId id="285" r:id="rId8"/>
    <p:sldId id="286" r:id="rId9"/>
    <p:sldId id="288" r:id="rId10"/>
    <p:sldId id="289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DFEE4"/>
    <a:srgbClr val="FF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2419" autoAdjust="0"/>
  </p:normalViewPr>
  <p:slideViewPr>
    <p:cSldViewPr>
      <p:cViewPr varScale="1">
        <p:scale>
          <a:sx n="48" d="100"/>
          <a:sy n="48" d="100"/>
        </p:scale>
        <p:origin x="-10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854CD2C3-0A49-41F3-B2B7-E7B79C8632B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276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173CF09E-BAEA-4816-A236-F083577D718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69596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-02-15</a:t>
            </a:r>
            <a:r>
              <a:rPr lang="en-US" dirty="0">
                <a:latin typeface="Arial" charset="0"/>
              </a:rPr>
              <a:t>]]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http://cs.wikipedia.org/wiki/Soubor:Southeast_Asia_(orthographic_projection).svg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-02-15</a:t>
            </a:r>
            <a:r>
              <a:rPr lang="en-US" dirty="0">
                <a:latin typeface="Arial" charset="0"/>
              </a:rPr>
              <a:t>]]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http://cs.wikipedia.org/wiki/Soubor:Southeast_asia.jpg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-02-15</a:t>
            </a:r>
            <a:r>
              <a:rPr lang="en-US" dirty="0">
                <a:latin typeface="Arial" charset="0"/>
              </a:rPr>
              <a:t>]]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http://cs.wikipedia.org/wiki/Soubor:Lightmatter_buddha3.jpg a http://cs.wikipedia.org/wiki/Soubor:Shaolinsi.JPG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-02-15</a:t>
            </a:r>
            <a:r>
              <a:rPr lang="en-US" dirty="0">
                <a:latin typeface="Arial" charset="0"/>
              </a:rPr>
              <a:t>]]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http://cs.wikipedia.org/wiki/Soubor:LongjiTerraces.jpg a http://cs.wikipedia.org/wiki/Soubor:Terrace_field_yunnan_china_denoised.jpg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505 w 6027"/>
                <a:gd name="T1" fmla="*/ 678 h 2296"/>
                <a:gd name="T2" fmla="*/ 0 w 6027"/>
                <a:gd name="T3" fmla="*/ 678 h 2296"/>
                <a:gd name="T4" fmla="*/ 0 w 6027"/>
                <a:gd name="T5" fmla="*/ 0 h 2296"/>
                <a:gd name="T6" fmla="*/ 5505 w 6027"/>
                <a:gd name="T7" fmla="*/ 0 h 2296"/>
                <a:gd name="T8" fmla="*/ 5505 w 6027"/>
                <a:gd name="T9" fmla="*/ 678 h 2296"/>
                <a:gd name="T10" fmla="*/ 5505 w 6027"/>
                <a:gd name="T11" fmla="*/ 67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1458681169 w 5748"/>
              <a:gd name="T1" fmla="*/ 1510618537 h 246"/>
              <a:gd name="T2" fmla="*/ 0 w 5748"/>
              <a:gd name="T3" fmla="*/ 1510618537 h 246"/>
              <a:gd name="T4" fmla="*/ 0 w 5748"/>
              <a:gd name="T5" fmla="*/ 0 h 246"/>
              <a:gd name="T6" fmla="*/ 1458681169 w 5748"/>
              <a:gd name="T7" fmla="*/ 0 h 246"/>
              <a:gd name="T8" fmla="*/ 1458681169 w 5748"/>
              <a:gd name="T9" fmla="*/ 1510618537 h 246"/>
              <a:gd name="T10" fmla="*/ 1458681169 w 5748"/>
              <a:gd name="T11" fmla="*/ 151061853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2 h 353"/>
                  <a:gd name="T4" fmla="*/ 24 w 186"/>
                  <a:gd name="T5" fmla="*/ 38 h 353"/>
                  <a:gd name="T6" fmla="*/ 18 w 186"/>
                  <a:gd name="T7" fmla="*/ 83 h 353"/>
                  <a:gd name="T8" fmla="*/ 42 w 186"/>
                  <a:gd name="T9" fmla="*/ 143 h 353"/>
                  <a:gd name="T10" fmla="*/ 48 w 186"/>
                  <a:gd name="T11" fmla="*/ 203 h 353"/>
                  <a:gd name="T12" fmla="*/ 0 w 186"/>
                  <a:gd name="T13" fmla="*/ 442 h 353"/>
                  <a:gd name="T14" fmla="*/ 54 w 186"/>
                  <a:gd name="T15" fmla="*/ 292 h 353"/>
                  <a:gd name="T16" fmla="*/ 84 w 186"/>
                  <a:gd name="T17" fmla="*/ 271 h 353"/>
                  <a:gd name="T18" fmla="*/ 126 w 186"/>
                  <a:gd name="T19" fmla="*/ 158 h 353"/>
                  <a:gd name="T20" fmla="*/ 144 w 186"/>
                  <a:gd name="T21" fmla="*/ 150 h 353"/>
                  <a:gd name="T22" fmla="*/ 144 w 186"/>
                  <a:gd name="T23" fmla="*/ 113 h 353"/>
                  <a:gd name="T24" fmla="*/ 186 w 186"/>
                  <a:gd name="T25" fmla="*/ 83 h 353"/>
                  <a:gd name="T26" fmla="*/ 162 w 186"/>
                  <a:gd name="T27" fmla="*/ 75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8 h 66"/>
                  <a:gd name="T8" fmla="*/ 6 w 155"/>
                  <a:gd name="T9" fmla="*/ 22 h 66"/>
                  <a:gd name="T10" fmla="*/ 0 w 155"/>
                  <a:gd name="T11" fmla="*/ 30 h 66"/>
                  <a:gd name="T12" fmla="*/ 78 w 155"/>
                  <a:gd name="T13" fmla="*/ 75 h 66"/>
                  <a:gd name="T14" fmla="*/ 96 w 155"/>
                  <a:gd name="T15" fmla="*/ 53 h 66"/>
                  <a:gd name="T16" fmla="*/ 155 w 155"/>
                  <a:gd name="T17" fmla="*/ 83 h 66"/>
                  <a:gd name="T18" fmla="*/ 126 w 155"/>
                  <a:gd name="T19" fmla="*/ 30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6 h 72"/>
                  <a:gd name="T2" fmla="*/ 0 w 42"/>
                  <a:gd name="T3" fmla="*/ 23 h 72"/>
                  <a:gd name="T4" fmla="*/ 12 w 42"/>
                  <a:gd name="T5" fmla="*/ 8 h 72"/>
                  <a:gd name="T6" fmla="*/ 0 w 42"/>
                  <a:gd name="T7" fmla="*/ 8 h 72"/>
                  <a:gd name="T8" fmla="*/ 12 w 42"/>
                  <a:gd name="T9" fmla="*/ 8 h 72"/>
                  <a:gd name="T10" fmla="*/ 24 w 42"/>
                  <a:gd name="T11" fmla="*/ 8 h 72"/>
                  <a:gd name="T12" fmla="*/ 36 w 42"/>
                  <a:gd name="T13" fmla="*/ 8 h 72"/>
                  <a:gd name="T14" fmla="*/ 42 w 42"/>
                  <a:gd name="T15" fmla="*/ 0 h 72"/>
                  <a:gd name="T16" fmla="*/ 30 w 42"/>
                  <a:gd name="T17" fmla="*/ 23 h 72"/>
                  <a:gd name="T18" fmla="*/ 42 w 42"/>
                  <a:gd name="T19" fmla="*/ 61 h 72"/>
                  <a:gd name="T20" fmla="*/ 12 w 42"/>
                  <a:gd name="T21" fmla="*/ 91 h 72"/>
                  <a:gd name="T22" fmla="*/ 6 w 42"/>
                  <a:gd name="T23" fmla="*/ 46 h 72"/>
                  <a:gd name="T24" fmla="*/ 6 w 42"/>
                  <a:gd name="T25" fmla="*/ 4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2 h 287"/>
                <a:gd name="T4" fmla="*/ 66 w 365"/>
                <a:gd name="T5" fmla="*/ 112 h 287"/>
                <a:gd name="T6" fmla="*/ 143 w 365"/>
                <a:gd name="T7" fmla="*/ 186 h 287"/>
                <a:gd name="T8" fmla="*/ 191 w 365"/>
                <a:gd name="T9" fmla="*/ 172 h 287"/>
                <a:gd name="T10" fmla="*/ 341 w 365"/>
                <a:gd name="T11" fmla="*/ 295 h 287"/>
                <a:gd name="T12" fmla="*/ 305 w 365"/>
                <a:gd name="T13" fmla="*/ 178 h 287"/>
                <a:gd name="T14" fmla="*/ 365 w 365"/>
                <a:gd name="T15" fmla="*/ 136 h 287"/>
                <a:gd name="T16" fmla="*/ 359 w 365"/>
                <a:gd name="T17" fmla="*/ 130 h 287"/>
                <a:gd name="T18" fmla="*/ 335 w 365"/>
                <a:gd name="T19" fmla="*/ 118 h 287"/>
                <a:gd name="T20" fmla="*/ 299 w 365"/>
                <a:gd name="T21" fmla="*/ 92 h 287"/>
                <a:gd name="T22" fmla="*/ 257 w 365"/>
                <a:gd name="T23" fmla="*/ 74 h 287"/>
                <a:gd name="T24" fmla="*/ 215 w 365"/>
                <a:gd name="T25" fmla="*/ 56 h 287"/>
                <a:gd name="T26" fmla="*/ 173 w 365"/>
                <a:gd name="T27" fmla="*/ 38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2 h 60"/>
                <a:gd name="T16" fmla="*/ 65 w 71"/>
                <a:gd name="T17" fmla="*/ 44 h 60"/>
                <a:gd name="T18" fmla="*/ 71 w 71"/>
                <a:gd name="T19" fmla="*/ 56 h 60"/>
                <a:gd name="T20" fmla="*/ 71 w 71"/>
                <a:gd name="T21" fmla="*/ 62 h 60"/>
                <a:gd name="T22" fmla="*/ 59 w 71"/>
                <a:gd name="T23" fmla="*/ 56 h 60"/>
                <a:gd name="T24" fmla="*/ 47 w 71"/>
                <a:gd name="T25" fmla="*/ 44 h 60"/>
                <a:gd name="T26" fmla="*/ 23 w 71"/>
                <a:gd name="T27" fmla="*/ 32 h 60"/>
                <a:gd name="T28" fmla="*/ 23 w 71"/>
                <a:gd name="T29" fmla="*/ 38 h 60"/>
                <a:gd name="T30" fmla="*/ 18 w 71"/>
                <a:gd name="T31" fmla="*/ 44 h 60"/>
                <a:gd name="T32" fmla="*/ 12 w 71"/>
                <a:gd name="T33" fmla="*/ 50 h 60"/>
                <a:gd name="T34" fmla="*/ 6 w 71"/>
                <a:gd name="T35" fmla="*/ 50 h 60"/>
                <a:gd name="T36" fmla="*/ 6 w 71"/>
                <a:gd name="T37" fmla="*/ 50 h 60"/>
                <a:gd name="T38" fmla="*/ 6 w 71"/>
                <a:gd name="T39" fmla="*/ 38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6 h 162"/>
                <a:gd name="T10" fmla="*/ 96 w 161"/>
                <a:gd name="T11" fmla="*/ 62 h 162"/>
                <a:gd name="T12" fmla="*/ 102 w 161"/>
                <a:gd name="T13" fmla="*/ 74 h 162"/>
                <a:gd name="T14" fmla="*/ 108 w 161"/>
                <a:gd name="T15" fmla="*/ 86 h 162"/>
                <a:gd name="T16" fmla="*/ 120 w 161"/>
                <a:gd name="T17" fmla="*/ 98 h 162"/>
                <a:gd name="T18" fmla="*/ 143 w 161"/>
                <a:gd name="T19" fmla="*/ 116 h 162"/>
                <a:gd name="T20" fmla="*/ 155 w 161"/>
                <a:gd name="T21" fmla="*/ 142 h 162"/>
                <a:gd name="T22" fmla="*/ 161 w 161"/>
                <a:gd name="T23" fmla="*/ 160 h 162"/>
                <a:gd name="T24" fmla="*/ 161 w 161"/>
                <a:gd name="T25" fmla="*/ 166 h 162"/>
                <a:gd name="T26" fmla="*/ 96 w 161"/>
                <a:gd name="T27" fmla="*/ 104 h 162"/>
                <a:gd name="T28" fmla="*/ 30 w 161"/>
                <a:gd name="T29" fmla="*/ 56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2 h 60"/>
                <a:gd name="T4" fmla="*/ 41 w 59"/>
                <a:gd name="T5" fmla="*/ 38 h 60"/>
                <a:gd name="T6" fmla="*/ 47 w 59"/>
                <a:gd name="T7" fmla="*/ 44 h 60"/>
                <a:gd name="T8" fmla="*/ 53 w 59"/>
                <a:gd name="T9" fmla="*/ 56 h 60"/>
                <a:gd name="T10" fmla="*/ 53 w 59"/>
                <a:gd name="T11" fmla="*/ 62 h 60"/>
                <a:gd name="T12" fmla="*/ 47 w 59"/>
                <a:gd name="T13" fmla="*/ 56 h 60"/>
                <a:gd name="T14" fmla="*/ 35 w 59"/>
                <a:gd name="T15" fmla="*/ 50 h 60"/>
                <a:gd name="T16" fmla="*/ 23 w 59"/>
                <a:gd name="T17" fmla="*/ 38 h 60"/>
                <a:gd name="T18" fmla="*/ 17 w 59"/>
                <a:gd name="T19" fmla="*/ 32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8 h 204"/>
                <a:gd name="T2" fmla="*/ 245 w 245"/>
                <a:gd name="T3" fmla="*/ 44 h 204"/>
                <a:gd name="T4" fmla="*/ 209 w 245"/>
                <a:gd name="T5" fmla="*/ 86 h 204"/>
                <a:gd name="T6" fmla="*/ 143 w 245"/>
                <a:gd name="T7" fmla="*/ 136 h 204"/>
                <a:gd name="T8" fmla="*/ 167 w 245"/>
                <a:gd name="T9" fmla="*/ 160 h 204"/>
                <a:gd name="T10" fmla="*/ 179 w 245"/>
                <a:gd name="T11" fmla="*/ 210 h 204"/>
                <a:gd name="T12" fmla="*/ 77 w 245"/>
                <a:gd name="T13" fmla="*/ 136 h 204"/>
                <a:gd name="T14" fmla="*/ 47 w 245"/>
                <a:gd name="T15" fmla="*/ 86 h 204"/>
                <a:gd name="T16" fmla="*/ 89 w 245"/>
                <a:gd name="T17" fmla="*/ 68 h 204"/>
                <a:gd name="T18" fmla="*/ 59 w 245"/>
                <a:gd name="T19" fmla="*/ 38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8 h 204"/>
                <a:gd name="T50" fmla="*/ 233 w 245"/>
                <a:gd name="T51" fmla="*/ 38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D9D4C-1EB1-43BC-AD46-0BE9468AB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0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2FEDCF-9DB0-4C29-927A-C9AA9D85C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684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E943E4-5794-4EDE-9177-30832AB680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753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1BCDC4-D1FC-4DC4-A645-9EFAF7624E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298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397A46-1A20-4181-BDD1-AAB5C9F6C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629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07333-6367-464C-ACF3-A93313A3A8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4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66FB77-EDD1-4714-918E-C1A023EE7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099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B6E975-1F1A-4A60-A9CD-F03401BBEB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07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30AB67-D2E3-400F-81AF-32A82E31AA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544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DBFFF-CF21-4765-A1DE-00B6997026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669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11FC3E-8F9C-4567-9A0D-C8ACBDDAE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7419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28600"/>
            <a:ext cx="82296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7D4FA6-8024-4D6C-9EEB-7C546E0819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0574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DA9733-9482-47CF-B8A6-D1C6F5549A53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B3B3DE-755A-42EF-A9DC-56CD6616A82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101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141CA33-C286-4547-B757-C5EC0CB156FC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2C169-8AAF-41B7-A071-1D3771C9A85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0346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75B6A37-F188-409D-9649-D8F24AC98165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435536-58E7-473F-8B65-969F3F5DCB6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127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CCDD2A-2ADB-496F-B2BB-9E5DCFC5744E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BA5AAB-F727-4465-92DB-7943258F802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9828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9FF813E-91CA-4EA1-BF2A-8F6F4A91CE5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80C53F-9547-42FA-8E95-631E7507B46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3748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7677CF-001F-4D01-983A-8664EDB70E9A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0B796C-963C-4D7B-88A9-B009FE1B98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2867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8C701A-8A59-4284-A847-8FD3ADE3F114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CA6E04-D706-4059-B3C8-AB8F81F2E41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0737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BD7820-012C-4E82-B00C-1EE5CCDD54E8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8C2E7B-0347-4217-BA22-6CACA96524B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5483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1A87DA-8C9E-44F2-96DD-72D17585F2EE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7FE606-FCFA-4EE6-97EF-23CE111917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7514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0B4A9F-EDC2-49AA-9FE4-25E178568D66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9C158D-3DBD-43D2-96E0-402ADFB608A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1427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B38346-496D-4964-A584-8D25C4A6663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564AED-E6CC-4E65-B6DE-9AB330DB243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392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505 w 6027"/>
                <a:gd name="T1" fmla="*/ 678 h 2296"/>
                <a:gd name="T2" fmla="*/ 0 w 6027"/>
                <a:gd name="T3" fmla="*/ 678 h 2296"/>
                <a:gd name="T4" fmla="*/ 0 w 6027"/>
                <a:gd name="T5" fmla="*/ 0 h 2296"/>
                <a:gd name="T6" fmla="*/ 5505 w 6027"/>
                <a:gd name="T7" fmla="*/ 0 h 2296"/>
                <a:gd name="T8" fmla="*/ 5505 w 6027"/>
                <a:gd name="T9" fmla="*/ 678 h 2296"/>
                <a:gd name="T10" fmla="*/ 5505 w 6027"/>
                <a:gd name="T11" fmla="*/ 67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1458681169 w 5748"/>
              <a:gd name="T1" fmla="*/ 1510618537 h 246"/>
              <a:gd name="T2" fmla="*/ 0 w 5748"/>
              <a:gd name="T3" fmla="*/ 1510618537 h 246"/>
              <a:gd name="T4" fmla="*/ 0 w 5748"/>
              <a:gd name="T5" fmla="*/ 0 h 246"/>
              <a:gd name="T6" fmla="*/ 1458681169 w 5748"/>
              <a:gd name="T7" fmla="*/ 0 h 246"/>
              <a:gd name="T8" fmla="*/ 1458681169 w 5748"/>
              <a:gd name="T9" fmla="*/ 1510618537 h 246"/>
              <a:gd name="T10" fmla="*/ 1458681169 w 5748"/>
              <a:gd name="T11" fmla="*/ 151061853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10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2 h 353"/>
                  <a:gd name="T4" fmla="*/ 24 w 186"/>
                  <a:gd name="T5" fmla="*/ 38 h 353"/>
                  <a:gd name="T6" fmla="*/ 18 w 186"/>
                  <a:gd name="T7" fmla="*/ 83 h 353"/>
                  <a:gd name="T8" fmla="*/ 42 w 186"/>
                  <a:gd name="T9" fmla="*/ 143 h 353"/>
                  <a:gd name="T10" fmla="*/ 48 w 186"/>
                  <a:gd name="T11" fmla="*/ 203 h 353"/>
                  <a:gd name="T12" fmla="*/ 0 w 186"/>
                  <a:gd name="T13" fmla="*/ 442 h 353"/>
                  <a:gd name="T14" fmla="*/ 54 w 186"/>
                  <a:gd name="T15" fmla="*/ 292 h 353"/>
                  <a:gd name="T16" fmla="*/ 84 w 186"/>
                  <a:gd name="T17" fmla="*/ 271 h 353"/>
                  <a:gd name="T18" fmla="*/ 126 w 186"/>
                  <a:gd name="T19" fmla="*/ 158 h 353"/>
                  <a:gd name="T20" fmla="*/ 144 w 186"/>
                  <a:gd name="T21" fmla="*/ 150 h 353"/>
                  <a:gd name="T22" fmla="*/ 144 w 186"/>
                  <a:gd name="T23" fmla="*/ 113 h 353"/>
                  <a:gd name="T24" fmla="*/ 186 w 186"/>
                  <a:gd name="T25" fmla="*/ 83 h 353"/>
                  <a:gd name="T26" fmla="*/ 162 w 186"/>
                  <a:gd name="T27" fmla="*/ 75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8 h 66"/>
                  <a:gd name="T8" fmla="*/ 6 w 155"/>
                  <a:gd name="T9" fmla="*/ 22 h 66"/>
                  <a:gd name="T10" fmla="*/ 0 w 155"/>
                  <a:gd name="T11" fmla="*/ 30 h 66"/>
                  <a:gd name="T12" fmla="*/ 78 w 155"/>
                  <a:gd name="T13" fmla="*/ 75 h 66"/>
                  <a:gd name="T14" fmla="*/ 96 w 155"/>
                  <a:gd name="T15" fmla="*/ 53 h 66"/>
                  <a:gd name="T16" fmla="*/ 155 w 155"/>
                  <a:gd name="T17" fmla="*/ 83 h 66"/>
                  <a:gd name="T18" fmla="*/ 126 w 155"/>
                  <a:gd name="T19" fmla="*/ 30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6 h 72"/>
                  <a:gd name="T2" fmla="*/ 0 w 42"/>
                  <a:gd name="T3" fmla="*/ 23 h 72"/>
                  <a:gd name="T4" fmla="*/ 12 w 42"/>
                  <a:gd name="T5" fmla="*/ 8 h 72"/>
                  <a:gd name="T6" fmla="*/ 0 w 42"/>
                  <a:gd name="T7" fmla="*/ 8 h 72"/>
                  <a:gd name="T8" fmla="*/ 12 w 42"/>
                  <a:gd name="T9" fmla="*/ 8 h 72"/>
                  <a:gd name="T10" fmla="*/ 24 w 42"/>
                  <a:gd name="T11" fmla="*/ 8 h 72"/>
                  <a:gd name="T12" fmla="*/ 36 w 42"/>
                  <a:gd name="T13" fmla="*/ 8 h 72"/>
                  <a:gd name="T14" fmla="*/ 42 w 42"/>
                  <a:gd name="T15" fmla="*/ 0 h 72"/>
                  <a:gd name="T16" fmla="*/ 30 w 42"/>
                  <a:gd name="T17" fmla="*/ 23 h 72"/>
                  <a:gd name="T18" fmla="*/ 42 w 42"/>
                  <a:gd name="T19" fmla="*/ 61 h 72"/>
                  <a:gd name="T20" fmla="*/ 12 w 42"/>
                  <a:gd name="T21" fmla="*/ 91 h 72"/>
                  <a:gd name="T22" fmla="*/ 6 w 42"/>
                  <a:gd name="T23" fmla="*/ 46 h 72"/>
                  <a:gd name="T24" fmla="*/ 6 w 42"/>
                  <a:gd name="T25" fmla="*/ 4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2 h 287"/>
                <a:gd name="T4" fmla="*/ 66 w 365"/>
                <a:gd name="T5" fmla="*/ 112 h 287"/>
                <a:gd name="T6" fmla="*/ 143 w 365"/>
                <a:gd name="T7" fmla="*/ 186 h 287"/>
                <a:gd name="T8" fmla="*/ 191 w 365"/>
                <a:gd name="T9" fmla="*/ 172 h 287"/>
                <a:gd name="T10" fmla="*/ 341 w 365"/>
                <a:gd name="T11" fmla="*/ 295 h 287"/>
                <a:gd name="T12" fmla="*/ 305 w 365"/>
                <a:gd name="T13" fmla="*/ 178 h 287"/>
                <a:gd name="T14" fmla="*/ 365 w 365"/>
                <a:gd name="T15" fmla="*/ 136 h 287"/>
                <a:gd name="T16" fmla="*/ 359 w 365"/>
                <a:gd name="T17" fmla="*/ 130 h 287"/>
                <a:gd name="T18" fmla="*/ 335 w 365"/>
                <a:gd name="T19" fmla="*/ 118 h 287"/>
                <a:gd name="T20" fmla="*/ 299 w 365"/>
                <a:gd name="T21" fmla="*/ 92 h 287"/>
                <a:gd name="T22" fmla="*/ 257 w 365"/>
                <a:gd name="T23" fmla="*/ 74 h 287"/>
                <a:gd name="T24" fmla="*/ 215 w 365"/>
                <a:gd name="T25" fmla="*/ 56 h 287"/>
                <a:gd name="T26" fmla="*/ 173 w 365"/>
                <a:gd name="T27" fmla="*/ 38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2 h 60"/>
                <a:gd name="T16" fmla="*/ 65 w 71"/>
                <a:gd name="T17" fmla="*/ 44 h 60"/>
                <a:gd name="T18" fmla="*/ 71 w 71"/>
                <a:gd name="T19" fmla="*/ 56 h 60"/>
                <a:gd name="T20" fmla="*/ 71 w 71"/>
                <a:gd name="T21" fmla="*/ 62 h 60"/>
                <a:gd name="T22" fmla="*/ 59 w 71"/>
                <a:gd name="T23" fmla="*/ 56 h 60"/>
                <a:gd name="T24" fmla="*/ 47 w 71"/>
                <a:gd name="T25" fmla="*/ 44 h 60"/>
                <a:gd name="T26" fmla="*/ 23 w 71"/>
                <a:gd name="T27" fmla="*/ 32 h 60"/>
                <a:gd name="T28" fmla="*/ 23 w 71"/>
                <a:gd name="T29" fmla="*/ 38 h 60"/>
                <a:gd name="T30" fmla="*/ 18 w 71"/>
                <a:gd name="T31" fmla="*/ 44 h 60"/>
                <a:gd name="T32" fmla="*/ 12 w 71"/>
                <a:gd name="T33" fmla="*/ 50 h 60"/>
                <a:gd name="T34" fmla="*/ 6 w 71"/>
                <a:gd name="T35" fmla="*/ 50 h 60"/>
                <a:gd name="T36" fmla="*/ 6 w 71"/>
                <a:gd name="T37" fmla="*/ 50 h 60"/>
                <a:gd name="T38" fmla="*/ 6 w 71"/>
                <a:gd name="T39" fmla="*/ 38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6 h 162"/>
                <a:gd name="T10" fmla="*/ 96 w 161"/>
                <a:gd name="T11" fmla="*/ 62 h 162"/>
                <a:gd name="T12" fmla="*/ 102 w 161"/>
                <a:gd name="T13" fmla="*/ 74 h 162"/>
                <a:gd name="T14" fmla="*/ 108 w 161"/>
                <a:gd name="T15" fmla="*/ 86 h 162"/>
                <a:gd name="T16" fmla="*/ 120 w 161"/>
                <a:gd name="T17" fmla="*/ 98 h 162"/>
                <a:gd name="T18" fmla="*/ 143 w 161"/>
                <a:gd name="T19" fmla="*/ 116 h 162"/>
                <a:gd name="T20" fmla="*/ 155 w 161"/>
                <a:gd name="T21" fmla="*/ 142 h 162"/>
                <a:gd name="T22" fmla="*/ 161 w 161"/>
                <a:gd name="T23" fmla="*/ 160 h 162"/>
                <a:gd name="T24" fmla="*/ 161 w 161"/>
                <a:gd name="T25" fmla="*/ 166 h 162"/>
                <a:gd name="T26" fmla="*/ 96 w 161"/>
                <a:gd name="T27" fmla="*/ 104 h 162"/>
                <a:gd name="T28" fmla="*/ 30 w 161"/>
                <a:gd name="T29" fmla="*/ 56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2 h 60"/>
                <a:gd name="T4" fmla="*/ 41 w 59"/>
                <a:gd name="T5" fmla="*/ 38 h 60"/>
                <a:gd name="T6" fmla="*/ 47 w 59"/>
                <a:gd name="T7" fmla="*/ 44 h 60"/>
                <a:gd name="T8" fmla="*/ 53 w 59"/>
                <a:gd name="T9" fmla="*/ 56 h 60"/>
                <a:gd name="T10" fmla="*/ 53 w 59"/>
                <a:gd name="T11" fmla="*/ 62 h 60"/>
                <a:gd name="T12" fmla="*/ 47 w 59"/>
                <a:gd name="T13" fmla="*/ 56 h 60"/>
                <a:gd name="T14" fmla="*/ 35 w 59"/>
                <a:gd name="T15" fmla="*/ 50 h 60"/>
                <a:gd name="T16" fmla="*/ 23 w 59"/>
                <a:gd name="T17" fmla="*/ 38 h 60"/>
                <a:gd name="T18" fmla="*/ 17 w 59"/>
                <a:gd name="T19" fmla="*/ 32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8 h 204"/>
                <a:gd name="T2" fmla="*/ 245 w 245"/>
                <a:gd name="T3" fmla="*/ 44 h 204"/>
                <a:gd name="T4" fmla="*/ 209 w 245"/>
                <a:gd name="T5" fmla="*/ 86 h 204"/>
                <a:gd name="T6" fmla="*/ 143 w 245"/>
                <a:gd name="T7" fmla="*/ 136 h 204"/>
                <a:gd name="T8" fmla="*/ 167 w 245"/>
                <a:gd name="T9" fmla="*/ 160 h 204"/>
                <a:gd name="T10" fmla="*/ 179 w 245"/>
                <a:gd name="T11" fmla="*/ 210 h 204"/>
                <a:gd name="T12" fmla="*/ 77 w 245"/>
                <a:gd name="T13" fmla="*/ 136 h 204"/>
                <a:gd name="T14" fmla="*/ 47 w 245"/>
                <a:gd name="T15" fmla="*/ 86 h 204"/>
                <a:gd name="T16" fmla="*/ 89 w 245"/>
                <a:gd name="T17" fmla="*/ 68 h 204"/>
                <a:gd name="T18" fmla="*/ 59 w 245"/>
                <a:gd name="T19" fmla="*/ 38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8 h 204"/>
                <a:gd name="T50" fmla="*/ 233 w 245"/>
                <a:gd name="T51" fmla="*/ 38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20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DCA05503-E902-4982-9588-6BC693D95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9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6D2E2511-4561-4ED2-BD81-EC61BA0925C0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301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2BB61F3-6897-4846-953A-62CDD943C95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5/Lightmatter_buddha3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hyperlink" Target="http://cs.wikipedia.org/wiki/Soubor:Shaolinsi.JPG" TargetMode="Externa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2/LongjiTerraces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hyperlink" Target="http://upload.wikimedia.org/wikipedia/commons/7/70/Terrace_field_yunnan_china_denoised.jpg" TargetMode="Externa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VY_32_INOVACE_50_Jihovýchodní Asie</a:t>
            </a:r>
          </a:p>
        </p:txBody>
      </p:sp>
      <p:pic>
        <p:nvPicPr>
          <p:cNvPr id="3993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FF00"/>
                </a:solidFill>
              </a:rPr>
              <a:t>Jihovýchodní Asie</a:t>
            </a:r>
          </a:p>
        </p:txBody>
      </p:sp>
      <p:pic>
        <p:nvPicPr>
          <p:cNvPr id="3075" name="Picture 10" descr="Asie jihovýchod_foto2"/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95736" y="1124744"/>
            <a:ext cx="4463777" cy="424780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211669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2011-02-15]]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http://cs.wikipedia.org/wiki/Soubor:Southeast_Asia_(orthographic_projection).svg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cs-CZ" sz="5400" smtClean="0">
                <a:solidFill>
                  <a:srgbClr val="FFFF00"/>
                </a:solidFill>
              </a:rPr>
              <a:t>Jihovýchodní Asie</a:t>
            </a:r>
          </a:p>
        </p:txBody>
      </p:sp>
      <p:pic>
        <p:nvPicPr>
          <p:cNvPr id="4099" name="Picture 5" descr="Asie jihovýchod_foto1"/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5656" y="1196753"/>
            <a:ext cx="6192838" cy="432048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211669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2011-02-15]]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http://cs.wikipedia.org/wiki/Soubor:Southeast_asia.jpg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cs-CZ" sz="5400" smtClean="0">
                <a:solidFill>
                  <a:srgbClr val="FFFF00"/>
                </a:solidFill>
              </a:rPr>
              <a:t>Jihovýchodní Asie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Jihovýchodní Asie</a:t>
            </a:r>
            <a:r>
              <a:rPr lang="cs-CZ" dirty="0" smtClean="0">
                <a:solidFill>
                  <a:srgbClr val="FFFF00"/>
                </a:solidFill>
              </a:rPr>
              <a:t> zahrnuje země, které leží východně od Indie a jižně od Číny.</a:t>
            </a:r>
            <a:r>
              <a:rPr lang="cs-CZ" dirty="0" smtClean="0"/>
              <a:t> Toto území leží na místě, kde se dotýkají geologické desky, což má za následek častou zemětřesnou a </a:t>
            </a:r>
            <a:r>
              <a:rPr lang="cs-CZ" b="1" dirty="0" smtClean="0"/>
              <a:t>vulkanickou činnost</a:t>
            </a:r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Leží v tropickém a </a:t>
            </a:r>
            <a:r>
              <a:rPr lang="cs-CZ" dirty="0" err="1" smtClean="0">
                <a:solidFill>
                  <a:srgbClr val="FFFF00"/>
                </a:solidFill>
              </a:rPr>
              <a:t>subtrobickém</a:t>
            </a:r>
            <a:r>
              <a:rPr lang="cs-CZ" dirty="0" smtClean="0">
                <a:solidFill>
                  <a:srgbClr val="FFFF00"/>
                </a:solidFill>
              </a:rPr>
              <a:t> podnebí, ve kterém je ovlivňována monzuny.</a:t>
            </a:r>
          </a:p>
          <a:p>
            <a:pPr marL="0" indent="0">
              <a:buNone/>
            </a:pPr>
            <a:endParaRPr lang="cs-CZ" sz="16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rgbClr val="FFFF00"/>
                </a:solidFill>
              </a:rPr>
              <a:t>Jaromír </a:t>
            </a:r>
            <a:r>
              <a:rPr lang="cs-CZ" sz="1600" dirty="0" err="1">
                <a:solidFill>
                  <a:srgbClr val="FFFF00"/>
                </a:solidFill>
              </a:rPr>
              <a:t>Demek</a:t>
            </a:r>
            <a:r>
              <a:rPr lang="cs-CZ" sz="1600" dirty="0">
                <a:solidFill>
                  <a:srgbClr val="FFFF00"/>
                </a:solidFill>
              </a:rPr>
              <a:t>, Ivan Mališ: Zeměpis – Zeměpis světadílů, pro 6. a 7. ročník základní školy</a:t>
            </a:r>
          </a:p>
          <a:p>
            <a:endParaRPr lang="cs-CZ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cs-CZ" sz="5400" smtClean="0">
                <a:solidFill>
                  <a:srgbClr val="FFFF00"/>
                </a:solidFill>
              </a:rPr>
              <a:t>Jihovýchodní Asie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Zemědělství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Roste zde hlavně cukrová třtina a palmy (kokosová a olejná), ananasy, kaučukovník a banány. Obyvatelé ostrovních států pěstují rýži, sóju, </a:t>
            </a:r>
            <a:r>
              <a:rPr lang="cs-CZ" dirty="0" err="1" smtClean="0">
                <a:solidFill>
                  <a:srgbClr val="FFFF00"/>
                </a:solidFill>
              </a:rPr>
              <a:t>maniok,kávovník</a:t>
            </a:r>
            <a:r>
              <a:rPr lang="cs-CZ" dirty="0" smtClean="0">
                <a:solidFill>
                  <a:srgbClr val="FFFF00"/>
                </a:solidFill>
              </a:rPr>
              <a:t>, a koření (pepř, hřebíček). Mezi chovná zvířata patří ovce, prasata a drůbež. V jihovýchodní Asii je rozvinutý také rybolov.</a:t>
            </a:r>
          </a:p>
          <a:p>
            <a:pPr lvl="1"/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1600" dirty="0" smtClean="0">
              <a:latin typeface="Arial" charset="0"/>
            </a:endParaRPr>
          </a:p>
          <a:p>
            <a:pPr marL="0" indent="0">
              <a:buNone/>
            </a:pPr>
            <a:endParaRPr lang="cs-CZ" sz="1600" dirty="0">
              <a:latin typeface="Arial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cs-CZ" sz="5400" smtClean="0">
                <a:solidFill>
                  <a:srgbClr val="FFFF00"/>
                </a:solidFill>
              </a:rPr>
              <a:t>Jihovýchodní Asie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Obyvatelstvo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V různorodém obyvatelstvu jihovýchodní Asie převládají Malajci, jim příbuzní </a:t>
            </a:r>
            <a:r>
              <a:rPr lang="cs-CZ" dirty="0" err="1" smtClean="0">
                <a:solidFill>
                  <a:srgbClr val="FFFF00"/>
                </a:solidFill>
              </a:rPr>
              <a:t>Indonézané</a:t>
            </a:r>
            <a:r>
              <a:rPr lang="cs-CZ" dirty="0" smtClean="0">
                <a:solidFill>
                  <a:srgbClr val="FFFF00"/>
                </a:solidFill>
              </a:rPr>
              <a:t> a také Číňané. Na některých územích přetrvávají ještě prapůvodní obyvatelé - </a:t>
            </a:r>
            <a:r>
              <a:rPr lang="cs-CZ" dirty="0" err="1" smtClean="0">
                <a:solidFill>
                  <a:srgbClr val="FFFF00"/>
                </a:solidFill>
              </a:rPr>
              <a:t>negrité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r>
              <a:rPr lang="cs-CZ" dirty="0" smtClean="0"/>
              <a:t>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Náboženství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Islám ( Indonésie ), Budhismus ( Thajsko, Laos atd.  )</a:t>
            </a:r>
          </a:p>
          <a:p>
            <a:pPr lvl="1"/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1600" dirty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pPr marL="0" indent="0">
              <a:buNone/>
            </a:pPr>
            <a:endParaRPr lang="cs-CZ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cs-CZ" sz="5400" smtClean="0">
                <a:solidFill>
                  <a:srgbClr val="FFFF00"/>
                </a:solidFill>
              </a:rPr>
              <a:t>Jihovýchodní Asie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Významné země</a:t>
            </a:r>
          </a:p>
          <a:p>
            <a:pPr lvl="1"/>
            <a:r>
              <a:rPr lang="cs-CZ" sz="3200" dirty="0" err="1" smtClean="0">
                <a:solidFill>
                  <a:srgbClr val="FFFF00"/>
                </a:solidFill>
              </a:rPr>
              <a:t>Indonézie</a:t>
            </a:r>
            <a:r>
              <a:rPr lang="cs-CZ" sz="3200" dirty="0" smtClean="0">
                <a:solidFill>
                  <a:srgbClr val="FFFF00"/>
                </a:solidFill>
              </a:rPr>
              <a:t>, Filipíny, Malajsie</a:t>
            </a:r>
          </a:p>
          <a:p>
            <a:r>
              <a:rPr lang="cs-CZ" dirty="0" smtClean="0"/>
              <a:t>Další země</a:t>
            </a:r>
          </a:p>
          <a:p>
            <a:pPr lvl="1"/>
            <a:r>
              <a:rPr lang="cs-CZ" sz="3200" dirty="0" smtClean="0"/>
              <a:t>Brunej, Myanmar (dříve Barma), Kambodža, Východní Timor, Laos, Singapur ( městský stát ), Thajsko ( Siam ), Vietnam, Východní Timor (někdy řazen do Oceánie</a:t>
            </a:r>
          </a:p>
          <a:p>
            <a:pPr marL="0" indent="0">
              <a:buNone/>
            </a:pPr>
            <a:endParaRPr lang="cs-CZ" sz="1600" dirty="0" smtClean="0">
              <a:latin typeface="Arial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pPr marL="0" indent="0">
              <a:buNone/>
            </a:pPr>
            <a:r>
              <a:rPr lang="cs-CZ" sz="36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Budha a klášter Šaolin</a:t>
            </a:r>
          </a:p>
        </p:txBody>
      </p:sp>
      <p:pic>
        <p:nvPicPr>
          <p:cNvPr id="10247" name="Picture 7" descr="Soubor:Lightmatter buddha3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628775"/>
            <a:ext cx="3048000" cy="410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270px-Shaolinsi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700213"/>
            <a:ext cx="4248150" cy="3889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939298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2011-02-15]]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http://cs.wikipedia.org/wiki/Soubor:Lightmatter_buddha3.jpg a http://cs.wikipedia.org/wiki/Soubor:Shaolinsi.JPG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z="4000" smtClean="0">
                <a:effectLst/>
              </a:rPr>
              <a:t>Terasovitá rýžová pole v jihovýchodní Asii</a:t>
            </a:r>
          </a:p>
        </p:txBody>
      </p:sp>
      <p:pic>
        <p:nvPicPr>
          <p:cNvPr id="11271" name="Picture 7" descr="Soubor:LongjiTerraces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388" y="1412776"/>
            <a:ext cx="4025900" cy="441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3" name="Picture 9" descr="Soubor:Terrace field yunnan china denoised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448494"/>
            <a:ext cx="3449637" cy="4338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93467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2011-02-15]]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http://cs.wikipedia.org/wiki/Soubor:LongjiTerraces.jpg a http://cs.wikipedia.org/wiki/Soubor:Terrace_field_yunnan_china_denoised.jpg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Otázky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Jaká je pověst o vzniku nádherné stavby Tádž Mahál?</a:t>
            </a:r>
          </a:p>
          <a:p>
            <a:pPr eaLnBrk="1" hangingPunct="1"/>
            <a:r>
              <a:rPr lang="cs-CZ" smtClean="0"/>
              <a:t>Co musí udělat věřící hinduisté, aby ze sebe smyli hříchy?</a:t>
            </a:r>
          </a:p>
          <a:p>
            <a:pPr eaLnBrk="1" hangingPunct="1"/>
            <a:r>
              <a:rPr lang="cs-CZ" smtClean="0"/>
              <a:t>Jaké koření je typické pro Indii?</a:t>
            </a:r>
          </a:p>
          <a:p>
            <a:pPr eaLnBrk="1" hangingPunct="1"/>
            <a:r>
              <a:rPr lang="cs-CZ" smtClean="0"/>
              <a:t>Co proslavilo ostrov Cejlon?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550</TotalTime>
  <Words>560</Words>
  <Application>Microsoft Office PowerPoint</Application>
  <PresentationFormat>Předvádění na obrazovce (4:3)</PresentationFormat>
  <Paragraphs>59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Vrcholky hor</vt:lpstr>
      <vt:lpstr>Výchozí návrh</vt:lpstr>
      <vt:lpstr>VY_32_INOVACE_50_Jihovýchodní Asie</vt:lpstr>
      <vt:lpstr>Jihovýchodní Asie</vt:lpstr>
      <vt:lpstr>Jihovýchodní Asie</vt:lpstr>
      <vt:lpstr>Jihovýchodní Asie</vt:lpstr>
      <vt:lpstr>Jihovýchodní Asie</vt:lpstr>
      <vt:lpstr>Jihovýchodní Asie</vt:lpstr>
      <vt:lpstr>Jihovýchodní Asie</vt:lpstr>
      <vt:lpstr>Budha a klášter Šaolin</vt:lpstr>
      <vt:lpstr>Terasovitá rýžová pole v jihovýchodní Asii</vt:lpstr>
      <vt:lpstr>Otázky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14</cp:revision>
  <dcterms:created xsi:type="dcterms:W3CDTF">2011-01-03T17:28:47Z</dcterms:created>
  <dcterms:modified xsi:type="dcterms:W3CDTF">2011-05-04T07:54:44Z</dcterms:modified>
</cp:coreProperties>
</file>