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1" r:id="rId2"/>
    <p:sldId id="273" r:id="rId3"/>
    <p:sldId id="256" r:id="rId4"/>
    <p:sldId id="261" r:id="rId5"/>
    <p:sldId id="264" r:id="rId6"/>
    <p:sldId id="265" r:id="rId7"/>
    <p:sldId id="258" r:id="rId8"/>
    <p:sldId id="266" r:id="rId9"/>
    <p:sldId id="268" r:id="rId10"/>
    <p:sldId id="257" r:id="rId11"/>
    <p:sldId id="260" r:id="rId12"/>
    <p:sldId id="269" r:id="rId13"/>
    <p:sldId id="270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FBE905"/>
    <a:srgbClr val="FF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/>
            <a:t>VY_32_INOVACE_09_Alphabet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 Anglický jazyk 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  </a:t>
          </a:r>
          <a:r>
            <a:rPr lang="cs-CZ" sz="200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27. 2.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dirty="0" smtClean="0"/>
            <a:t>ROČNÍK: 4.</a:t>
          </a: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FB33D2D2-7E0E-4478-A6B8-BBD62B18B85C}">
      <dgm:prSet/>
      <dgm:spPr/>
      <dgm:t>
        <a:bodyPr/>
        <a:lstStyle/>
        <a:p>
          <a:endParaRPr lang="cs-CZ"/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/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 custScaleY="10047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F9BA9A-1467-477C-8517-3B8F5E1B9FFF}" type="presOf" srcId="{D1B46980-6531-4606-95E6-44980827E919}" destId="{2CDFEC33-8C2A-49C6-B23B-FA3577B1DCE9}" srcOrd="1" destOrd="0" presId="urn:microsoft.com/office/officeart/2005/8/layout/target3"/>
    <dgm:cxn modelId="{B459AC0B-EDE1-4478-BF29-0C54B6312EDE}" type="presOf" srcId="{D8197B8C-B260-4A16-BDF4-0947B075E274}" destId="{0F7944D4-5DCA-4B9E-A896-D52854246E44}" srcOrd="0" destOrd="0" presId="urn:microsoft.com/office/officeart/2005/8/layout/target3"/>
    <dgm:cxn modelId="{DEEE352F-DC49-4414-B996-3F5A7FA5CA19}" type="presOf" srcId="{757F3AB3-0718-4624-B441-E567A8F0AB56}" destId="{333A1088-737F-45CB-B68E-254E46348037}" srcOrd="0" destOrd="0" presId="urn:microsoft.com/office/officeart/2005/8/layout/target3"/>
    <dgm:cxn modelId="{7FF52196-539A-4233-9E03-3B90B40F849B}" type="presOf" srcId="{B651F6E3-6281-48DB-9319-2AEAFDAE7572}" destId="{70A198DD-41D2-4313-8B5B-1CF1BCF383FB}" srcOrd="1" destOrd="0" presId="urn:microsoft.com/office/officeart/2005/8/layout/target3"/>
    <dgm:cxn modelId="{11E66A1C-1110-4C20-B83C-31A955724BE9}" type="presOf" srcId="{D1D4F407-5343-4D3F-B5B9-D407B03CAEB4}" destId="{AED2198E-93D5-4001-81B4-73124B309672}" srcOrd="1" destOrd="0" presId="urn:microsoft.com/office/officeart/2005/8/layout/target3"/>
    <dgm:cxn modelId="{E460A544-5001-4FD7-B2DC-5D2BAEDE7EFE}" type="presOf" srcId="{4865AC3F-78E2-43BA-A56B-7C465B8FCF11}" destId="{FC425D1D-3DF2-408E-A4F8-250CA94A450A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B2D4F87D-BE01-462D-9A51-EBE12762CD1D}" type="presOf" srcId="{4865AC3F-78E2-43BA-A56B-7C465B8FCF11}" destId="{54F8D70D-FB57-4298-A600-D8F61B2A354A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4A7E3263-6D5A-43A3-B95E-619974A036C3}" type="presOf" srcId="{4C35D32F-0EAB-4CD7-82EE-45574DC2A586}" destId="{D11C995F-01B9-4A9E-8902-744903F1A77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977388D9-D7F9-4083-A63B-BF675B621C35}" type="presOf" srcId="{4C35D32F-0EAB-4CD7-82EE-45574DC2A586}" destId="{74B68738-347E-4F92-BDA1-E07CC7219E77}" srcOrd="1" destOrd="0" presId="urn:microsoft.com/office/officeart/2005/8/layout/target3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055D1117-83CD-46C8-AC7C-3E904D574A4A}" type="presOf" srcId="{D05761FA-3C71-4DD0-9183-7C99EBE53F4B}" destId="{F565A464-E682-4B59-9914-8231AF9F6C7C}" srcOrd="1" destOrd="0" presId="urn:microsoft.com/office/officeart/2005/8/layout/target3"/>
    <dgm:cxn modelId="{661424BE-0233-4FD0-A70A-32C18019E791}" type="presOf" srcId="{B651F6E3-6281-48DB-9319-2AEAFDAE7572}" destId="{7145B55B-1B24-4B93-A1D4-B8021E4AC78C}" srcOrd="0" destOrd="0" presId="urn:microsoft.com/office/officeart/2005/8/layout/target3"/>
    <dgm:cxn modelId="{90009772-A6FA-4E6C-BE53-450E6FA9E056}" type="presOf" srcId="{D1D4F407-5343-4D3F-B5B9-D407B03CAEB4}" destId="{D005CE8C-CC26-4C3E-AC11-E15060ECD759}" srcOrd="0" destOrd="0" presId="urn:microsoft.com/office/officeart/2005/8/layout/target3"/>
    <dgm:cxn modelId="{6389C651-8812-4985-A601-EDA58B65C244}" type="presOf" srcId="{D1B46980-6531-4606-95E6-44980827E919}" destId="{004736B2-18D3-4D6D-AA18-DF3F81E9E312}" srcOrd="0" destOrd="0" presId="urn:microsoft.com/office/officeart/2005/8/layout/target3"/>
    <dgm:cxn modelId="{56A735EC-A419-437F-A561-FD63EFF621DC}" type="presOf" srcId="{D8197B8C-B260-4A16-BDF4-0947B075E274}" destId="{5C0D1B75-263C-4468-B985-565C95B9422B}" srcOrd="1" destOrd="0" presId="urn:microsoft.com/office/officeart/2005/8/layout/target3"/>
    <dgm:cxn modelId="{C9BBC180-B452-470A-B410-9D28ED10DCE2}" srcId="{757F3AB3-0718-4624-B441-E567A8F0AB56}" destId="{FB33D2D2-7E0E-4478-A6B8-BBD62B18B85C}" srcOrd="7" destOrd="0" parTransId="{98ADC4DB-14AD-464F-80D2-ED7EEA19875D}" sibTransId="{F50B4F4A-BAFC-45B4-87FC-E37EC8DF5C75}"/>
    <dgm:cxn modelId="{C6D8CD3A-14BD-46B6-B8AB-F4446AE0638D}" type="presOf" srcId="{D05761FA-3C71-4DD0-9183-7C99EBE53F4B}" destId="{0AD6547F-0D75-4083-A7A5-A35AB250ABEA}" srcOrd="0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547843F9-4CB0-4B99-B92C-18DAACEDD827}" type="presParOf" srcId="{333A1088-737F-45CB-B68E-254E46348037}" destId="{F5ABB229-8D3B-4694-996A-96F23CF14429}" srcOrd="0" destOrd="0" presId="urn:microsoft.com/office/officeart/2005/8/layout/target3"/>
    <dgm:cxn modelId="{539AE821-8E43-459D-BA13-2592B296BC32}" type="presParOf" srcId="{333A1088-737F-45CB-B68E-254E46348037}" destId="{F41139FD-01EE-4571-8B17-4FB00FC51163}" srcOrd="1" destOrd="0" presId="urn:microsoft.com/office/officeart/2005/8/layout/target3"/>
    <dgm:cxn modelId="{4EACEEA1-5AC0-468D-98DC-3674A0AF80E0}" type="presParOf" srcId="{333A1088-737F-45CB-B68E-254E46348037}" destId="{D005CE8C-CC26-4C3E-AC11-E15060ECD759}" srcOrd="2" destOrd="0" presId="urn:microsoft.com/office/officeart/2005/8/layout/target3"/>
    <dgm:cxn modelId="{CFCE00E1-E2FD-4087-A811-47A61BC1D2F5}" type="presParOf" srcId="{333A1088-737F-45CB-B68E-254E46348037}" destId="{E2699407-A48D-4333-A645-7FA48F1FE3B7}" srcOrd="3" destOrd="0" presId="urn:microsoft.com/office/officeart/2005/8/layout/target3"/>
    <dgm:cxn modelId="{481C4686-C7F4-4A4A-AC14-BDFC13485635}" type="presParOf" srcId="{333A1088-737F-45CB-B68E-254E46348037}" destId="{D5EA2712-68D0-4098-BDE6-B295C6AB6119}" srcOrd="4" destOrd="0" presId="urn:microsoft.com/office/officeart/2005/8/layout/target3"/>
    <dgm:cxn modelId="{7F65C80E-DA31-4DE8-AA37-8083C2B42C92}" type="presParOf" srcId="{333A1088-737F-45CB-B68E-254E46348037}" destId="{54F8D70D-FB57-4298-A600-D8F61B2A354A}" srcOrd="5" destOrd="0" presId="urn:microsoft.com/office/officeart/2005/8/layout/target3"/>
    <dgm:cxn modelId="{CCE6721F-D8CC-4183-8BE1-474A840568A3}" type="presParOf" srcId="{333A1088-737F-45CB-B68E-254E46348037}" destId="{C616B022-AA0C-4D3B-BDBF-093D86622E86}" srcOrd="6" destOrd="0" presId="urn:microsoft.com/office/officeart/2005/8/layout/target3"/>
    <dgm:cxn modelId="{1B700FBE-2CBE-4AF3-A472-6EF5DF0EB447}" type="presParOf" srcId="{333A1088-737F-45CB-B68E-254E46348037}" destId="{69684AB7-5B8D-45A5-BC2F-6AF80EB883EF}" srcOrd="7" destOrd="0" presId="urn:microsoft.com/office/officeart/2005/8/layout/target3"/>
    <dgm:cxn modelId="{D6045376-BE0B-4A00-B8E8-C7B0208FAB3B}" type="presParOf" srcId="{333A1088-737F-45CB-B68E-254E46348037}" destId="{004736B2-18D3-4D6D-AA18-DF3F81E9E312}" srcOrd="8" destOrd="0" presId="urn:microsoft.com/office/officeart/2005/8/layout/target3"/>
    <dgm:cxn modelId="{DBFFC5BD-3ABA-4E0D-89CB-25F81DE88D7C}" type="presParOf" srcId="{333A1088-737F-45CB-B68E-254E46348037}" destId="{9CCAD005-8609-4003-9C1F-3AFC293FB9F9}" srcOrd="9" destOrd="0" presId="urn:microsoft.com/office/officeart/2005/8/layout/target3"/>
    <dgm:cxn modelId="{D6817DF4-10E4-4C11-B8A7-0602AFA722C6}" type="presParOf" srcId="{333A1088-737F-45CB-B68E-254E46348037}" destId="{0C4087F0-2DA9-4805-A823-C8C5404FEF67}" srcOrd="10" destOrd="0" presId="urn:microsoft.com/office/officeart/2005/8/layout/target3"/>
    <dgm:cxn modelId="{31DA8290-428A-4544-A29E-86D4ECD22DC4}" type="presParOf" srcId="{333A1088-737F-45CB-B68E-254E46348037}" destId="{7145B55B-1B24-4B93-A1D4-B8021E4AC78C}" srcOrd="11" destOrd="0" presId="urn:microsoft.com/office/officeart/2005/8/layout/target3"/>
    <dgm:cxn modelId="{686FF117-3D4B-4565-8284-AEAD7F120883}" type="presParOf" srcId="{333A1088-737F-45CB-B68E-254E46348037}" destId="{6919BCDB-3A39-4371-A415-42187620F612}" srcOrd="12" destOrd="0" presId="urn:microsoft.com/office/officeart/2005/8/layout/target3"/>
    <dgm:cxn modelId="{82B7382A-A88E-4ED8-A813-F3E469AC755C}" type="presParOf" srcId="{333A1088-737F-45CB-B68E-254E46348037}" destId="{19974A4C-782A-40F8-BDC1-A903A52CB5DC}" srcOrd="13" destOrd="0" presId="urn:microsoft.com/office/officeart/2005/8/layout/target3"/>
    <dgm:cxn modelId="{9D6BA63E-C878-4022-B322-64B96EC77205}" type="presParOf" srcId="{333A1088-737F-45CB-B68E-254E46348037}" destId="{0F7944D4-5DCA-4B9E-A896-D52854246E44}" srcOrd="14" destOrd="0" presId="urn:microsoft.com/office/officeart/2005/8/layout/target3"/>
    <dgm:cxn modelId="{EE8C015A-0AC0-4476-BEF4-0371C3FF625B}" type="presParOf" srcId="{333A1088-737F-45CB-B68E-254E46348037}" destId="{6DFF10D3-1CBC-4163-85C1-12183522D8D6}" srcOrd="15" destOrd="0" presId="urn:microsoft.com/office/officeart/2005/8/layout/target3"/>
    <dgm:cxn modelId="{3721A4F9-7171-4E19-87DA-1A451BDCBDE2}" type="presParOf" srcId="{333A1088-737F-45CB-B68E-254E46348037}" destId="{B4FD24CD-B93B-4B4E-A43E-F8524B0CD3F0}" srcOrd="16" destOrd="0" presId="urn:microsoft.com/office/officeart/2005/8/layout/target3"/>
    <dgm:cxn modelId="{174B9B60-83E2-4EF8-ADF1-4C2E4B725D6E}" type="presParOf" srcId="{333A1088-737F-45CB-B68E-254E46348037}" destId="{0AD6547F-0D75-4083-A7A5-A35AB250ABEA}" srcOrd="17" destOrd="0" presId="urn:microsoft.com/office/officeart/2005/8/layout/target3"/>
    <dgm:cxn modelId="{E6A67C17-12C0-4772-A82A-E5345F43E26F}" type="presParOf" srcId="{333A1088-737F-45CB-B68E-254E46348037}" destId="{13361F2B-44A8-4C6E-9E92-35F8C52A0CB3}" srcOrd="18" destOrd="0" presId="urn:microsoft.com/office/officeart/2005/8/layout/target3"/>
    <dgm:cxn modelId="{72C4823E-50C1-4923-BA58-CC0FAE71AE1C}" type="presParOf" srcId="{333A1088-737F-45CB-B68E-254E46348037}" destId="{A8AA4860-2B26-41D9-B6D5-2A22DD6573ED}" srcOrd="19" destOrd="0" presId="urn:microsoft.com/office/officeart/2005/8/layout/target3"/>
    <dgm:cxn modelId="{8C85A9AE-82DA-4DC9-AAA1-043221B0F71E}" type="presParOf" srcId="{333A1088-737F-45CB-B68E-254E46348037}" destId="{D11C995F-01B9-4A9E-8902-744903F1A770}" srcOrd="20" destOrd="0" presId="urn:microsoft.com/office/officeart/2005/8/layout/target3"/>
    <dgm:cxn modelId="{14913688-684A-464D-BBC6-25B5D6FB95FA}" type="presParOf" srcId="{333A1088-737F-45CB-B68E-254E46348037}" destId="{AED2198E-93D5-4001-81B4-73124B309672}" srcOrd="21" destOrd="0" presId="urn:microsoft.com/office/officeart/2005/8/layout/target3"/>
    <dgm:cxn modelId="{182F2778-DBE9-4788-93D2-57E9496C89CF}" type="presParOf" srcId="{333A1088-737F-45CB-B68E-254E46348037}" destId="{FC425D1D-3DF2-408E-A4F8-250CA94A450A}" srcOrd="22" destOrd="0" presId="urn:microsoft.com/office/officeart/2005/8/layout/target3"/>
    <dgm:cxn modelId="{869139CD-6B06-4E67-957C-617AB1092159}" type="presParOf" srcId="{333A1088-737F-45CB-B68E-254E46348037}" destId="{2CDFEC33-8C2A-49C6-B23B-FA3577B1DCE9}" srcOrd="23" destOrd="0" presId="urn:microsoft.com/office/officeart/2005/8/layout/target3"/>
    <dgm:cxn modelId="{1B422A68-A0AD-4207-9CDA-E70F6AB23B09}" type="presParOf" srcId="{333A1088-737F-45CB-B68E-254E46348037}" destId="{70A198DD-41D2-4313-8B5B-1CF1BCF383FB}" srcOrd="24" destOrd="0" presId="urn:microsoft.com/office/officeart/2005/8/layout/target3"/>
    <dgm:cxn modelId="{4E13FC5D-70C2-422A-9532-C09E818F2F6C}" type="presParOf" srcId="{333A1088-737F-45CB-B68E-254E46348037}" destId="{5C0D1B75-263C-4468-B985-565C95B9422B}" srcOrd="25" destOrd="0" presId="urn:microsoft.com/office/officeart/2005/8/layout/target3"/>
    <dgm:cxn modelId="{A322CF95-3B21-4BE9-8C2E-487A7F2CEC67}" type="presParOf" srcId="{333A1088-737F-45CB-B68E-254E46348037}" destId="{F565A464-E682-4B59-9914-8231AF9F6C7C}" srcOrd="26" destOrd="0" presId="urn:microsoft.com/office/officeart/2005/8/layout/target3"/>
    <dgm:cxn modelId="{4AFFE7CD-BFD1-49C5-BEAA-149069633636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51770" cy="30517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40000"/>
                <a:shade val="100000"/>
                <a:hueMod val="100000"/>
                <a:satMod val="100000"/>
              </a:schemeClr>
            </a:gs>
            <a:gs pos="3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hueMod val="100000"/>
                <a:satMod val="10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hueMod val="100000"/>
                <a:sat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  <a:ln>
          <a:noFill/>
        </a:ln>
        <a:effectLst>
          <a:reflection blurRad="12700" stA="40000" endPos="40000" dist="25400" dir="5400000" sy="-100000" rotWithShape="0"/>
        </a:effectLst>
        <a:scene3d>
          <a:camera prst="perspectiveFront"/>
          <a:lightRig rig="glow" dir="b"/>
        </a:scene3d>
        <a:sp3d contourW="6350" prstMaterial="softEdge">
          <a:bevelT w="50800" h="25400"/>
          <a:contourClr>
            <a:schemeClr val="accent5">
              <a:hueOff val="0"/>
              <a:satOff val="0"/>
              <a:lumOff val="0"/>
              <a:alphaOff val="0"/>
              <a:tint val="100000"/>
              <a:shade val="8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09402" y="0"/>
          <a:ext cx="6755034" cy="30517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ctr" rotWithShape="0">
            <a:srgbClr val="EBE9ED">
              <a:alpha val="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509402" y="0"/>
        <a:ext cx="6755034" cy="305176"/>
      </dsp:txXfrm>
    </dsp:sp>
    <dsp:sp modelId="{D5EA2712-68D0-4098-BDE6-B295C6AB6119}">
      <dsp:nvSpPr>
        <dsp:cNvPr id="0" name=""/>
        <dsp:cNvSpPr/>
      </dsp:nvSpPr>
      <dsp:spPr>
        <a:xfrm>
          <a:off x="228882" y="305176"/>
          <a:ext cx="2594004" cy="25940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2851855"/>
                <a:satOff val="-5993"/>
                <a:lumOff val="131"/>
                <a:alphaOff val="0"/>
                <a:tint val="40000"/>
                <a:shade val="100000"/>
                <a:hueMod val="100000"/>
                <a:satMod val="100000"/>
              </a:schemeClr>
            </a:gs>
            <a:gs pos="30000">
              <a:schemeClr val="accent5">
                <a:hueOff val="2851855"/>
                <a:satOff val="-5993"/>
                <a:lumOff val="131"/>
                <a:alphaOff val="0"/>
                <a:tint val="100000"/>
                <a:shade val="100000"/>
                <a:hueMod val="100000"/>
                <a:satMod val="100000"/>
              </a:schemeClr>
            </a:gs>
            <a:gs pos="68000">
              <a:schemeClr val="accent5">
                <a:hueOff val="2851855"/>
                <a:satOff val="-5993"/>
                <a:lumOff val="131"/>
                <a:alphaOff val="0"/>
                <a:tint val="100000"/>
                <a:shade val="100000"/>
                <a:hueMod val="100000"/>
                <a:satMod val="100000"/>
              </a:schemeClr>
            </a:gs>
            <a:gs pos="100000">
              <a:schemeClr val="accent5">
                <a:hueOff val="2851855"/>
                <a:satOff val="-5993"/>
                <a:lumOff val="131"/>
                <a:alphaOff val="0"/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  <a:ln>
          <a:noFill/>
        </a:ln>
        <a:effectLst>
          <a:reflection blurRad="12700" stA="40000" endPos="40000" dist="25400" dir="5400000" sy="-100000" rotWithShape="0"/>
        </a:effectLst>
        <a:scene3d>
          <a:camera prst="perspectiveFront"/>
          <a:lightRig rig="glow" dir="b"/>
        </a:scene3d>
        <a:sp3d contourW="6350" prstMaterial="softEdge">
          <a:bevelT w="50800" h="25400"/>
          <a:contourClr>
            <a:schemeClr val="accent5">
              <a:hueOff val="2851855"/>
              <a:satOff val="-5993"/>
              <a:lumOff val="131"/>
              <a:alphaOff val="0"/>
              <a:tint val="100000"/>
              <a:shade val="8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525885" y="298989"/>
          <a:ext cx="6755034" cy="26063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2851855"/>
              <a:satOff val="-5993"/>
              <a:lumOff val="131"/>
              <a:alphaOff val="0"/>
            </a:schemeClr>
          </a:solidFill>
          <a:prstDash val="solid"/>
        </a:ln>
        <a:effectLst>
          <a:outerShdw blurRad="38100" dist="25400" dir="5400000" algn="ctr" rotWithShape="0">
            <a:srgbClr val="EBE9ED">
              <a:alpha val="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27. 2. 2012</a:t>
          </a:r>
          <a:endParaRPr lang="cs-CZ" sz="2000" kern="1200" dirty="0"/>
        </a:p>
      </dsp:txBody>
      <dsp:txXfrm>
        <a:off x="1525885" y="298989"/>
        <a:ext cx="6755034" cy="306632"/>
      </dsp:txXfrm>
    </dsp:sp>
    <dsp:sp modelId="{69684AB7-5B8D-45A5-BC2F-6AF80EB883EF}">
      <dsp:nvSpPr>
        <dsp:cNvPr id="0" name=""/>
        <dsp:cNvSpPr/>
      </dsp:nvSpPr>
      <dsp:spPr>
        <a:xfrm>
          <a:off x="457765" y="610353"/>
          <a:ext cx="2136239" cy="2136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5703709"/>
                <a:satOff val="-11986"/>
                <a:lumOff val="262"/>
                <a:alphaOff val="0"/>
                <a:tint val="40000"/>
                <a:shade val="100000"/>
                <a:hueMod val="100000"/>
                <a:satMod val="100000"/>
              </a:schemeClr>
            </a:gs>
            <a:gs pos="30000">
              <a:schemeClr val="accent5">
                <a:hueOff val="5703709"/>
                <a:satOff val="-11986"/>
                <a:lumOff val="262"/>
                <a:alphaOff val="0"/>
                <a:tint val="100000"/>
                <a:shade val="100000"/>
                <a:hueMod val="100000"/>
                <a:satMod val="100000"/>
              </a:schemeClr>
            </a:gs>
            <a:gs pos="68000">
              <a:schemeClr val="accent5">
                <a:hueOff val="5703709"/>
                <a:satOff val="-11986"/>
                <a:lumOff val="262"/>
                <a:alphaOff val="0"/>
                <a:tint val="100000"/>
                <a:shade val="100000"/>
                <a:hueMod val="100000"/>
                <a:satMod val="100000"/>
              </a:schemeClr>
            </a:gs>
            <a:gs pos="100000">
              <a:schemeClr val="accent5">
                <a:hueOff val="5703709"/>
                <a:satOff val="-11986"/>
                <a:lumOff val="262"/>
                <a:alphaOff val="0"/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  <a:ln>
          <a:noFill/>
        </a:ln>
        <a:effectLst>
          <a:reflection blurRad="12700" stA="40000" endPos="40000" dist="25400" dir="5400000" sy="-100000" rotWithShape="0"/>
        </a:effectLst>
        <a:scene3d>
          <a:camera prst="perspectiveFront"/>
          <a:lightRig rig="glow" dir="b"/>
        </a:scene3d>
        <a:sp3d contourW="6350" prstMaterial="softEdge">
          <a:bevelT w="50800" h="25400"/>
          <a:contourClr>
            <a:schemeClr val="accent5">
              <a:hueOff val="5703709"/>
              <a:satOff val="-11986"/>
              <a:lumOff val="262"/>
              <a:alphaOff val="0"/>
              <a:tint val="100000"/>
              <a:shade val="8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525885" y="610353"/>
          <a:ext cx="6755034" cy="2136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5703709"/>
              <a:satOff val="-11986"/>
              <a:lumOff val="262"/>
              <a:alphaOff val="0"/>
            </a:schemeClr>
          </a:solidFill>
          <a:prstDash val="solid"/>
        </a:ln>
        <a:effectLst>
          <a:outerShdw blurRad="38100" dist="25400" dir="5400000" algn="ctr" rotWithShape="0">
            <a:srgbClr val="EBE9ED">
              <a:alpha val="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525885" y="610353"/>
        <a:ext cx="6755034" cy="305176"/>
      </dsp:txXfrm>
    </dsp:sp>
    <dsp:sp modelId="{0C4087F0-2DA9-4805-A823-C8C5404FEF67}">
      <dsp:nvSpPr>
        <dsp:cNvPr id="0" name=""/>
        <dsp:cNvSpPr/>
      </dsp:nvSpPr>
      <dsp:spPr>
        <a:xfrm>
          <a:off x="686647" y="915529"/>
          <a:ext cx="1678474" cy="16784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8555564"/>
                <a:satOff val="-17979"/>
                <a:lumOff val="392"/>
                <a:alphaOff val="0"/>
                <a:tint val="40000"/>
                <a:shade val="100000"/>
                <a:hueMod val="100000"/>
                <a:satMod val="100000"/>
              </a:schemeClr>
            </a:gs>
            <a:gs pos="30000">
              <a:schemeClr val="accent5">
                <a:hueOff val="8555564"/>
                <a:satOff val="-17979"/>
                <a:lumOff val="392"/>
                <a:alphaOff val="0"/>
                <a:tint val="100000"/>
                <a:shade val="100000"/>
                <a:hueMod val="100000"/>
                <a:satMod val="100000"/>
              </a:schemeClr>
            </a:gs>
            <a:gs pos="68000">
              <a:schemeClr val="accent5">
                <a:hueOff val="8555564"/>
                <a:satOff val="-17979"/>
                <a:lumOff val="392"/>
                <a:alphaOff val="0"/>
                <a:tint val="100000"/>
                <a:shade val="100000"/>
                <a:hueMod val="100000"/>
                <a:satMod val="100000"/>
              </a:schemeClr>
            </a:gs>
            <a:gs pos="100000">
              <a:schemeClr val="accent5">
                <a:hueOff val="8555564"/>
                <a:satOff val="-17979"/>
                <a:lumOff val="392"/>
                <a:alphaOff val="0"/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  <a:ln>
          <a:noFill/>
        </a:ln>
        <a:effectLst>
          <a:reflection blurRad="12700" stA="40000" endPos="40000" dist="25400" dir="5400000" sy="-100000" rotWithShape="0"/>
        </a:effectLst>
        <a:scene3d>
          <a:camera prst="perspectiveFront"/>
          <a:lightRig rig="glow" dir="b"/>
        </a:scene3d>
        <a:sp3d contourW="6350" prstMaterial="softEdge">
          <a:bevelT w="50800" h="25400"/>
          <a:contourClr>
            <a:schemeClr val="accent5">
              <a:hueOff val="8555564"/>
              <a:satOff val="-17979"/>
              <a:lumOff val="392"/>
              <a:alphaOff val="0"/>
              <a:tint val="100000"/>
              <a:shade val="8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525885" y="915529"/>
          <a:ext cx="6755034" cy="16784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8555564"/>
              <a:satOff val="-17979"/>
              <a:lumOff val="392"/>
              <a:alphaOff val="0"/>
            </a:schemeClr>
          </a:solidFill>
          <a:prstDash val="solid"/>
        </a:ln>
        <a:effectLst>
          <a:outerShdw blurRad="38100" dist="25400" dir="5400000" algn="ctr" rotWithShape="0">
            <a:srgbClr val="EBE9ED">
              <a:alpha val="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/>
            <a:t>VY_32_INOVACE_09_Alphabet</a:t>
          </a:r>
          <a:endParaRPr lang="cs-CZ" sz="2000" kern="1200" dirty="0"/>
        </a:p>
      </dsp:txBody>
      <dsp:txXfrm>
        <a:off x="1525885" y="915529"/>
        <a:ext cx="6755034" cy="305179"/>
      </dsp:txXfrm>
    </dsp:sp>
    <dsp:sp modelId="{19974A4C-782A-40F8-BDC1-A903A52CB5DC}">
      <dsp:nvSpPr>
        <dsp:cNvPr id="0" name=""/>
        <dsp:cNvSpPr/>
      </dsp:nvSpPr>
      <dsp:spPr>
        <a:xfrm>
          <a:off x="915531" y="1220709"/>
          <a:ext cx="1220706" cy="122070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11407419"/>
                <a:satOff val="-23972"/>
                <a:lumOff val="523"/>
                <a:alphaOff val="0"/>
                <a:tint val="40000"/>
                <a:shade val="100000"/>
                <a:hueMod val="100000"/>
                <a:satMod val="100000"/>
              </a:schemeClr>
            </a:gs>
            <a:gs pos="30000">
              <a:schemeClr val="accent5">
                <a:hueOff val="11407419"/>
                <a:satOff val="-23972"/>
                <a:lumOff val="523"/>
                <a:alphaOff val="0"/>
                <a:tint val="100000"/>
                <a:shade val="100000"/>
                <a:hueMod val="100000"/>
                <a:satMod val="100000"/>
              </a:schemeClr>
            </a:gs>
            <a:gs pos="68000">
              <a:schemeClr val="accent5">
                <a:hueOff val="11407419"/>
                <a:satOff val="-23972"/>
                <a:lumOff val="523"/>
                <a:alphaOff val="0"/>
                <a:tint val="100000"/>
                <a:shade val="100000"/>
                <a:hueMod val="100000"/>
                <a:satMod val="100000"/>
              </a:schemeClr>
            </a:gs>
            <a:gs pos="100000">
              <a:schemeClr val="accent5">
                <a:hueOff val="11407419"/>
                <a:satOff val="-23972"/>
                <a:lumOff val="523"/>
                <a:alphaOff val="0"/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  <a:ln>
          <a:noFill/>
        </a:ln>
        <a:effectLst>
          <a:reflection blurRad="12700" stA="40000" endPos="40000" dist="25400" dir="5400000" sy="-100000" rotWithShape="0"/>
        </a:effectLst>
        <a:scene3d>
          <a:camera prst="perspectiveFront"/>
          <a:lightRig rig="glow" dir="b"/>
        </a:scene3d>
        <a:sp3d contourW="6350" prstMaterial="softEdge">
          <a:bevelT w="50800" h="25400"/>
          <a:contourClr>
            <a:schemeClr val="accent5">
              <a:hueOff val="11407419"/>
              <a:satOff val="-23972"/>
              <a:lumOff val="523"/>
              <a:alphaOff val="0"/>
              <a:tint val="100000"/>
              <a:shade val="8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525885" y="1220709"/>
          <a:ext cx="6755034" cy="12207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11407419"/>
              <a:satOff val="-23972"/>
              <a:lumOff val="523"/>
              <a:alphaOff val="0"/>
            </a:schemeClr>
          </a:solidFill>
          <a:prstDash val="solid"/>
        </a:ln>
        <a:effectLst>
          <a:outerShdw blurRad="38100" dist="25400" dir="5400000" algn="ctr" rotWithShape="0">
            <a:srgbClr val="EBE9ED">
              <a:alpha val="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 Anglický jazyk II</a:t>
          </a:r>
          <a:endParaRPr lang="cs-CZ" sz="2000" kern="1200" dirty="0"/>
        </a:p>
      </dsp:txBody>
      <dsp:txXfrm>
        <a:off x="1525885" y="1220709"/>
        <a:ext cx="6755034" cy="305176"/>
      </dsp:txXfrm>
    </dsp:sp>
    <dsp:sp modelId="{B4FD24CD-B93B-4B4E-A43E-F8524B0CD3F0}">
      <dsp:nvSpPr>
        <dsp:cNvPr id="0" name=""/>
        <dsp:cNvSpPr/>
      </dsp:nvSpPr>
      <dsp:spPr>
        <a:xfrm>
          <a:off x="1144414" y="1525885"/>
          <a:ext cx="762941" cy="76294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14259272"/>
                <a:satOff val="-29965"/>
                <a:lumOff val="654"/>
                <a:alphaOff val="0"/>
                <a:tint val="40000"/>
                <a:shade val="100000"/>
                <a:hueMod val="100000"/>
                <a:satMod val="100000"/>
              </a:schemeClr>
            </a:gs>
            <a:gs pos="30000">
              <a:schemeClr val="accent5">
                <a:hueOff val="14259272"/>
                <a:satOff val="-29965"/>
                <a:lumOff val="654"/>
                <a:alphaOff val="0"/>
                <a:tint val="100000"/>
                <a:shade val="100000"/>
                <a:hueMod val="100000"/>
                <a:satMod val="100000"/>
              </a:schemeClr>
            </a:gs>
            <a:gs pos="68000">
              <a:schemeClr val="accent5">
                <a:hueOff val="14259272"/>
                <a:satOff val="-29965"/>
                <a:lumOff val="654"/>
                <a:alphaOff val="0"/>
                <a:tint val="100000"/>
                <a:shade val="100000"/>
                <a:hueMod val="100000"/>
                <a:satMod val="100000"/>
              </a:schemeClr>
            </a:gs>
            <a:gs pos="100000">
              <a:schemeClr val="accent5">
                <a:hueOff val="14259272"/>
                <a:satOff val="-29965"/>
                <a:lumOff val="654"/>
                <a:alphaOff val="0"/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  <a:ln>
          <a:noFill/>
        </a:ln>
        <a:effectLst>
          <a:reflection blurRad="12700" stA="40000" endPos="40000" dist="25400" dir="5400000" sy="-100000" rotWithShape="0"/>
        </a:effectLst>
        <a:scene3d>
          <a:camera prst="perspectiveFront"/>
          <a:lightRig rig="glow" dir="b"/>
        </a:scene3d>
        <a:sp3d contourW="6350" prstMaterial="softEdge">
          <a:bevelT w="50800" h="25400"/>
          <a:contourClr>
            <a:schemeClr val="accent5">
              <a:hueOff val="14259272"/>
              <a:satOff val="-29965"/>
              <a:lumOff val="654"/>
              <a:alphaOff val="0"/>
              <a:tint val="100000"/>
              <a:shade val="8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525885" y="1525885"/>
          <a:ext cx="6755034" cy="76294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14259272"/>
              <a:satOff val="-29965"/>
              <a:lumOff val="654"/>
              <a:alphaOff val="0"/>
            </a:schemeClr>
          </a:solidFill>
          <a:prstDash val="solid"/>
        </a:ln>
        <a:effectLst>
          <a:outerShdw blurRad="38100" dist="25400" dir="5400000" algn="ctr" rotWithShape="0">
            <a:srgbClr val="EBE9ED">
              <a:alpha val="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ROČNÍK: 4.</a:t>
          </a:r>
        </a:p>
      </dsp:txBody>
      <dsp:txXfrm>
        <a:off x="1525885" y="1525885"/>
        <a:ext cx="6755034" cy="305176"/>
      </dsp:txXfrm>
    </dsp:sp>
    <dsp:sp modelId="{A8AA4860-2B26-41D9-B6D5-2A22DD6573ED}">
      <dsp:nvSpPr>
        <dsp:cNvPr id="0" name=""/>
        <dsp:cNvSpPr/>
      </dsp:nvSpPr>
      <dsp:spPr>
        <a:xfrm>
          <a:off x="1373296" y="1831062"/>
          <a:ext cx="305176" cy="3051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17111127"/>
                <a:satOff val="-35958"/>
                <a:lumOff val="785"/>
                <a:alphaOff val="0"/>
                <a:tint val="40000"/>
                <a:shade val="100000"/>
                <a:hueMod val="100000"/>
                <a:satMod val="100000"/>
              </a:schemeClr>
            </a:gs>
            <a:gs pos="30000">
              <a:schemeClr val="accent5">
                <a:hueOff val="17111127"/>
                <a:satOff val="-35958"/>
                <a:lumOff val="785"/>
                <a:alphaOff val="0"/>
                <a:tint val="100000"/>
                <a:shade val="100000"/>
                <a:hueMod val="100000"/>
                <a:satMod val="100000"/>
              </a:schemeClr>
            </a:gs>
            <a:gs pos="68000">
              <a:schemeClr val="accent5">
                <a:hueOff val="17111127"/>
                <a:satOff val="-35958"/>
                <a:lumOff val="785"/>
                <a:alphaOff val="0"/>
                <a:tint val="100000"/>
                <a:shade val="100000"/>
                <a:hueMod val="100000"/>
                <a:satMod val="100000"/>
              </a:schemeClr>
            </a:gs>
            <a:gs pos="100000">
              <a:schemeClr val="accent5">
                <a:hueOff val="17111127"/>
                <a:satOff val="-35958"/>
                <a:lumOff val="785"/>
                <a:alphaOff val="0"/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  <a:ln>
          <a:noFill/>
        </a:ln>
        <a:effectLst>
          <a:reflection blurRad="12700" stA="40000" endPos="40000" dist="25400" dir="5400000" sy="-100000" rotWithShape="0"/>
        </a:effectLst>
        <a:scene3d>
          <a:camera prst="perspectiveFront"/>
          <a:lightRig rig="glow" dir="b"/>
        </a:scene3d>
        <a:sp3d contourW="6350" prstMaterial="softEdge">
          <a:bevelT w="50800" h="25400"/>
          <a:contourClr>
            <a:schemeClr val="accent5">
              <a:hueOff val="17111127"/>
              <a:satOff val="-35958"/>
              <a:lumOff val="785"/>
              <a:alphaOff val="0"/>
              <a:tint val="100000"/>
              <a:shade val="80000"/>
              <a:hueMod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525885" y="1831062"/>
          <a:ext cx="6755034" cy="3051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17111127"/>
              <a:satOff val="-35958"/>
              <a:lumOff val="785"/>
              <a:alphaOff val="0"/>
            </a:schemeClr>
          </a:solidFill>
          <a:prstDash val="solid"/>
        </a:ln>
        <a:effectLst>
          <a:outerShdw blurRad="38100" dist="25400" dir="5400000" algn="ctr" rotWithShape="0">
            <a:srgbClr val="EBE9ED">
              <a:alpha val="0"/>
            </a:srgbClr>
          </a:outerShdw>
        </a:effectLst>
        <a:scene3d>
          <a:camera prst="orthographicFront">
            <a:rot lat="0" lon="0" rev="0"/>
          </a:camera>
          <a:lightRig rig="glow" dir="b"/>
        </a:scene3d>
        <a:sp3d contourW="6350" prstMaterial="softEdge">
          <a:bevelT w="25400" h="25400"/>
          <a:contourClr>
            <a:schemeClr val="lt1">
              <a:alpha val="90000"/>
              <a:hueOff val="0"/>
              <a:satOff val="0"/>
              <a:lumOff val="0"/>
              <a:alphaOff val="0"/>
              <a:tint val="9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  </a:t>
          </a:r>
          <a:r>
            <a:rPr lang="cs-CZ" sz="2000" kern="1200" smtClean="0"/>
            <a:t>CZ.1.07/1.4.00/21.1871</a:t>
          </a:r>
          <a:endParaRPr lang="cs-CZ" sz="2000" kern="1200" dirty="0"/>
        </a:p>
      </dsp:txBody>
      <dsp:txXfrm>
        <a:off x="1525885" y="1831062"/>
        <a:ext cx="6755034" cy="305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34583-6F19-4C0D-BF8A-1DA65844C7AF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72F3BD-03B0-4D6A-816D-AEEB7247E0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382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8863821C-07DD-4E0C-A41C-CE24625FAD19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D3CDF57D-C945-40B7-A910-61823F0E3F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feature=player_detailpage&amp;v=mPTpzqgFD7k" TargetMode="External"/><Relationship Id="rId7" Type="http://schemas.openxmlformats.org/officeDocument/2006/relationships/image" Target="../media/image5.gif"/><Relationship Id="rId2" Type="http://schemas.openxmlformats.org/officeDocument/2006/relationships/hyperlink" Target="http://www.youtube.com/watch?feature=player_detailpage&amp;v=w_-lz2BI2Co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hyperlink" Target="http://www.youtube.com/watch?v=7XYQd_sJVzk&amp;feature=player_detailpage" TargetMode="External"/><Relationship Id="rId4" Type="http://schemas.openxmlformats.org/officeDocument/2006/relationships/hyperlink" Target="http://www.youtube.com/watch?feature=player_detailpage&amp;v=8VyfmtOlgR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Relationship Id="rId14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image" Target="../media/image30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12" Type="http://schemas.openxmlformats.org/officeDocument/2006/relationships/image" Target="../media/image29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11" Type="http://schemas.openxmlformats.org/officeDocument/2006/relationships/image" Target="../media/image28.wmf"/><Relationship Id="rId5" Type="http://schemas.openxmlformats.org/officeDocument/2006/relationships/image" Target="../media/image22.wmf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Relationship Id="rId14" Type="http://schemas.openxmlformats.org/officeDocument/2006/relationships/image" Target="../media/image3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67614966"/>
              </p:ext>
            </p:extLst>
          </p:nvPr>
        </p:nvGraphicFramePr>
        <p:xfrm>
          <a:off x="539552" y="260648"/>
          <a:ext cx="8280920" cy="3051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886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je určen k výuce anglické abecedy a procvičení hláskování (</a:t>
            </a:r>
            <a:r>
              <a:rPr lang="cs-CZ" dirty="0" err="1" smtClean="0"/>
              <a:t>spellingu</a:t>
            </a:r>
            <a:r>
              <a:rPr lang="cs-CZ" dirty="0" smtClean="0"/>
              <a:t>)</a:t>
            </a:r>
          </a:p>
          <a:p>
            <a:r>
              <a:rPr lang="cs-CZ" dirty="0" smtClean="0"/>
              <a:t>snímky 4 - 6 jsou určeny k prezentaci anglické abecedy a výslovnosti jednotlivých hlásek</a:t>
            </a:r>
          </a:p>
          <a:p>
            <a:r>
              <a:rPr lang="cs-CZ" dirty="0" smtClean="0"/>
              <a:t>na snímku 7 se kliknutím na obrázek spustí z internetu písnička, říkanka nebo zábavné video na téma angl. abeceda</a:t>
            </a:r>
          </a:p>
          <a:p>
            <a:r>
              <a:rPr lang="cs-CZ" dirty="0" smtClean="0"/>
              <a:t>na snímcích 8 -10 žáci sami říkají abecedu</a:t>
            </a:r>
          </a:p>
          <a:p>
            <a:r>
              <a:rPr lang="cs-CZ" dirty="0" smtClean="0"/>
              <a:t>snímek 11 je určen k seznámení s hláskováním a  následující 2 snímky k jeho procvičení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1704820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628800"/>
            <a:ext cx="7117180" cy="1470025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cs-CZ" sz="8000" b="1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Alphabet</a:t>
            </a:r>
            <a:endParaRPr lang="cs-CZ" sz="80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290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>
          <a:xfrm>
            <a:off x="179512" y="404664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Czech </a:t>
            </a:r>
            <a:r>
              <a:rPr lang="cs-CZ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alphabet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>
          <a:xfrm>
            <a:off x="4788024" y="404664"/>
            <a:ext cx="4041775" cy="63976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cs-CZ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English</a:t>
            </a:r>
            <a:r>
              <a:rPr lang="cs-CZ" sz="4000" dirty="0">
                <a:latin typeface="Harrington" pitchFamily="82" charset="0"/>
              </a:rPr>
              <a:t> </a:t>
            </a:r>
            <a:r>
              <a:rPr lang="cs-CZ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alphabet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788024" y="1556792"/>
            <a:ext cx="4041775" cy="395128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4000" b="1" dirty="0">
                <a:latin typeface="Arial" pitchFamily="34" charset="0"/>
                <a:cs typeface="Arial" pitchFamily="34" charset="0"/>
              </a:rPr>
              <a:t> </a:t>
            </a:r>
            <a:endParaRPr lang="cs-CZ" sz="40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obsah 6"/>
          <p:cNvSpPr txBox="1">
            <a:spLocks noGrp="1"/>
          </p:cNvSpPr>
          <p:nvPr>
            <p:ph sz="half" idx="2"/>
          </p:nvPr>
        </p:nvSpPr>
        <p:spPr>
          <a:xfrm>
            <a:off x="323528" y="1556792"/>
            <a:ext cx="4040188" cy="4632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40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40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č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ď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ch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ň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ř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š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ť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40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ž</a:t>
            </a:r>
          </a:p>
        </p:txBody>
      </p:sp>
      <p:sp>
        <p:nvSpPr>
          <p:cNvPr id="8" name="Ovál 7"/>
          <p:cNvSpPr/>
          <p:nvPr/>
        </p:nvSpPr>
        <p:spPr>
          <a:xfrm>
            <a:off x="1691680" y="6155521"/>
            <a:ext cx="720080" cy="64807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34</a:t>
            </a: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vál 8"/>
          <p:cNvSpPr/>
          <p:nvPr/>
        </p:nvSpPr>
        <p:spPr>
          <a:xfrm>
            <a:off x="6300192" y="6155521"/>
            <a:ext cx="720080" cy="64807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26</a:t>
            </a: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594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7" grpId="0" build="p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5378" y="399595"/>
            <a:ext cx="899402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[</a:t>
            </a:r>
            <a:r>
              <a:rPr lang="cs-CZ" sz="4200" b="1" dirty="0" err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ei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b [</a:t>
            </a:r>
            <a:r>
              <a:rPr lang="cs-CZ" sz="4200" b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bi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:]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 [si:]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d [di:]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e [i:]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f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ef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dži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h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eič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ai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j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džei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k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kei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l [el]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n [en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 smtClean="0">
                <a:latin typeface="Monotype Corsiva" pitchFamily="66" charset="0"/>
                <a:cs typeface="Arial" pitchFamily="34" charset="0"/>
              </a:rPr>
              <a:t> 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əu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pi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q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kju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r [a:]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 [es]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t [ti:]</a:t>
            </a:r>
            <a:r>
              <a:rPr lang="cs-CZ" sz="4200" b="1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u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ju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vi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w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dablju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:]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x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eks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wai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]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z [</a:t>
            </a:r>
            <a:r>
              <a:rPr lang="cs-CZ" sz="4200" b="1" dirty="0" err="1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zed</a:t>
            </a:r>
            <a:r>
              <a:rPr lang="cs-CZ" sz="42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] </a:t>
            </a:r>
          </a:p>
        </p:txBody>
      </p:sp>
    </p:spTree>
    <p:extLst>
      <p:ext uri="{BB962C8B-B14F-4D97-AF65-F5344CB8AC3E}">
        <p14:creationId xmlns:p14="http://schemas.microsoft.com/office/powerpoint/2010/main" val="634629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836712"/>
            <a:ext cx="1825938" cy="146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2708920"/>
            <a:ext cx="8208912" cy="212365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hueMod val="100000"/>
                  <a:satMod val="100000"/>
                </a:schemeClr>
              </a:gs>
              <a:gs pos="50000">
                <a:schemeClr val="accent1">
                  <a:tint val="25000"/>
                  <a:shade val="100000"/>
                  <a:hueMod val="100000"/>
                  <a:satMod val="100000"/>
                </a:schemeClr>
              </a:gs>
              <a:gs pos="100000">
                <a:schemeClr val="accent1">
                  <a:tint val="100000"/>
                  <a:shade val="100000"/>
                  <a:hueMod val="100000"/>
                  <a:satMod val="100000"/>
                </a:schemeClr>
              </a:gs>
            </a:gsLst>
            <a:lin ang="81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numCol="3" rtlCol="0">
            <a:spAutoFit/>
          </a:bodyPr>
          <a:lstStyle/>
          <a:p>
            <a:pPr lvl="1"/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[</a:t>
            </a:r>
            <a:r>
              <a:rPr lang="cs-CZ" sz="44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ei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]</a:t>
            </a:r>
          </a:p>
          <a:p>
            <a:pPr lvl="1"/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e [i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:]</a:t>
            </a:r>
          </a:p>
          <a:p>
            <a:pPr lvl="1"/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 [</a:t>
            </a:r>
            <a:r>
              <a:rPr lang="cs-CZ" sz="44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ai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]</a:t>
            </a:r>
          </a:p>
          <a:p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 [</a:t>
            </a:r>
            <a:r>
              <a:rPr lang="cs-CZ" sz="4400" b="1" dirty="0" err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dži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:]</a:t>
            </a:r>
          </a:p>
          <a:p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    x</a:t>
            </a:r>
          </a:p>
          <a:p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j [</a:t>
            </a:r>
            <a:r>
              <a:rPr lang="cs-CZ" sz="4400" b="1" dirty="0" err="1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džei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]</a:t>
            </a:r>
          </a:p>
          <a:p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h [</a:t>
            </a:r>
            <a:r>
              <a:rPr lang="cs-CZ" sz="4400" b="1" dirty="0" err="1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eič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]</a:t>
            </a:r>
          </a:p>
          <a:p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 [si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:]</a:t>
            </a:r>
            <a:endParaRPr lang="cs-CZ" sz="44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400" b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r [a</a:t>
            </a:r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:]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81371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2cípá hvězda 1">
            <a:hlinkClick r:id="rId2"/>
          </p:cNvPr>
          <p:cNvSpPr/>
          <p:nvPr/>
        </p:nvSpPr>
        <p:spPr>
          <a:xfrm>
            <a:off x="355782" y="2420888"/>
            <a:ext cx="1872208" cy="1756057"/>
          </a:xfrm>
          <a:prstGeom prst="star12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abc</a:t>
            </a:r>
            <a:endParaRPr lang="cs-CZ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Mrak 8">
            <a:hlinkClick r:id="rId3"/>
          </p:cNvPr>
          <p:cNvSpPr/>
          <p:nvPr/>
        </p:nvSpPr>
        <p:spPr>
          <a:xfrm>
            <a:off x="2411760" y="4344199"/>
            <a:ext cx="1800201" cy="127514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>
                <a:solidFill>
                  <a:schemeClr val="tx1"/>
                </a:solidFill>
                <a:latin typeface="Comic Sans MS" pitchFamily="66" charset="0"/>
              </a:rPr>
              <a:t>abc</a:t>
            </a:r>
            <a:endParaRPr lang="cs-CZ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Měsíc 9">
            <a:hlinkClick r:id="rId4"/>
          </p:cNvPr>
          <p:cNvSpPr/>
          <p:nvPr/>
        </p:nvSpPr>
        <p:spPr>
          <a:xfrm>
            <a:off x="6948264" y="3672553"/>
            <a:ext cx="1260325" cy="1767644"/>
          </a:xfrm>
          <a:prstGeom prst="moon">
            <a:avLst>
              <a:gd name="adj" fmla="val 70464"/>
            </a:avLst>
          </a:prstGeom>
          <a:solidFill>
            <a:srgbClr val="FBE90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cs-CZ" sz="2800" dirty="0" err="1">
                <a:solidFill>
                  <a:schemeClr val="tx1"/>
                </a:solidFill>
                <a:latin typeface="Comic Sans MS" pitchFamily="66" charset="0"/>
              </a:rPr>
              <a:t>abc</a:t>
            </a:r>
            <a:endParaRPr lang="cs-CZ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Pěticípá hvězda 22">
            <a:hlinkClick r:id="rId5"/>
          </p:cNvPr>
          <p:cNvSpPr/>
          <p:nvPr/>
        </p:nvSpPr>
        <p:spPr>
          <a:xfrm>
            <a:off x="4355976" y="2132856"/>
            <a:ext cx="2031639" cy="1702694"/>
          </a:xfrm>
          <a:prstGeom prst="star5">
            <a:avLst/>
          </a:prstGeom>
          <a:solidFill>
            <a:srgbClr val="EAEAEA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>
                <a:solidFill>
                  <a:schemeClr val="tx1"/>
                </a:solidFill>
                <a:latin typeface="Comic Sans MS" pitchFamily="66" charset="0"/>
              </a:rPr>
              <a:t>abc</a:t>
            </a:r>
            <a:endParaRPr lang="cs-CZ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50" name="Picture 2" descr="C:\Documents and Settings\Jana\Local Settings\Temporary Internet Files\Content.IE5\Q3BLZAFO\MM900188333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6" y="764704"/>
            <a:ext cx="81915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Jana\Local Settings\Temporary Internet Files\Content.IE5\0DB6Y9N4\MM900213486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401" y="5877272"/>
            <a:ext cx="1512168" cy="70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1691680" y="546375"/>
            <a:ext cx="57606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Look</a:t>
            </a:r>
            <a:r>
              <a:rPr lang="cs-CZ" sz="4400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 </a:t>
            </a:r>
            <a:r>
              <a:rPr lang="cs-CZ" sz="44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and listen, </a:t>
            </a:r>
          </a:p>
          <a:p>
            <a:pPr algn="ctr"/>
            <a:r>
              <a:rPr lang="cs-CZ" sz="44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then</a:t>
            </a:r>
            <a:r>
              <a:rPr lang="cs-CZ" sz="44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 </a:t>
            </a:r>
            <a:r>
              <a:rPr lang="cs-CZ" sz="44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chant</a:t>
            </a:r>
            <a:r>
              <a:rPr lang="cs-CZ" sz="44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 and </a:t>
            </a:r>
            <a:r>
              <a:rPr lang="cs-CZ" sz="44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Harlow Solid Italic" pitchFamily="82" charset="0"/>
              </a:rPr>
              <a:t>sing</a:t>
            </a:r>
            <a:endParaRPr lang="cs-CZ" sz="4400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Harlow Solid Ital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4141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2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ana\Local Settings\Temporary Internet Files\Content.IE5\Q3BLZAFO\MC9002833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66" y="846086"/>
            <a:ext cx="1484050" cy="146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Jana\Local Settings\Temporary Internet Files\Content.IE5\0DB6Y9N4\MC9002833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842816"/>
            <a:ext cx="1466224" cy="144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Jana\Local Settings\Temporary Internet Files\Content.IE5\Q3BLZAFO\MC9002833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455" y="2825827"/>
            <a:ext cx="1509256" cy="149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Jana\Local Settings\Temporary Internet Files\Content.IE5\Q3BLZAFO\MC9002833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598" y="2816401"/>
            <a:ext cx="1465482" cy="144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Jana\Local Settings\Temporary Internet Files\Content.IE5\Q3BLZAFO\MC900283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091" y="866833"/>
            <a:ext cx="1474884" cy="145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Jana\Local Settings\Temporary Internet Files\Content.IE5\0DB6Y9N4\MC90028339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42816"/>
            <a:ext cx="1474883" cy="145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Jana\Local Settings\Temporary Internet Files\Content.IE5\Q3BLZAFO\MC9002833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974" y="866833"/>
            <a:ext cx="1480570" cy="146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Documents and Settings\Jana\Local Settings\Temporary Internet Files\Content.IE5\9TI078QG\MC90028340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79" y="4722869"/>
            <a:ext cx="1543008" cy="152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Documents and Settings\Jana\Local Settings\Temporary Internet Files\Content.IE5\0DB6Y9N4\MC90028340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720" y="2825827"/>
            <a:ext cx="1543009" cy="152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Documents and Settings\Jana\Local Settings\Temporary Internet Files\Content.IE5\Q3BLZAFO\MC90028340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146" y="4742321"/>
            <a:ext cx="1509937" cy="1537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Documents and Settings\Jana\Local Settings\Temporary Internet Files\Content.IE5\R0AB093A\MC90028340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097" y="4742321"/>
            <a:ext cx="1543009" cy="152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Documents and Settings\Jana\Local Settings\Temporary Internet Files\Content.IE5\R0AB093A\MC900283409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209" y="4722868"/>
            <a:ext cx="1543009" cy="152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C:\Documents and Settings\Jana\Local Settings\Temporary Internet Files\Content.IE5\0DB6Y9N4\MC900283385[2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48" y="846086"/>
            <a:ext cx="1484051" cy="146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893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Documents and Settings\Jana\Local Settings\Temporary Internet Files\Content.IE5\9TI078QG\MC9002834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279" y="2504177"/>
            <a:ext cx="1527074" cy="150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Documents and Settings\Jana\Local Settings\Temporary Internet Files\Content.IE5\R0AB093A\MC9002834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503453"/>
            <a:ext cx="1521015" cy="150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Documents and Settings\Jana\Local Settings\Temporary Internet Files\Content.IE5\0DB6Y9N4\MC9002834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67" y="4559002"/>
            <a:ext cx="1648318" cy="162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Documents and Settings\Jana\Local Settings\Temporary Internet Files\Content.IE5\Q3BLZAFO\MC90028343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6712" y="4523796"/>
            <a:ext cx="1629506" cy="1664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Documents and Settings\Jana\Local Settings\Temporary Internet Files\Content.IE5\R0AB093A\MC90028343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292" y="4528052"/>
            <a:ext cx="1680477" cy="166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Documents and Settings\Jana\Local Settings\Temporary Internet Files\Content.IE5\9TI078QG\MC9002834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2503453"/>
            <a:ext cx="1520246" cy="150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Documents and Settings\Jana\Local Settings\Temporary Internet Files\Content.IE5\Q3BLZAFO\MC90028341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292" y="580069"/>
            <a:ext cx="1571607" cy="155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7" descr="C:\Documents and Settings\Jana\Local Settings\Temporary Internet Files\Content.IE5\R0AB093A\MC90028341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365" y="575231"/>
            <a:ext cx="1536501" cy="151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Documents and Settings\Jana\Local Settings\Temporary Internet Files\Content.IE5\R0AB093A\MC90028341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25" y="2503452"/>
            <a:ext cx="1520246" cy="150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ana\Local Settings\Temporary Internet Files\Content.IE5\9TI078QG\MC90028341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700" y="580068"/>
            <a:ext cx="1564842" cy="154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Jana\Local Settings\Temporary Internet Files\Content.IE5\Q3BLZAFO\MC90028342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492897"/>
            <a:ext cx="1530925" cy="151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1" descr="C:\Documents and Settings\Jana\Local Settings\Temporary Internet Files\Content.IE5\9TI078QG\MC90028341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67" y="580069"/>
            <a:ext cx="1566417" cy="154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Jana\Local Settings\Temporary Internet Files\Content.IE5\R0AB093A\MC900283431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480" y="4556624"/>
            <a:ext cx="1680062" cy="166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9414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836712"/>
            <a:ext cx="878497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72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 smtClean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 </a:t>
            </a:r>
            <a:r>
              <a:rPr lang="cs-CZ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 smtClean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 </a:t>
            </a:r>
            <a:r>
              <a:rPr lang="cs-CZ" sz="72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7200" b="1" dirty="0" smtClean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u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rgbClr val="7030A0"/>
                  </a:solidFill>
                </a:ln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00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y</a:t>
            </a:r>
            <a:r>
              <a:rPr lang="cs-CZ" sz="7200" b="1" dirty="0">
                <a:latin typeface="Monotype Corsiva" pitchFamily="66" charset="0"/>
                <a:cs typeface="Arial" pitchFamily="34" charset="0"/>
              </a:rPr>
              <a:t>,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72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879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7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907704" y="1700808"/>
            <a:ext cx="5338936" cy="46265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p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e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n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 [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pi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: 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i: 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en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]</a:t>
            </a:r>
          </a:p>
          <a:p>
            <a:pPr marL="0" indent="0" algn="ctr">
              <a:buNone/>
            </a:pP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c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a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t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 [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si</a:t>
            </a:r>
            <a:r>
              <a:rPr lang="cs-CZ" sz="40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: 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ei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ti: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]</a:t>
            </a:r>
          </a:p>
          <a:p>
            <a:pPr marL="0" indent="0" algn="ctr">
              <a:buNone/>
            </a:pP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b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l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u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e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 [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bi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: 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el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ju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: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i: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]</a:t>
            </a:r>
          </a:p>
          <a:p>
            <a:pPr marL="0" indent="0" algn="ctr">
              <a:buNone/>
            </a:pP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f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i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v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e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 [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ef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ai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vi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: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i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: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]</a:t>
            </a:r>
          </a:p>
          <a:p>
            <a:pPr marL="0" indent="0" algn="ctr">
              <a:buNone/>
            </a:pP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b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oo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k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cs-CZ" sz="4000" dirty="0">
                <a:ln>
                  <a:solidFill>
                    <a:sysClr val="windowText" lastClr="000000"/>
                  </a:solidFill>
                </a:ln>
              </a:rPr>
              <a:t>[</a:t>
            </a:r>
            <a:r>
              <a:rPr lang="cs-CZ" sz="4000" dirty="0" err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bi</a:t>
            </a:r>
            <a:r>
              <a:rPr lang="cs-CZ" sz="40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: </a:t>
            </a:r>
            <a:r>
              <a:rPr lang="cs-CZ" sz="4000" dirty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dabl</a:t>
            </a:r>
            <a:r>
              <a:rPr lang="cs-CZ" sz="4000" u="sng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 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cs typeface="Arial"/>
              </a:rPr>
              <a:t>ə</a:t>
            </a:r>
            <a:r>
              <a:rPr lang="cs-CZ" sz="40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cs typeface="Arial"/>
              </a:rPr>
              <a:t>u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kei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]</a:t>
            </a:r>
          </a:p>
          <a:p>
            <a:pPr marL="0" indent="0" algn="ctr">
              <a:buNone/>
            </a:pP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d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o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ll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 [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di</a:t>
            </a:r>
            <a:r>
              <a:rPr lang="cs-CZ" sz="40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</a:rPr>
              <a:t>: 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cs typeface="Arial"/>
              </a:rPr>
              <a:t>ə</a:t>
            </a:r>
            <a:r>
              <a:rPr lang="cs-CZ" sz="44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cs typeface="Arial"/>
              </a:rPr>
              <a:t>u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/</a:t>
            </a:r>
            <a:r>
              <a:rPr lang="cs-CZ" sz="40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dabl</a:t>
            </a:r>
            <a:r>
              <a:rPr lang="cs-CZ" sz="4000" u="sng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</a:rPr>
              <a:t> el</a:t>
            </a:r>
            <a:r>
              <a:rPr lang="cs-CZ" sz="4000" dirty="0" smtClean="0">
                <a:ln>
                  <a:solidFill>
                    <a:sysClr val="windowText" lastClr="000000"/>
                  </a:solidFill>
                </a:ln>
              </a:rPr>
              <a:t>]</a:t>
            </a:r>
            <a:endParaRPr lang="cs-CZ" sz="4000" dirty="0">
              <a:ln>
                <a:solidFill>
                  <a:sysClr val="windowText" lastClr="000000"/>
                </a:solidFill>
              </a:ln>
            </a:endParaRPr>
          </a:p>
          <a:p>
            <a:pPr marL="0" indent="0" algn="ctr">
              <a:buNone/>
            </a:pPr>
            <a:endParaRPr lang="cs-CZ" sz="4000" dirty="0">
              <a:ln>
                <a:solidFill>
                  <a:sysClr val="windowText" lastClr="000000"/>
                </a:solidFill>
              </a:ln>
            </a:endParaRPr>
          </a:p>
          <a:p>
            <a:pPr marL="0" indent="0" algn="ctr">
              <a:buNone/>
            </a:pPr>
            <a:endParaRPr lang="cs-CZ" sz="4000" dirty="0">
              <a:ln>
                <a:solidFill>
                  <a:sysClr val="windowText" lastClr="000000"/>
                </a:solidFill>
              </a:ln>
            </a:endParaRPr>
          </a:p>
          <a:p>
            <a:pPr marL="0" indent="0" algn="ctr">
              <a:buNone/>
            </a:pPr>
            <a:endParaRPr lang="cs-CZ" sz="4000" dirty="0" smtClean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cs-CZ" sz="8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Spelling</a:t>
            </a:r>
            <a:endParaRPr lang="cs-CZ" sz="8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8" descr="C:\Documents and Settings\Jana\Local Settings\Temporary Internet Files\Content.IE5\UYS4NCDL\MM90020536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68" y="4153073"/>
            <a:ext cx="1162050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Documents and Settings\Jana\Local Settings\Temporary Internet Files\Content.IE5\D3IBLA5L\MC900021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413" y="4285109"/>
            <a:ext cx="975452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ana\Local Settings\Temporary Internet Files\Content.IE5\Q3BLZAFO\MM900283618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22258"/>
            <a:ext cx="609600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M900354499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413" y="2422258"/>
            <a:ext cx="80962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07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79458" y="201961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What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their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names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Podívej se na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spelling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jednotlivých jmen a řekni, jak se  děti jmenují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845"/>
          <a:stretch/>
        </p:blipFill>
        <p:spPr bwMode="auto">
          <a:xfrm>
            <a:off x="0" y="3212975"/>
            <a:ext cx="1476659" cy="117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722"/>
          <a:stretch/>
        </p:blipFill>
        <p:spPr bwMode="auto">
          <a:xfrm>
            <a:off x="6758113" y="1525400"/>
            <a:ext cx="2028065" cy="1246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Zaoblený obdélníkový popisek 8"/>
          <p:cNvSpPr/>
          <p:nvPr/>
        </p:nvSpPr>
        <p:spPr>
          <a:xfrm>
            <a:off x="1259632" y="2733599"/>
            <a:ext cx="2650831" cy="958751"/>
          </a:xfrm>
          <a:prstGeom prst="wedgeRoundRectCallout">
            <a:avLst>
              <a:gd name="adj1" fmla="val -56200"/>
              <a:gd name="adj2" fmla="val 7839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[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džei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ei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/si:/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kei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]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467544" y="1340768"/>
            <a:ext cx="3096344" cy="1129481"/>
          </a:xfrm>
          <a:prstGeom prst="wedgeRoundRectCallout">
            <a:avLst>
              <a:gd name="adj1" fmla="val -63080"/>
              <a:gd name="adj2" fmla="val -48589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>
                <a:latin typeface="Comic Sans MS" pitchFamily="66" charset="0"/>
              </a:rPr>
              <a:t>Spell</a:t>
            </a:r>
            <a:r>
              <a:rPr lang="cs-CZ" sz="2800" dirty="0">
                <a:latin typeface="Comic Sans MS" pitchFamily="66" charset="0"/>
              </a:rPr>
              <a:t> </a:t>
            </a:r>
            <a:r>
              <a:rPr lang="cs-CZ" sz="2800" dirty="0" err="1">
                <a:latin typeface="Comic Sans MS" pitchFamily="66" charset="0"/>
              </a:rPr>
              <a:t>your</a:t>
            </a:r>
            <a:r>
              <a:rPr lang="cs-CZ" sz="2800" dirty="0">
                <a:latin typeface="Comic Sans MS" pitchFamily="66" charset="0"/>
              </a:rPr>
              <a:t> </a:t>
            </a:r>
            <a:r>
              <a:rPr lang="cs-CZ" sz="2800" dirty="0" err="1" smtClean="0">
                <a:latin typeface="Comic Sans MS" pitchFamily="66" charset="0"/>
              </a:rPr>
              <a:t>name</a:t>
            </a:r>
            <a:r>
              <a:rPr lang="cs-CZ" sz="2800" dirty="0" smtClean="0">
                <a:latin typeface="Comic Sans MS" pitchFamily="66" charset="0"/>
              </a:rPr>
              <a:t>, </a:t>
            </a:r>
            <a:r>
              <a:rPr lang="cs-CZ" sz="2800" dirty="0" err="1" smtClean="0">
                <a:latin typeface="Comic Sans MS" pitchFamily="66" charset="0"/>
              </a:rPr>
              <a:t>please</a:t>
            </a:r>
            <a:r>
              <a:rPr lang="cs-CZ" sz="2800" dirty="0" smtClean="0">
                <a:latin typeface="Comic Sans MS" pitchFamily="66" charset="0"/>
              </a:rPr>
              <a:t>.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3707904" y="1624798"/>
            <a:ext cx="3005791" cy="958751"/>
          </a:xfrm>
          <a:prstGeom prst="wedgeRoundRectCallout">
            <a:avLst>
              <a:gd name="adj1" fmla="val 75146"/>
              <a:gd name="adj2" fmla="val 27041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[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kei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/i:/dabl el/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wai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]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03052" y="3705587"/>
            <a:ext cx="1108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JACK</a:t>
            </a:r>
            <a:endParaRPr lang="cs-CZ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39373" y="2733599"/>
            <a:ext cx="1416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KELLY</a:t>
            </a:r>
            <a:endParaRPr lang="cs-CZ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6" r="30817" b="66025"/>
          <a:stretch/>
        </p:blipFill>
        <p:spPr bwMode="auto">
          <a:xfrm>
            <a:off x="7805471" y="3237885"/>
            <a:ext cx="1228449" cy="1280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6" r="33965" b="57777"/>
          <a:stretch/>
        </p:blipFill>
        <p:spPr bwMode="auto">
          <a:xfrm>
            <a:off x="1898745" y="4078560"/>
            <a:ext cx="1471954" cy="1271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1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83" r="24593" b="46870"/>
          <a:stretch/>
        </p:blipFill>
        <p:spPr bwMode="auto">
          <a:xfrm>
            <a:off x="106570" y="5307286"/>
            <a:ext cx="1786735" cy="949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405" b="58366"/>
          <a:stretch/>
        </p:blipFill>
        <p:spPr bwMode="auto">
          <a:xfrm>
            <a:off x="7596685" y="5469061"/>
            <a:ext cx="1547315" cy="1132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Zaoblený obdélníkový popisek 34"/>
          <p:cNvSpPr/>
          <p:nvPr/>
        </p:nvSpPr>
        <p:spPr>
          <a:xfrm>
            <a:off x="1579458" y="5899249"/>
            <a:ext cx="2650831" cy="958751"/>
          </a:xfrm>
          <a:prstGeom prst="wedgeRoundRectCallout">
            <a:avLst>
              <a:gd name="adj1" fmla="val -63680"/>
              <a:gd name="adj2" fmla="val -3191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[el/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ju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:/si:/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wai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]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045909" y="5469061"/>
            <a:ext cx="1416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LUCY</a:t>
            </a:r>
            <a:endParaRPr lang="cs-CZ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Zaoblený obdélníkový popisek 36"/>
          <p:cNvSpPr/>
          <p:nvPr/>
        </p:nvSpPr>
        <p:spPr>
          <a:xfrm>
            <a:off x="3073501" y="3963181"/>
            <a:ext cx="2650831" cy="958751"/>
          </a:xfrm>
          <a:prstGeom prst="wedgeRoundRectCallout">
            <a:avLst>
              <a:gd name="adj1" fmla="val -56200"/>
              <a:gd name="adj2" fmla="val 7839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[ti:/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  <a:cs typeface="Arial"/>
              </a:rPr>
              <a:t>əu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  <a:cs typeface="Arial"/>
              </a:rPr>
              <a:t>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  <a:cs typeface="Arial"/>
              </a:rPr>
              <a:t>em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]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788421" y="4920130"/>
            <a:ext cx="1416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TOM</a:t>
            </a:r>
            <a:endParaRPr lang="cs-CZ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Zaoblený obdélníkový popisek 38"/>
          <p:cNvSpPr/>
          <p:nvPr/>
        </p:nvSpPr>
        <p:spPr>
          <a:xfrm>
            <a:off x="4590894" y="5699894"/>
            <a:ext cx="3005791" cy="958751"/>
          </a:xfrm>
          <a:prstGeom prst="wedgeRoundRectCallout">
            <a:avLst>
              <a:gd name="adj1" fmla="val 75146"/>
              <a:gd name="adj2" fmla="val 27041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[es/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ei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/a:/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ei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eič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]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968120" y="5228852"/>
            <a:ext cx="1416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SARAH</a:t>
            </a:r>
            <a:endParaRPr lang="cs-CZ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Zaoblený obdélníkový popisek 40"/>
          <p:cNvSpPr/>
          <p:nvPr/>
        </p:nvSpPr>
        <p:spPr>
          <a:xfrm>
            <a:off x="4766355" y="3119809"/>
            <a:ext cx="3005791" cy="958751"/>
          </a:xfrm>
          <a:prstGeom prst="wedgeRoundRectCallout">
            <a:avLst>
              <a:gd name="adj1" fmla="val 60119"/>
              <a:gd name="adj2" fmla="val 52321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[en/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ai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/si:/</a:t>
            </a:r>
            <a:r>
              <a:rPr lang="cs-CZ" sz="2400" dirty="0" err="1" smtClean="0">
                <a:solidFill>
                  <a:schemeClr val="tx1"/>
                </a:solidFill>
                <a:latin typeface="Comic Sans MS" pitchFamily="66" charset="0"/>
              </a:rPr>
              <a:t>kei</a:t>
            </a:r>
            <a:r>
              <a:rPr lang="cs-CZ" sz="2400" dirty="0" smtClean="0">
                <a:solidFill>
                  <a:schemeClr val="tx1"/>
                </a:solidFill>
                <a:latin typeface="Comic Sans MS" pitchFamily="66" charset="0"/>
              </a:rPr>
              <a:t>]</a:t>
            </a:r>
            <a:endParaRPr lang="cs-CZ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968119" y="4096661"/>
            <a:ext cx="1416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NICK</a:t>
            </a:r>
          </a:p>
        </p:txBody>
      </p:sp>
    </p:spTree>
    <p:extLst>
      <p:ext uri="{BB962C8B-B14F-4D97-AF65-F5344CB8AC3E}">
        <p14:creationId xmlns:p14="http://schemas.microsoft.com/office/powerpoint/2010/main" val="805767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01"/>
                            </p:stCondLst>
                            <p:childTnLst>
                              <p:par>
                                <p:cTn id="2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1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1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1"/>
                            </p:stCondLst>
                            <p:childTnLst>
                              <p:par>
                                <p:cTn id="6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1"/>
                            </p:stCondLst>
                            <p:childTnLst>
                              <p:par>
                                <p:cTn id="7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1"/>
                            </p:stCondLst>
                            <p:childTnLst>
                              <p:par>
                                <p:cTn id="8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0" grpId="0" animBg="1"/>
      <p:bldP spid="12" grpId="0" animBg="1"/>
      <p:bldP spid="13" grpId="0" build="allAtOnce"/>
      <p:bldP spid="14" grpId="0" build="allAtOnce"/>
      <p:bldP spid="35" grpId="0" animBg="1"/>
      <p:bldP spid="36" grpId="0" build="allAtOnce"/>
      <p:bldP spid="37" grpId="0" animBg="1"/>
      <p:bldP spid="38" grpId="0" build="allAtOnce"/>
      <p:bldP spid="39" grpId="0" animBg="1"/>
      <p:bldP spid="40" grpId="0" build="allAtOnce"/>
      <p:bldP spid="41" grpId="0" animBg="1"/>
      <p:bldP spid="42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52740" y="404664"/>
            <a:ext cx="6192688" cy="7694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Now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spell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u="sng" dirty="0" err="1" smtClean="0">
                <a:latin typeface="Arial" pitchFamily="34" charset="0"/>
                <a:cs typeface="Arial" pitchFamily="34" charset="0"/>
              </a:rPr>
              <a:t>your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name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!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3" name="Picture 11" descr="C:\Documents and Settings\Jana\Local Settings\Temporary Internet Files\Content.IE5\Q3BLZAFO\MM90003407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1743"/>
            <a:ext cx="388053" cy="74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Documents and Settings\Jana\Local Settings\Temporary Internet Files\Content.IE5\R0AB093A\MM90023630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91" y="5229200"/>
            <a:ext cx="1200536" cy="109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1187624" y="3020364"/>
            <a:ext cx="7056784" cy="20005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Find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an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English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name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in a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dictionary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spell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Najdi ve slovníku nějaké anglické jméno a vyhláskuj ho, ostatní si zapisují písmena a hádají tvé jméno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 rot="20202564">
            <a:off x="3785448" y="5591837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JONATHAN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 rot="19993812">
            <a:off x="3635897" y="5344455"/>
            <a:ext cx="1955288" cy="864096"/>
          </a:xfrm>
          <a:prstGeom prst="ellipse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2016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1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http://office.microsoft.com/cs-cz/images/?CTT=6&amp;ver=14&amp;app=powerpnt.exe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22303</TotalTime>
  <Words>599</Words>
  <Application>Microsoft Office PowerPoint</Application>
  <PresentationFormat>Předvádění na obrazovce (4:3)</PresentationFormat>
  <Paragraphs>70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Mountain</vt:lpstr>
      <vt:lpstr>Prezentace aplikace PowerPoint</vt:lpstr>
      <vt:lpstr>Anotace:</vt:lpstr>
      <vt:lpstr>Alphabet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Spelling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Alphabet</dc:title>
  <dc:creator>1Sl1</dc:creator>
  <cp:lastModifiedBy>1Sl1</cp:lastModifiedBy>
  <cp:revision>50</cp:revision>
  <dcterms:created xsi:type="dcterms:W3CDTF">2012-02-28T08:02:49Z</dcterms:created>
  <dcterms:modified xsi:type="dcterms:W3CDTF">2012-09-09T22:15:29Z</dcterms:modified>
</cp:coreProperties>
</file>