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3"/>
  </p:notesMasterIdLst>
  <p:sldIdLst>
    <p:sldId id="288" r:id="rId2"/>
    <p:sldId id="290" r:id="rId3"/>
    <p:sldId id="256" r:id="rId4"/>
    <p:sldId id="257" r:id="rId5"/>
    <p:sldId id="261" r:id="rId6"/>
    <p:sldId id="266" r:id="rId7"/>
    <p:sldId id="270" r:id="rId8"/>
    <p:sldId id="271" r:id="rId9"/>
    <p:sldId id="272" r:id="rId10"/>
    <p:sldId id="273" r:id="rId11"/>
    <p:sldId id="274" r:id="rId12"/>
    <p:sldId id="263" r:id="rId13"/>
    <p:sldId id="268" r:id="rId14"/>
    <p:sldId id="277" r:id="rId15"/>
    <p:sldId id="281" r:id="rId16"/>
    <p:sldId id="282" r:id="rId17"/>
    <p:sldId id="283" r:id="rId18"/>
    <p:sldId id="284" r:id="rId19"/>
    <p:sldId id="285" r:id="rId20"/>
    <p:sldId id="287" r:id="rId21"/>
    <p:sldId id="289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27" autoAdjust="0"/>
  </p:normalViewPr>
  <p:slideViewPr>
    <p:cSldViewPr>
      <p:cViewPr>
        <p:scale>
          <a:sx n="90" d="100"/>
          <a:sy n="90" d="100"/>
        </p:scale>
        <p:origin x="-7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rgbClr val="000000"/>
              </a:solidFill>
            </a:rPr>
            <a:t>NÁZEV: </a:t>
          </a:r>
          <a:r>
            <a:rPr lang="cs-CZ" sz="2000" baseline="0" dirty="0" smtClean="0">
              <a:solidFill>
                <a:srgbClr val="000000"/>
              </a:solidFill>
            </a:rPr>
            <a:t>VY_32_INOVACE_11_My </a:t>
          </a:r>
          <a:r>
            <a:rPr lang="cs-CZ" sz="2000" baseline="0" dirty="0" err="1" smtClean="0">
              <a:solidFill>
                <a:srgbClr val="000000"/>
              </a:solidFill>
            </a:rPr>
            <a:t>family</a:t>
          </a:r>
          <a:endParaRPr lang="cs-CZ" sz="2000" dirty="0">
            <a:solidFill>
              <a:srgbClr val="00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rgbClr val="000000"/>
              </a:solidFill>
            </a:rPr>
            <a:t>NÁZEV ŠKOLY:  Základní škola Hnátnice, </a:t>
          </a:r>
          <a:r>
            <a:rPr lang="cs-CZ" sz="2000" smtClean="0">
              <a:solidFill>
                <a:srgbClr val="000000"/>
              </a:solidFill>
            </a:rPr>
            <a:t>okres Ústí nad Orlicí</a:t>
          </a:r>
          <a:endParaRPr lang="cs-CZ" sz="2000" dirty="0">
            <a:solidFill>
              <a:srgbClr val="000000"/>
            </a:solidFill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rgbClr val="000000"/>
              </a:solidFill>
            </a:rPr>
            <a:t>AUTOR: Jana </a:t>
          </a:r>
          <a:r>
            <a:rPr lang="cs-CZ" sz="2000" dirty="0" err="1" smtClean="0">
              <a:solidFill>
                <a:srgbClr val="000000"/>
              </a:solidFill>
            </a:rPr>
            <a:t>Hofrichterová</a:t>
          </a:r>
          <a:endParaRPr lang="cs-CZ" sz="2000" dirty="0">
            <a:solidFill>
              <a:srgbClr val="000000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rgbClr val="000000"/>
              </a:solidFill>
            </a:rPr>
            <a:t>TÉMA SADY: Anglický jazyk II</a:t>
          </a:r>
          <a:endParaRPr lang="cs-CZ" sz="2000" dirty="0">
            <a:solidFill>
              <a:srgbClr val="000000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rgbClr val="000000"/>
              </a:solidFill>
            </a:rPr>
            <a:t>ČÍSLO PROJEKTU:   </a:t>
          </a:r>
          <a:r>
            <a:rPr lang="cs-CZ" sz="2000" dirty="0" smtClean="0">
              <a:solidFill>
                <a:srgbClr val="000000"/>
              </a:solidFill>
            </a:rPr>
            <a:t>CZ.1.07/1.4.00/21.1871</a:t>
          </a:r>
          <a:endParaRPr lang="cs-CZ" sz="2000" dirty="0">
            <a:solidFill>
              <a:srgbClr val="000000"/>
            </a:solidFill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>
              <a:solidFill>
                <a:srgbClr val="000000"/>
              </a:solidFill>
            </a:rPr>
            <a:t>DATUM: 5. 4. 2012</a:t>
          </a:r>
          <a:endParaRPr lang="cs-CZ" sz="2000" dirty="0">
            <a:solidFill>
              <a:srgbClr val="000000"/>
            </a:solidFill>
          </a:endParaRPr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D05761FA-3C71-4DD0-9183-7C99EBE53F4B}">
      <dgm:prSet custT="1"/>
      <dgm:spPr/>
      <dgm:t>
        <a:bodyPr/>
        <a:lstStyle/>
        <a:p>
          <a:pPr algn="l"/>
          <a:r>
            <a:rPr lang="cs-CZ" sz="2000" dirty="0" smtClean="0">
              <a:solidFill>
                <a:srgbClr val="000000"/>
              </a:solidFill>
            </a:rPr>
            <a:t>ROČNÍK: 3. </a:t>
          </a:r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FB33D2D2-7E0E-4478-A6B8-BBD62B18B85C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98ADC4DB-14AD-464F-80D2-ED7EEA19875D}" type="parTrans" cxnId="{C9BBC180-B452-470A-B410-9D28ED10DCE2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F50B4F4A-BAFC-45B4-87FC-E37EC8DF5C75}" type="sibTrans" cxnId="{C9BBC180-B452-470A-B410-9D28ED10DCE2}">
      <dgm:prSet/>
      <dgm:spPr/>
      <dgm:t>
        <a:bodyPr/>
        <a:lstStyle/>
        <a:p>
          <a:endParaRPr lang="cs-CZ">
            <a:solidFill>
              <a:srgbClr val="000000"/>
            </a:solidFill>
          </a:endParaRPr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6DFF10D3-1CBC-4163-85C1-12183522D8D6}" type="pres">
      <dgm:prSet presAssocID="{D05761FA-3C71-4DD0-9183-7C99EBE53F4B}" presName="vertSpace6" presStyleLbl="node1" presStyleIdx="4" presStyleCnt="7"/>
      <dgm:spPr/>
    </dgm:pt>
    <dgm:pt modelId="{B4FD24CD-B93B-4B4E-A43E-F8524B0CD3F0}" type="pres">
      <dgm:prSet presAssocID="{D05761FA-3C71-4DD0-9183-7C99EBE53F4B}" presName="circle6" presStyleLbl="node1" presStyleIdx="5" presStyleCnt="7"/>
      <dgm:spPr/>
    </dgm:pt>
    <dgm:pt modelId="{0AD6547F-0D75-4083-A7A5-A35AB250ABEA}" type="pres">
      <dgm:prSet presAssocID="{D05761FA-3C71-4DD0-9183-7C99EBE53F4B}" presName="rect6" presStyleLbl="alignAcc1" presStyleIdx="5" presStyleCnt="7"/>
      <dgm:spPr/>
      <dgm:t>
        <a:bodyPr/>
        <a:lstStyle/>
        <a:p>
          <a:endParaRPr lang="cs-CZ"/>
        </a:p>
      </dgm:t>
    </dgm:pt>
    <dgm:pt modelId="{13361F2B-44A8-4C6E-9E92-35F8C52A0CB3}" type="pres">
      <dgm:prSet presAssocID="{4C35D32F-0EAB-4CD7-82EE-45574DC2A586}" presName="vertSpace7" presStyleLbl="node1" presStyleIdx="5" presStyleCnt="7"/>
      <dgm:spPr/>
    </dgm:pt>
    <dgm:pt modelId="{A8AA4860-2B26-41D9-B6D5-2A22DD6573ED}" type="pres">
      <dgm:prSet presAssocID="{4C35D32F-0EAB-4CD7-82EE-45574DC2A586}" presName="circle7" presStyleLbl="node1" presStyleIdx="6" presStyleCnt="7"/>
      <dgm:spPr/>
    </dgm:pt>
    <dgm:pt modelId="{D11C995F-01B9-4A9E-8902-744903F1A770}" type="pres">
      <dgm:prSet presAssocID="{4C35D32F-0EAB-4CD7-82EE-45574DC2A586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65A464-E682-4B59-9914-8231AF9F6C7C}" type="pres">
      <dgm:prSet presAssocID="{D05761FA-3C71-4DD0-9183-7C99EBE53F4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B68738-347E-4F92-BDA1-E07CC7219E77}" type="pres">
      <dgm:prSet presAssocID="{4C35D32F-0EAB-4CD7-82EE-45574DC2A586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40F0B1D-51FA-4EFB-8B63-E57499A351D2}" type="presOf" srcId="{B651F6E3-6281-48DB-9319-2AEAFDAE7572}" destId="{7145B55B-1B24-4B93-A1D4-B8021E4AC78C}" srcOrd="0" destOrd="0" presId="urn:microsoft.com/office/officeart/2005/8/layout/target3"/>
    <dgm:cxn modelId="{CEA336A6-335B-4DB0-8612-54FE6C2ED0CC}" type="presOf" srcId="{4865AC3F-78E2-43BA-A56B-7C465B8FCF11}" destId="{54F8D70D-FB57-4298-A600-D8F61B2A354A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9BE2ACCC-2752-4421-AB1F-908DE6C2A710}" type="presOf" srcId="{4C35D32F-0EAB-4CD7-82EE-45574DC2A586}" destId="{D11C995F-01B9-4A9E-8902-744903F1A770}" srcOrd="0" destOrd="0" presId="urn:microsoft.com/office/officeart/2005/8/layout/target3"/>
    <dgm:cxn modelId="{20890E3A-7959-44B6-A60F-C6B8F5D6B12A}" type="presOf" srcId="{4865AC3F-78E2-43BA-A56B-7C465B8FCF11}" destId="{FC425D1D-3DF2-408E-A4F8-250CA94A450A}" srcOrd="1" destOrd="0" presId="urn:microsoft.com/office/officeart/2005/8/layout/target3"/>
    <dgm:cxn modelId="{3FD8123A-FC39-41EF-A8F5-440C8C8E0FB1}" type="presOf" srcId="{D8197B8C-B260-4A16-BDF4-0947B075E274}" destId="{5C0D1B75-263C-4468-B985-565C95B9422B}" srcOrd="1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95A923E9-73C9-40B4-8D41-901F3EA2553E}" type="presOf" srcId="{D8197B8C-B260-4A16-BDF4-0947B075E274}" destId="{0F7944D4-5DCA-4B9E-A896-D52854246E44}" srcOrd="0" destOrd="0" presId="urn:microsoft.com/office/officeart/2005/8/layout/target3"/>
    <dgm:cxn modelId="{5D1FEDB3-FCC5-4E11-95AD-FE413CE72677}" type="presOf" srcId="{D1B46980-6531-4606-95E6-44980827E919}" destId="{2CDFEC33-8C2A-49C6-B23B-FA3577B1DCE9}" srcOrd="1" destOrd="0" presId="urn:microsoft.com/office/officeart/2005/8/layout/target3"/>
    <dgm:cxn modelId="{1A0CDE53-2554-4B6D-B6A5-FC85C7D64D27}" type="presOf" srcId="{757F3AB3-0718-4624-B441-E567A8F0AB56}" destId="{333A1088-737F-45CB-B68E-254E46348037}" srcOrd="0" destOrd="0" presId="urn:microsoft.com/office/officeart/2005/8/layout/target3"/>
    <dgm:cxn modelId="{D89E1E4F-9407-4C13-8DEA-060A6F4308EC}" type="presOf" srcId="{D1D4F407-5343-4D3F-B5B9-D407B03CAEB4}" destId="{D005CE8C-CC26-4C3E-AC11-E15060ECD759}" srcOrd="0" destOrd="0" presId="urn:microsoft.com/office/officeart/2005/8/layout/target3"/>
    <dgm:cxn modelId="{6CCF70BB-BD94-4917-9E2C-651A82E3E6C3}" type="presOf" srcId="{4C35D32F-0EAB-4CD7-82EE-45574DC2A586}" destId="{74B68738-347E-4F92-BDA1-E07CC7219E77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5799EAA3-A9DC-496F-8FDF-0CC684AD8E8F}" type="presOf" srcId="{D05761FA-3C71-4DD0-9183-7C99EBE53F4B}" destId="{0AD6547F-0D75-4083-A7A5-A35AB250ABEA}" srcOrd="0" destOrd="0" presId="urn:microsoft.com/office/officeart/2005/8/layout/target3"/>
    <dgm:cxn modelId="{B133150B-F00D-42DF-8B35-6999EB1123E1}" type="presOf" srcId="{D1D4F407-5343-4D3F-B5B9-D407B03CAEB4}" destId="{AED2198E-93D5-4001-81B4-73124B309672}" srcOrd="1" destOrd="0" presId="urn:microsoft.com/office/officeart/2005/8/layout/target3"/>
    <dgm:cxn modelId="{3DD2F2A8-BCEF-4848-BF56-5E4CA7EBE4B6}" srcId="{757F3AB3-0718-4624-B441-E567A8F0AB56}" destId="{D05761FA-3C71-4DD0-9183-7C99EBE53F4B}" srcOrd="5" destOrd="0" parTransId="{AA976F31-B6C2-4F44-AD16-210581F8F750}" sibTransId="{DDDC18D6-5FB0-4A25-8B72-BE62E0EE92EA}"/>
    <dgm:cxn modelId="{C9BBC180-B452-470A-B410-9D28ED10DCE2}" srcId="{757F3AB3-0718-4624-B441-E567A8F0AB56}" destId="{FB33D2D2-7E0E-4478-A6B8-BBD62B18B85C}" srcOrd="7" destOrd="0" parTransId="{98ADC4DB-14AD-464F-80D2-ED7EEA19875D}" sibTransId="{F50B4F4A-BAFC-45B4-87FC-E37EC8DF5C75}"/>
    <dgm:cxn modelId="{B6B3BBEB-DA28-4C75-9983-3D3A608799DB}" type="presOf" srcId="{D1B46980-6531-4606-95E6-44980827E919}" destId="{004736B2-18D3-4D6D-AA18-DF3F81E9E312}" srcOrd="0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6" destOrd="0" parTransId="{A15F02C0-547C-48B3-9D05-E7F145EBF3C4}" sibTransId="{8C5711BF-38F0-4590-B6BC-B3119A33CA2E}"/>
    <dgm:cxn modelId="{1ED510C4-A9B1-4341-B07E-4DE0A3FCA12C}" type="presOf" srcId="{D05761FA-3C71-4DD0-9183-7C99EBE53F4B}" destId="{F565A464-E682-4B59-9914-8231AF9F6C7C}" srcOrd="1" destOrd="0" presId="urn:microsoft.com/office/officeart/2005/8/layout/target3"/>
    <dgm:cxn modelId="{1C4BEEC6-27BD-4504-B9B0-0309D9199BA8}" type="presOf" srcId="{B651F6E3-6281-48DB-9319-2AEAFDAE7572}" destId="{70A198DD-41D2-4313-8B5B-1CF1BCF383FB}" srcOrd="1" destOrd="0" presId="urn:microsoft.com/office/officeart/2005/8/layout/target3"/>
    <dgm:cxn modelId="{12367501-DC11-4558-BC87-7AF092087F8E}" type="presParOf" srcId="{333A1088-737F-45CB-B68E-254E46348037}" destId="{F5ABB229-8D3B-4694-996A-96F23CF14429}" srcOrd="0" destOrd="0" presId="urn:microsoft.com/office/officeart/2005/8/layout/target3"/>
    <dgm:cxn modelId="{63EFD575-65CF-4AEB-AF81-24B6BA0628D5}" type="presParOf" srcId="{333A1088-737F-45CB-B68E-254E46348037}" destId="{F41139FD-01EE-4571-8B17-4FB00FC51163}" srcOrd="1" destOrd="0" presId="urn:microsoft.com/office/officeart/2005/8/layout/target3"/>
    <dgm:cxn modelId="{AAFFEEAF-200E-4845-B7A0-634C7302ED44}" type="presParOf" srcId="{333A1088-737F-45CB-B68E-254E46348037}" destId="{D005CE8C-CC26-4C3E-AC11-E15060ECD759}" srcOrd="2" destOrd="0" presId="urn:microsoft.com/office/officeart/2005/8/layout/target3"/>
    <dgm:cxn modelId="{2F09D3E9-968B-4609-BE7D-7F0A94DFB5F2}" type="presParOf" srcId="{333A1088-737F-45CB-B68E-254E46348037}" destId="{E2699407-A48D-4333-A645-7FA48F1FE3B7}" srcOrd="3" destOrd="0" presId="urn:microsoft.com/office/officeart/2005/8/layout/target3"/>
    <dgm:cxn modelId="{ADF99147-4942-4785-8E02-3BA2A2C28564}" type="presParOf" srcId="{333A1088-737F-45CB-B68E-254E46348037}" destId="{D5EA2712-68D0-4098-BDE6-B295C6AB6119}" srcOrd="4" destOrd="0" presId="urn:microsoft.com/office/officeart/2005/8/layout/target3"/>
    <dgm:cxn modelId="{D584C33A-02F4-4398-B2F3-E25EDFEF847A}" type="presParOf" srcId="{333A1088-737F-45CB-B68E-254E46348037}" destId="{54F8D70D-FB57-4298-A600-D8F61B2A354A}" srcOrd="5" destOrd="0" presId="urn:microsoft.com/office/officeart/2005/8/layout/target3"/>
    <dgm:cxn modelId="{B14C507D-291B-4961-A88B-7603FFB0136F}" type="presParOf" srcId="{333A1088-737F-45CB-B68E-254E46348037}" destId="{C616B022-AA0C-4D3B-BDBF-093D86622E86}" srcOrd="6" destOrd="0" presId="urn:microsoft.com/office/officeart/2005/8/layout/target3"/>
    <dgm:cxn modelId="{52587188-2D8B-43A0-B0AD-4BF631A36B1A}" type="presParOf" srcId="{333A1088-737F-45CB-B68E-254E46348037}" destId="{69684AB7-5B8D-45A5-BC2F-6AF80EB883EF}" srcOrd="7" destOrd="0" presId="urn:microsoft.com/office/officeart/2005/8/layout/target3"/>
    <dgm:cxn modelId="{078888EA-40A2-409D-80F0-4021C607E972}" type="presParOf" srcId="{333A1088-737F-45CB-B68E-254E46348037}" destId="{004736B2-18D3-4D6D-AA18-DF3F81E9E312}" srcOrd="8" destOrd="0" presId="urn:microsoft.com/office/officeart/2005/8/layout/target3"/>
    <dgm:cxn modelId="{9ACEBF7B-6E02-485E-B5F8-DEAA4CC99ED2}" type="presParOf" srcId="{333A1088-737F-45CB-B68E-254E46348037}" destId="{9CCAD005-8609-4003-9C1F-3AFC293FB9F9}" srcOrd="9" destOrd="0" presId="urn:microsoft.com/office/officeart/2005/8/layout/target3"/>
    <dgm:cxn modelId="{784DEFE3-CF4D-4142-876B-67AABBB16431}" type="presParOf" srcId="{333A1088-737F-45CB-B68E-254E46348037}" destId="{0C4087F0-2DA9-4805-A823-C8C5404FEF67}" srcOrd="10" destOrd="0" presId="urn:microsoft.com/office/officeart/2005/8/layout/target3"/>
    <dgm:cxn modelId="{A8A3B197-CEC8-4A19-82CE-4EEC3E83254D}" type="presParOf" srcId="{333A1088-737F-45CB-B68E-254E46348037}" destId="{7145B55B-1B24-4B93-A1D4-B8021E4AC78C}" srcOrd="11" destOrd="0" presId="urn:microsoft.com/office/officeart/2005/8/layout/target3"/>
    <dgm:cxn modelId="{4CEE8C85-1D1F-4209-80AF-18CBC33EA3B7}" type="presParOf" srcId="{333A1088-737F-45CB-B68E-254E46348037}" destId="{6919BCDB-3A39-4371-A415-42187620F612}" srcOrd="12" destOrd="0" presId="urn:microsoft.com/office/officeart/2005/8/layout/target3"/>
    <dgm:cxn modelId="{87CDB74E-339E-4386-A055-0646FDFA25A7}" type="presParOf" srcId="{333A1088-737F-45CB-B68E-254E46348037}" destId="{19974A4C-782A-40F8-BDC1-A903A52CB5DC}" srcOrd="13" destOrd="0" presId="urn:microsoft.com/office/officeart/2005/8/layout/target3"/>
    <dgm:cxn modelId="{E89CA03E-6D2E-4201-86EC-55AB5452998B}" type="presParOf" srcId="{333A1088-737F-45CB-B68E-254E46348037}" destId="{0F7944D4-5DCA-4B9E-A896-D52854246E44}" srcOrd="14" destOrd="0" presId="urn:microsoft.com/office/officeart/2005/8/layout/target3"/>
    <dgm:cxn modelId="{956F5C38-85DE-4A62-A482-BDEB19BA395E}" type="presParOf" srcId="{333A1088-737F-45CB-B68E-254E46348037}" destId="{6DFF10D3-1CBC-4163-85C1-12183522D8D6}" srcOrd="15" destOrd="0" presId="urn:microsoft.com/office/officeart/2005/8/layout/target3"/>
    <dgm:cxn modelId="{994D79A6-0DCB-442C-8A71-26C594E65E8C}" type="presParOf" srcId="{333A1088-737F-45CB-B68E-254E46348037}" destId="{B4FD24CD-B93B-4B4E-A43E-F8524B0CD3F0}" srcOrd="16" destOrd="0" presId="urn:microsoft.com/office/officeart/2005/8/layout/target3"/>
    <dgm:cxn modelId="{8D6FD83A-65F5-4FE5-A9BA-219A92B34FA4}" type="presParOf" srcId="{333A1088-737F-45CB-B68E-254E46348037}" destId="{0AD6547F-0D75-4083-A7A5-A35AB250ABEA}" srcOrd="17" destOrd="0" presId="urn:microsoft.com/office/officeart/2005/8/layout/target3"/>
    <dgm:cxn modelId="{88976C6B-D894-42FC-9D88-80187C48FB45}" type="presParOf" srcId="{333A1088-737F-45CB-B68E-254E46348037}" destId="{13361F2B-44A8-4C6E-9E92-35F8C52A0CB3}" srcOrd="18" destOrd="0" presId="urn:microsoft.com/office/officeart/2005/8/layout/target3"/>
    <dgm:cxn modelId="{D5EE6D2F-2129-424B-950B-A4066ED0673B}" type="presParOf" srcId="{333A1088-737F-45CB-B68E-254E46348037}" destId="{A8AA4860-2B26-41D9-B6D5-2A22DD6573ED}" srcOrd="19" destOrd="0" presId="urn:microsoft.com/office/officeart/2005/8/layout/target3"/>
    <dgm:cxn modelId="{55D9EA2B-9E5A-46CF-A510-9060AF44F527}" type="presParOf" srcId="{333A1088-737F-45CB-B68E-254E46348037}" destId="{D11C995F-01B9-4A9E-8902-744903F1A770}" srcOrd="20" destOrd="0" presId="urn:microsoft.com/office/officeart/2005/8/layout/target3"/>
    <dgm:cxn modelId="{CF2751F7-8DB7-4315-A576-82FA12F7BEF4}" type="presParOf" srcId="{333A1088-737F-45CB-B68E-254E46348037}" destId="{AED2198E-93D5-4001-81B4-73124B309672}" srcOrd="21" destOrd="0" presId="urn:microsoft.com/office/officeart/2005/8/layout/target3"/>
    <dgm:cxn modelId="{B3C89C14-7E12-44C3-8D60-53767B82B71E}" type="presParOf" srcId="{333A1088-737F-45CB-B68E-254E46348037}" destId="{FC425D1D-3DF2-408E-A4F8-250CA94A450A}" srcOrd="22" destOrd="0" presId="urn:microsoft.com/office/officeart/2005/8/layout/target3"/>
    <dgm:cxn modelId="{1E39B1CF-867B-46D3-A536-78B620B387AB}" type="presParOf" srcId="{333A1088-737F-45CB-B68E-254E46348037}" destId="{2CDFEC33-8C2A-49C6-B23B-FA3577B1DCE9}" srcOrd="23" destOrd="0" presId="urn:microsoft.com/office/officeart/2005/8/layout/target3"/>
    <dgm:cxn modelId="{4C4809A3-BAAC-4236-8484-691757ECFEFC}" type="presParOf" srcId="{333A1088-737F-45CB-B68E-254E46348037}" destId="{70A198DD-41D2-4313-8B5B-1CF1BCF383FB}" srcOrd="24" destOrd="0" presId="urn:microsoft.com/office/officeart/2005/8/layout/target3"/>
    <dgm:cxn modelId="{36C5E1CC-FA45-4B36-84B6-7B7811C961D4}" type="presParOf" srcId="{333A1088-737F-45CB-B68E-254E46348037}" destId="{5C0D1B75-263C-4468-B985-565C95B9422B}" srcOrd="25" destOrd="0" presId="urn:microsoft.com/office/officeart/2005/8/layout/target3"/>
    <dgm:cxn modelId="{6CBD5455-B58C-44C7-A64B-45297215ECAB}" type="presParOf" srcId="{333A1088-737F-45CB-B68E-254E46348037}" destId="{F565A464-E682-4B59-9914-8231AF9F6C7C}" srcOrd="26" destOrd="0" presId="urn:microsoft.com/office/officeart/2005/8/layout/target3"/>
    <dgm:cxn modelId="{858F126F-30AA-4875-B4E6-8D9F21F67073}" type="presParOf" srcId="{333A1088-737F-45CB-B68E-254E46348037}" destId="{74B68738-347E-4F92-BDA1-E07CC7219E77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168351" cy="316835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5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66781" y="0"/>
          <a:ext cx="7128792" cy="316835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rgbClr val="000000"/>
              </a:solidFill>
            </a:rPr>
            <a:t>NÁZEV ŠKOLY:  Základní škola Hnátnice, </a:t>
          </a:r>
          <a:r>
            <a:rPr lang="cs-CZ" sz="2000" kern="1200" smtClean="0">
              <a:solidFill>
                <a:srgbClr val="000000"/>
              </a:solidFill>
            </a:rPr>
            <a:t>okres Ústí nad Orlicí</a:t>
          </a:r>
          <a:endParaRPr lang="cs-CZ" sz="2000" kern="1200" dirty="0">
            <a:solidFill>
              <a:srgbClr val="000000"/>
            </a:solidFill>
          </a:endParaRPr>
        </a:p>
      </dsp:txBody>
      <dsp:txXfrm>
        <a:off x="1566781" y="0"/>
        <a:ext cx="7128792" cy="316834"/>
      </dsp:txXfrm>
    </dsp:sp>
    <dsp:sp modelId="{D5EA2712-68D0-4098-BDE6-B295C6AB6119}">
      <dsp:nvSpPr>
        <dsp:cNvPr id="0" name=""/>
        <dsp:cNvSpPr/>
      </dsp:nvSpPr>
      <dsp:spPr>
        <a:xfrm>
          <a:off x="237626" y="316834"/>
          <a:ext cx="2693099" cy="269309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2484968"/>
                <a:satOff val="8247"/>
                <a:lumOff val="-2811"/>
                <a:alphaOff val="0"/>
                <a:lumMod val="95000"/>
              </a:schemeClr>
            </a:gs>
            <a:gs pos="100000">
              <a:schemeClr val="accent5">
                <a:hueOff val="-2484968"/>
                <a:satOff val="8247"/>
                <a:lumOff val="-2811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5">
              <a:hueOff val="-2484968"/>
              <a:satOff val="8247"/>
              <a:lumOff val="-2811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584175" y="316834"/>
          <a:ext cx="7128792" cy="26930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2484968"/>
              <a:satOff val="8247"/>
              <a:lumOff val="-2811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rgbClr val="000000"/>
              </a:solidFill>
            </a:rPr>
            <a:t>DATUM: 5. 4. 2012</a:t>
          </a:r>
          <a:endParaRPr lang="cs-CZ" sz="2000" kern="1200" dirty="0">
            <a:solidFill>
              <a:srgbClr val="000000"/>
            </a:solidFill>
          </a:endParaRPr>
        </a:p>
      </dsp:txBody>
      <dsp:txXfrm>
        <a:off x="1584175" y="316834"/>
        <a:ext cx="7128792" cy="316834"/>
      </dsp:txXfrm>
    </dsp:sp>
    <dsp:sp modelId="{69684AB7-5B8D-45A5-BC2F-6AF80EB883EF}">
      <dsp:nvSpPr>
        <dsp:cNvPr id="0" name=""/>
        <dsp:cNvSpPr/>
      </dsp:nvSpPr>
      <dsp:spPr>
        <a:xfrm>
          <a:off x="475252" y="633669"/>
          <a:ext cx="2217847" cy="22178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4969936"/>
                <a:satOff val="16495"/>
                <a:lumOff val="-5621"/>
                <a:alphaOff val="0"/>
                <a:lumMod val="95000"/>
              </a:schemeClr>
            </a:gs>
            <a:gs pos="100000">
              <a:schemeClr val="accent5">
                <a:hueOff val="-4969936"/>
                <a:satOff val="16495"/>
                <a:lumOff val="-5621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5">
              <a:hueOff val="-4969936"/>
              <a:satOff val="16495"/>
              <a:lumOff val="-5621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584175" y="633669"/>
          <a:ext cx="7128792" cy="22178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9936"/>
              <a:satOff val="16495"/>
              <a:lumOff val="-5621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rgbClr val="000000"/>
              </a:solidFill>
            </a:rPr>
            <a:t>AUTOR: Jana </a:t>
          </a:r>
          <a:r>
            <a:rPr lang="cs-CZ" sz="2000" kern="1200" dirty="0" err="1" smtClean="0">
              <a:solidFill>
                <a:srgbClr val="000000"/>
              </a:solidFill>
            </a:rPr>
            <a:t>Hofrichterová</a:t>
          </a:r>
          <a:endParaRPr lang="cs-CZ" sz="2000" kern="1200" dirty="0">
            <a:solidFill>
              <a:srgbClr val="000000"/>
            </a:solidFill>
          </a:endParaRPr>
        </a:p>
      </dsp:txBody>
      <dsp:txXfrm>
        <a:off x="1584175" y="633669"/>
        <a:ext cx="7128792" cy="316834"/>
      </dsp:txXfrm>
    </dsp:sp>
    <dsp:sp modelId="{0C4087F0-2DA9-4805-A823-C8C5404FEF67}">
      <dsp:nvSpPr>
        <dsp:cNvPr id="0" name=""/>
        <dsp:cNvSpPr/>
      </dsp:nvSpPr>
      <dsp:spPr>
        <a:xfrm>
          <a:off x="712878" y="950504"/>
          <a:ext cx="1742595" cy="174259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7454903"/>
                <a:satOff val="24742"/>
                <a:lumOff val="-8432"/>
                <a:alphaOff val="0"/>
                <a:lumMod val="95000"/>
              </a:schemeClr>
            </a:gs>
            <a:gs pos="100000">
              <a:schemeClr val="accent5">
                <a:hueOff val="-7454903"/>
                <a:satOff val="24742"/>
                <a:lumOff val="-8432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5">
              <a:hueOff val="-7454903"/>
              <a:satOff val="24742"/>
              <a:lumOff val="-8432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584175" y="950504"/>
          <a:ext cx="7128792" cy="174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454903"/>
              <a:satOff val="24742"/>
              <a:lumOff val="-8432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rgbClr val="000000"/>
              </a:solidFill>
            </a:rPr>
            <a:t>NÁZEV: </a:t>
          </a:r>
          <a:r>
            <a:rPr lang="cs-CZ" sz="2000" kern="1200" baseline="0" dirty="0" smtClean="0">
              <a:solidFill>
                <a:srgbClr val="000000"/>
              </a:solidFill>
            </a:rPr>
            <a:t>VY_32_INOVACE_11_My </a:t>
          </a:r>
          <a:r>
            <a:rPr lang="cs-CZ" sz="2000" kern="1200" baseline="0" dirty="0" err="1" smtClean="0">
              <a:solidFill>
                <a:srgbClr val="000000"/>
              </a:solidFill>
            </a:rPr>
            <a:t>family</a:t>
          </a:r>
          <a:endParaRPr lang="cs-CZ" sz="2000" kern="1200" dirty="0">
            <a:solidFill>
              <a:srgbClr val="000000"/>
            </a:solidFill>
          </a:endParaRPr>
        </a:p>
      </dsp:txBody>
      <dsp:txXfrm>
        <a:off x="1584175" y="950504"/>
        <a:ext cx="7128792" cy="316838"/>
      </dsp:txXfrm>
    </dsp:sp>
    <dsp:sp modelId="{19974A4C-782A-40F8-BDC1-A903A52CB5DC}">
      <dsp:nvSpPr>
        <dsp:cNvPr id="0" name=""/>
        <dsp:cNvSpPr/>
      </dsp:nvSpPr>
      <dsp:spPr>
        <a:xfrm>
          <a:off x="950506" y="1267342"/>
          <a:ext cx="1267339" cy="12673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9939871"/>
                <a:satOff val="32990"/>
                <a:lumOff val="-11242"/>
                <a:alphaOff val="0"/>
                <a:lumMod val="95000"/>
              </a:schemeClr>
            </a:gs>
            <a:gs pos="100000">
              <a:schemeClr val="accent5">
                <a:hueOff val="-9939871"/>
                <a:satOff val="32990"/>
                <a:lumOff val="-11242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5">
              <a:hueOff val="-9939871"/>
              <a:satOff val="32990"/>
              <a:lumOff val="-11242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584175" y="1267342"/>
          <a:ext cx="7128792" cy="12673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9871"/>
              <a:satOff val="32990"/>
              <a:lumOff val="-11242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rgbClr val="000000"/>
              </a:solidFill>
            </a:rPr>
            <a:t>TÉMA SADY: Anglický jazyk II</a:t>
          </a:r>
          <a:endParaRPr lang="cs-CZ" sz="2000" kern="1200" dirty="0">
            <a:solidFill>
              <a:srgbClr val="000000"/>
            </a:solidFill>
          </a:endParaRPr>
        </a:p>
      </dsp:txBody>
      <dsp:txXfrm>
        <a:off x="1584175" y="1267342"/>
        <a:ext cx="7128792" cy="316834"/>
      </dsp:txXfrm>
    </dsp:sp>
    <dsp:sp modelId="{B4FD24CD-B93B-4B4E-A43E-F8524B0CD3F0}">
      <dsp:nvSpPr>
        <dsp:cNvPr id="0" name=""/>
        <dsp:cNvSpPr/>
      </dsp:nvSpPr>
      <dsp:spPr>
        <a:xfrm>
          <a:off x="1188132" y="1584176"/>
          <a:ext cx="792087" cy="7920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12424838"/>
                <a:satOff val="41237"/>
                <a:lumOff val="-14052"/>
                <a:alphaOff val="0"/>
                <a:lumMod val="95000"/>
              </a:schemeClr>
            </a:gs>
            <a:gs pos="100000">
              <a:schemeClr val="accent5">
                <a:hueOff val="-12424838"/>
                <a:satOff val="41237"/>
                <a:lumOff val="-14052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5">
              <a:hueOff val="-12424838"/>
              <a:satOff val="41237"/>
              <a:lumOff val="-14052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AD6547F-0D75-4083-A7A5-A35AB250ABEA}">
      <dsp:nvSpPr>
        <dsp:cNvPr id="0" name=""/>
        <dsp:cNvSpPr/>
      </dsp:nvSpPr>
      <dsp:spPr>
        <a:xfrm>
          <a:off x="1584175" y="1584176"/>
          <a:ext cx="7128792" cy="7920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2424838"/>
              <a:satOff val="41237"/>
              <a:lumOff val="-14052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rgbClr val="000000"/>
              </a:solidFill>
            </a:rPr>
            <a:t>ROČNÍK: 3. </a:t>
          </a:r>
        </a:p>
      </dsp:txBody>
      <dsp:txXfrm>
        <a:off x="1584175" y="1584176"/>
        <a:ext cx="7128792" cy="316834"/>
      </dsp:txXfrm>
    </dsp:sp>
    <dsp:sp modelId="{A8AA4860-2B26-41D9-B6D5-2A22DD6573ED}">
      <dsp:nvSpPr>
        <dsp:cNvPr id="0" name=""/>
        <dsp:cNvSpPr/>
      </dsp:nvSpPr>
      <dsp:spPr>
        <a:xfrm>
          <a:off x="1425758" y="1901011"/>
          <a:ext cx="316834" cy="3168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14909806"/>
                <a:satOff val="49485"/>
                <a:lumOff val="-16863"/>
                <a:alphaOff val="0"/>
                <a:lumMod val="95000"/>
              </a:schemeClr>
            </a:gs>
            <a:gs pos="100000">
              <a:schemeClr val="accent5">
                <a:hueOff val="-14909806"/>
                <a:satOff val="49485"/>
                <a:lumOff val="-16863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5">
              <a:hueOff val="-14909806"/>
              <a:satOff val="49485"/>
              <a:lumOff val="-16863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11C995F-01B9-4A9E-8902-744903F1A770}">
      <dsp:nvSpPr>
        <dsp:cNvPr id="0" name=""/>
        <dsp:cNvSpPr/>
      </dsp:nvSpPr>
      <dsp:spPr>
        <a:xfrm>
          <a:off x="1584175" y="1901011"/>
          <a:ext cx="7128792" cy="3168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4909806"/>
              <a:satOff val="49485"/>
              <a:lumOff val="-16863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rgbClr val="000000"/>
              </a:solidFill>
            </a:rPr>
            <a:t>ČÍSLO PROJEKTU:   </a:t>
          </a:r>
          <a:r>
            <a:rPr lang="cs-CZ" sz="2000" kern="1200" dirty="0" smtClean="0">
              <a:solidFill>
                <a:srgbClr val="000000"/>
              </a:solidFill>
            </a:rPr>
            <a:t>CZ.1.07/1.4.00/21.1871</a:t>
          </a:r>
          <a:endParaRPr lang="cs-CZ" sz="2000" kern="1200" dirty="0">
            <a:solidFill>
              <a:srgbClr val="000000"/>
            </a:solidFill>
          </a:endParaRPr>
        </a:p>
      </dsp:txBody>
      <dsp:txXfrm>
        <a:off x="1584175" y="1901011"/>
        <a:ext cx="7128792" cy="3168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CC1B9-47FB-4622-BEC9-40DEADA5AE72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5603D6-4357-4F05-A05B-888D935556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076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3605048-8CBD-4403-84D9-4122EAE8EE9B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30065B1-ED88-4C8C-82CF-BA4B7555626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17.wmf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17.wmf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84666640"/>
              </p:ext>
            </p:extLst>
          </p:nvPr>
        </p:nvGraphicFramePr>
        <p:xfrm>
          <a:off x="179512" y="476672"/>
          <a:ext cx="871296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8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1" y="620688"/>
            <a:ext cx="3168352" cy="1143000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rgbClr val="000000"/>
                </a:solidFill>
              </a:rPr>
              <a:t>Anotace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1988840"/>
            <a:ext cx="8568952" cy="410445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0000"/>
                </a:solidFill>
              </a:rPr>
              <a:t>materiál je určen k výuce a procvičení slovní zásoby : rodina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>po výukové části (snímky 4 a 5) si žáci učivo procvičují:</a:t>
            </a:r>
          </a:p>
          <a:p>
            <a:pPr lvl="1"/>
            <a:r>
              <a:rPr lang="cs-CZ" dirty="0" smtClean="0">
                <a:solidFill>
                  <a:srgbClr val="000000"/>
                </a:solidFill>
              </a:rPr>
              <a:t>přiřazují ke slovíčku správný obrázek (snímky 6 </a:t>
            </a:r>
            <a:r>
              <a:rPr lang="cs-CZ" dirty="0">
                <a:solidFill>
                  <a:srgbClr val="000000"/>
                </a:solidFill>
              </a:rPr>
              <a:t>– </a:t>
            </a:r>
            <a:r>
              <a:rPr lang="cs-CZ" dirty="0" smtClean="0">
                <a:solidFill>
                  <a:srgbClr val="000000"/>
                </a:solidFill>
              </a:rPr>
              <a:t>11)</a:t>
            </a:r>
          </a:p>
          <a:p>
            <a:pPr lvl="1"/>
            <a:r>
              <a:rPr lang="cs-CZ" dirty="0" smtClean="0">
                <a:solidFill>
                  <a:srgbClr val="000000"/>
                </a:solidFill>
              </a:rPr>
              <a:t>popisují obrázky (snímek 12)</a:t>
            </a:r>
          </a:p>
          <a:p>
            <a:pPr lvl="1"/>
            <a:r>
              <a:rPr lang="cs-CZ" dirty="0" smtClean="0">
                <a:solidFill>
                  <a:srgbClr val="000000"/>
                </a:solidFill>
              </a:rPr>
              <a:t>tvoří k obrázkům věty typu: </a:t>
            </a:r>
            <a:r>
              <a:rPr lang="cs-CZ" sz="1800" i="1" dirty="0" err="1" smtClean="0">
                <a:solidFill>
                  <a:srgbClr val="000000"/>
                </a:solidFill>
              </a:rPr>
              <a:t>I´ve</a:t>
            </a:r>
            <a:r>
              <a:rPr lang="cs-CZ" sz="1800" i="1" dirty="0" smtClean="0">
                <a:solidFill>
                  <a:srgbClr val="000000"/>
                </a:solidFill>
              </a:rPr>
              <a:t> </a:t>
            </a:r>
            <a:r>
              <a:rPr lang="cs-CZ" sz="1800" i="1" dirty="0" err="1" smtClean="0">
                <a:solidFill>
                  <a:srgbClr val="000000"/>
                </a:solidFill>
              </a:rPr>
              <a:t>got</a:t>
            </a:r>
            <a:r>
              <a:rPr lang="cs-CZ" sz="1800" i="1" dirty="0" smtClean="0">
                <a:solidFill>
                  <a:srgbClr val="000000"/>
                </a:solidFill>
              </a:rPr>
              <a:t> </a:t>
            </a:r>
            <a:r>
              <a:rPr lang="cs-CZ" sz="1800" i="1" dirty="0" err="1" smtClean="0">
                <a:solidFill>
                  <a:srgbClr val="000000"/>
                </a:solidFill>
              </a:rPr>
              <a:t>one</a:t>
            </a:r>
            <a:r>
              <a:rPr lang="cs-CZ" sz="1800" i="1" dirty="0" smtClean="0">
                <a:solidFill>
                  <a:srgbClr val="000000"/>
                </a:solidFill>
              </a:rPr>
              <a:t> </a:t>
            </a:r>
            <a:r>
              <a:rPr lang="cs-CZ" sz="1800" i="1" dirty="0" err="1" smtClean="0">
                <a:solidFill>
                  <a:srgbClr val="000000"/>
                </a:solidFill>
              </a:rPr>
              <a:t>brother</a:t>
            </a:r>
            <a:r>
              <a:rPr lang="cs-CZ" sz="1800" i="1" dirty="0" smtClean="0">
                <a:solidFill>
                  <a:srgbClr val="000000"/>
                </a:solidFill>
              </a:rPr>
              <a:t>, I </a:t>
            </a:r>
            <a:r>
              <a:rPr lang="cs-CZ" sz="1800" i="1" dirty="0" err="1" smtClean="0">
                <a:solidFill>
                  <a:srgbClr val="000000"/>
                </a:solidFill>
              </a:rPr>
              <a:t>haven´t</a:t>
            </a:r>
            <a:r>
              <a:rPr lang="cs-CZ" sz="1800" i="1" dirty="0" smtClean="0">
                <a:solidFill>
                  <a:srgbClr val="000000"/>
                </a:solidFill>
              </a:rPr>
              <a:t> </a:t>
            </a:r>
            <a:r>
              <a:rPr lang="cs-CZ" sz="1800" i="1" dirty="0" err="1" smtClean="0">
                <a:solidFill>
                  <a:srgbClr val="000000"/>
                </a:solidFill>
              </a:rPr>
              <a:t>got</a:t>
            </a:r>
            <a:r>
              <a:rPr lang="cs-CZ" sz="1800" i="1" dirty="0" smtClean="0">
                <a:solidFill>
                  <a:srgbClr val="000000"/>
                </a:solidFill>
              </a:rPr>
              <a:t> a </a:t>
            </a:r>
            <a:r>
              <a:rPr lang="cs-CZ" sz="1800" i="1" dirty="0" err="1" smtClean="0">
                <a:solidFill>
                  <a:srgbClr val="000000"/>
                </a:solidFill>
              </a:rPr>
              <a:t>sister</a:t>
            </a:r>
            <a:r>
              <a:rPr lang="cs-CZ" sz="1800" i="1" dirty="0" smtClean="0">
                <a:solidFill>
                  <a:srgbClr val="000000"/>
                </a:solidFill>
              </a:rPr>
              <a:t>. </a:t>
            </a:r>
            <a:r>
              <a:rPr lang="cs-CZ" dirty="0">
                <a:solidFill>
                  <a:srgbClr val="000000"/>
                </a:solidFill>
              </a:rPr>
              <a:t>(snímek 13)</a:t>
            </a:r>
          </a:p>
          <a:p>
            <a:pPr lvl="1"/>
            <a:r>
              <a:rPr lang="cs-CZ" dirty="0" smtClean="0">
                <a:solidFill>
                  <a:srgbClr val="000000"/>
                </a:solidFill>
              </a:rPr>
              <a:t>vybírají správný obrázek podle popisu (snímek 14)</a:t>
            </a:r>
          </a:p>
          <a:p>
            <a:pPr lvl="1"/>
            <a:r>
              <a:rPr lang="cs-CZ" dirty="0" smtClean="0">
                <a:solidFill>
                  <a:srgbClr val="000000"/>
                </a:solidFill>
              </a:rPr>
              <a:t>tvoří věty typu: </a:t>
            </a:r>
            <a:r>
              <a:rPr lang="cs-CZ" sz="1800" i="1" dirty="0" err="1">
                <a:solidFill>
                  <a:srgbClr val="000000"/>
                </a:solidFill>
              </a:rPr>
              <a:t>She´s</a:t>
            </a:r>
            <a:r>
              <a:rPr lang="cs-CZ" sz="1800" i="1" dirty="0">
                <a:solidFill>
                  <a:srgbClr val="000000"/>
                </a:solidFill>
              </a:rPr>
              <a:t> </a:t>
            </a:r>
            <a:r>
              <a:rPr lang="cs-CZ" sz="1800" i="1" dirty="0" err="1">
                <a:solidFill>
                  <a:srgbClr val="000000"/>
                </a:solidFill>
              </a:rPr>
              <a:t>got</a:t>
            </a:r>
            <a:r>
              <a:rPr lang="cs-CZ" sz="1800" i="1" dirty="0">
                <a:solidFill>
                  <a:srgbClr val="000000"/>
                </a:solidFill>
              </a:rPr>
              <a:t> a </a:t>
            </a:r>
            <a:r>
              <a:rPr lang="cs-CZ" sz="1800" i="1" dirty="0" err="1">
                <a:solidFill>
                  <a:srgbClr val="000000"/>
                </a:solidFill>
              </a:rPr>
              <a:t>brother</a:t>
            </a:r>
            <a:r>
              <a:rPr lang="cs-CZ" sz="1800" i="1" dirty="0">
                <a:solidFill>
                  <a:srgbClr val="000000"/>
                </a:solidFill>
              </a:rPr>
              <a:t> and a </a:t>
            </a:r>
            <a:r>
              <a:rPr lang="cs-CZ" sz="1800" i="1" dirty="0" err="1">
                <a:solidFill>
                  <a:srgbClr val="000000"/>
                </a:solidFill>
              </a:rPr>
              <a:t>sister</a:t>
            </a:r>
            <a:r>
              <a:rPr lang="cs-CZ" sz="1800" i="1" dirty="0">
                <a:solidFill>
                  <a:srgbClr val="000000"/>
                </a:solidFill>
              </a:rPr>
              <a:t>.</a:t>
            </a:r>
            <a:r>
              <a:rPr lang="cs-CZ" sz="1800" i="1" dirty="0"/>
              <a:t> </a:t>
            </a:r>
            <a:r>
              <a:rPr lang="cs-CZ" dirty="0">
                <a:solidFill>
                  <a:srgbClr val="000000"/>
                </a:solidFill>
              </a:rPr>
              <a:t>(snímek 16</a:t>
            </a:r>
            <a:r>
              <a:rPr lang="cs-CZ" dirty="0" smtClean="0">
                <a:solidFill>
                  <a:srgbClr val="000000"/>
                </a:solidFill>
              </a:rPr>
              <a:t>)</a:t>
            </a:r>
          </a:p>
          <a:p>
            <a:r>
              <a:rPr lang="cs-CZ" sz="2000" dirty="0">
                <a:solidFill>
                  <a:srgbClr val="000000"/>
                </a:solidFill>
              </a:rPr>
              <a:t>snímky 18 – 20 jsou určeny k rozšíření slovní zásoby o spisovné tvary názvů členů rodiny (</a:t>
            </a:r>
            <a:r>
              <a:rPr lang="cs-CZ" sz="2000" dirty="0" err="1">
                <a:solidFill>
                  <a:srgbClr val="000000"/>
                </a:solidFill>
              </a:rPr>
              <a:t>dad</a:t>
            </a:r>
            <a:r>
              <a:rPr lang="cs-CZ" sz="2000" dirty="0">
                <a:solidFill>
                  <a:srgbClr val="000000"/>
                </a:solidFill>
              </a:rPr>
              <a:t> – </a:t>
            </a:r>
            <a:r>
              <a:rPr lang="cs-CZ" sz="2000" dirty="0" err="1">
                <a:solidFill>
                  <a:srgbClr val="000000"/>
                </a:solidFill>
              </a:rPr>
              <a:t>father</a:t>
            </a:r>
            <a:r>
              <a:rPr lang="cs-CZ" sz="2000" dirty="0">
                <a:solidFill>
                  <a:srgbClr val="000000"/>
                </a:solidFill>
              </a:rPr>
              <a:t>)</a:t>
            </a:r>
          </a:p>
          <a:p>
            <a:pPr lvl="1"/>
            <a:endParaRPr lang="cs-CZ" dirty="0" smtClean="0">
              <a:solidFill>
                <a:srgbClr val="000000"/>
              </a:solidFill>
            </a:endParaRPr>
          </a:p>
          <a:p>
            <a:pPr marL="365760" lvl="1" indent="0">
              <a:buNone/>
            </a:pPr>
            <a:endParaRPr lang="cs-CZ" dirty="0" smtClean="0">
              <a:solidFill>
                <a:srgbClr val="000000"/>
              </a:solidFill>
            </a:endParaRPr>
          </a:p>
          <a:p>
            <a:endParaRPr lang="cs-CZ" dirty="0" smtClean="0">
              <a:solidFill>
                <a:srgbClr val="000000"/>
              </a:solidFill>
            </a:endParaRPr>
          </a:p>
          <a:p>
            <a:pPr lvl="1"/>
            <a:endParaRPr lang="cs-CZ" dirty="0" smtClean="0">
              <a:solidFill>
                <a:srgbClr val="000000"/>
              </a:solidFill>
            </a:endParaRPr>
          </a:p>
          <a:p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034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cs-CZ" sz="6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My </a:t>
            </a:r>
            <a:r>
              <a:rPr lang="cs-CZ" sz="6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family</a:t>
            </a:r>
            <a:endParaRPr lang="cs-CZ" sz="6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24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0"/>
          <a:stretch/>
        </p:blipFill>
        <p:spPr bwMode="auto">
          <a:xfrm>
            <a:off x="2267417" y="1762904"/>
            <a:ext cx="5256584" cy="5083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16828" y="3637766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grandad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88836" y="4991276"/>
            <a:ext cx="1835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solidFill>
                  <a:srgbClr val="000000"/>
                </a:solidFill>
                <a:latin typeface="Comic Sans MS" pitchFamily="66" charset="0"/>
              </a:rPr>
              <a:t>sister</a:t>
            </a:r>
            <a:endParaRPr lang="cs-CZ" sz="2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289249" y="3781512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brother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505273" y="4991276"/>
            <a:ext cx="1475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Rex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236296" y="2293964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dad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675932" y="1243524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grandma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16828" y="2288726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mum</a:t>
            </a:r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 flipV="1">
            <a:off x="1619672" y="4437112"/>
            <a:ext cx="1681160" cy="815774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1772072" y="3212976"/>
            <a:ext cx="1287760" cy="686400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V="1">
            <a:off x="1534844" y="2550336"/>
            <a:ext cx="2245068" cy="32182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4629784" y="1651411"/>
            <a:ext cx="67976" cy="1160535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H="1" flipV="1">
            <a:off x="5962600" y="2356662"/>
            <a:ext cx="1777752" cy="193674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H="1" flipV="1">
            <a:off x="5962600" y="3771528"/>
            <a:ext cx="1561401" cy="193674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 flipH="1" flipV="1">
            <a:off x="7236296" y="4991276"/>
            <a:ext cx="656456" cy="193674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188836" y="96658"/>
            <a:ext cx="1311466" cy="1554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415952" y="188640"/>
            <a:ext cx="4053836" cy="929118"/>
          </a:xfrm>
          <a:prstGeom prst="wedgeRoundRectCallout">
            <a:avLst>
              <a:gd name="adj1" fmla="val -83467"/>
              <a:gd name="adj2" fmla="val 61736"/>
              <a:gd name="adj3" fmla="val 16667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00"/>
                </a:solidFill>
              </a:rPr>
              <a:t>Hello, I </a:t>
            </a:r>
            <a:r>
              <a:rPr lang="cs-CZ" sz="2400" dirty="0" err="1" smtClean="0">
                <a:solidFill>
                  <a:srgbClr val="000000"/>
                </a:solidFill>
              </a:rPr>
              <a:t>am</a:t>
            </a:r>
            <a:r>
              <a:rPr lang="cs-CZ" sz="2400" dirty="0" smtClean="0">
                <a:solidFill>
                  <a:srgbClr val="000000"/>
                </a:solidFill>
              </a:rPr>
              <a:t>  Lucy and </a:t>
            </a:r>
            <a:r>
              <a:rPr lang="cs-CZ" sz="2400" dirty="0" err="1" smtClean="0">
                <a:solidFill>
                  <a:srgbClr val="000000"/>
                </a:solidFill>
              </a:rPr>
              <a:t>this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is</a:t>
            </a:r>
            <a:r>
              <a:rPr lang="cs-CZ" sz="2400" dirty="0" smtClean="0">
                <a:solidFill>
                  <a:srgbClr val="000000"/>
                </a:solidFill>
              </a:rPr>
              <a:t> my </a:t>
            </a:r>
            <a:r>
              <a:rPr lang="cs-CZ" sz="2400" b="1" dirty="0" err="1" smtClean="0">
                <a:solidFill>
                  <a:srgbClr val="000000"/>
                </a:solidFill>
                <a:latin typeface="Comic Sans MS" pitchFamily="66" charset="0"/>
              </a:rPr>
              <a:t>family</a:t>
            </a:r>
            <a:r>
              <a:rPr lang="cs-CZ" sz="2400" dirty="0" smtClean="0">
                <a:solidFill>
                  <a:srgbClr val="000000"/>
                </a:solidFill>
              </a:rPr>
              <a:t>.</a:t>
            </a:r>
            <a:endParaRPr lang="cs-CZ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08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0" grpId="0"/>
      <p:bldP spid="21" grpId="0"/>
      <p:bldP spid="22" grpId="0"/>
      <p:bldP spid="23" grpId="0"/>
      <p:bldP spid="24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43"/>
          <a:stretch/>
        </p:blipFill>
        <p:spPr bwMode="auto">
          <a:xfrm>
            <a:off x="2267417" y="1762904"/>
            <a:ext cx="5256584" cy="476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-135482" y="3655756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grandad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-5022" y="4991276"/>
            <a:ext cx="1503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sister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05273" y="3781512"/>
            <a:ext cx="1638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brother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786380" y="4991276"/>
            <a:ext cx="1099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Rex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720290" y="2304817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dad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675932" y="981914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grandma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-409600" y="2271540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mum</a:t>
            </a:r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 flipV="1">
            <a:off x="1331640" y="4437112"/>
            <a:ext cx="1969192" cy="815774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1619672" y="3212976"/>
            <a:ext cx="1440160" cy="655389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V="1">
            <a:off x="1106684" y="2550336"/>
            <a:ext cx="2673228" cy="32182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stCxn id="23" idx="2"/>
          </p:cNvCxnSpPr>
          <p:nvPr/>
        </p:nvCxnSpPr>
        <p:spPr>
          <a:xfrm>
            <a:off x="4629784" y="1505134"/>
            <a:ext cx="67976" cy="1306812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H="1" flipV="1">
            <a:off x="5962600" y="2356662"/>
            <a:ext cx="1993776" cy="225856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>
            <a:stCxn id="20" idx="1"/>
          </p:cNvCxnSpPr>
          <p:nvPr/>
        </p:nvCxnSpPr>
        <p:spPr>
          <a:xfrm flipH="1" flipV="1">
            <a:off x="5962601" y="3771528"/>
            <a:ext cx="1542672" cy="271594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 flipH="1" flipV="1">
            <a:off x="7236296" y="4991276"/>
            <a:ext cx="656456" cy="193674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88836" y="564182"/>
            <a:ext cx="1057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solidFill>
                  <a:srgbClr val="000000"/>
                </a:solidFill>
                <a:latin typeface="Comic Sans MS" pitchFamily="66" charset="0"/>
              </a:rPr>
              <a:t>me</a:t>
            </a:r>
            <a:endParaRPr lang="cs-CZ" sz="2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675932" y="116632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Family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2261523" y="874034"/>
            <a:ext cx="1311466" cy="1554753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5" name="Přímá spojnice se šipkou 24"/>
          <p:cNvCxnSpPr/>
          <p:nvPr/>
        </p:nvCxnSpPr>
        <p:spPr>
          <a:xfrm>
            <a:off x="1498104" y="1087402"/>
            <a:ext cx="917848" cy="393207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aoblený obdélník 5"/>
          <p:cNvSpPr/>
          <p:nvPr/>
        </p:nvSpPr>
        <p:spPr>
          <a:xfrm>
            <a:off x="969268" y="747442"/>
            <a:ext cx="7635180" cy="5921918"/>
          </a:xfrm>
          <a:prstGeom prst="round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468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0" grpId="0"/>
      <p:bldP spid="21" grpId="0"/>
      <p:bldP spid="22" grpId="0"/>
      <p:bldP spid="23" grpId="0"/>
      <p:bldP spid="24" grpId="0"/>
      <p:bldP spid="19" grpId="0"/>
      <p:bldP spid="30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3" r="28447" b="81149"/>
          <a:stretch/>
        </p:blipFill>
        <p:spPr bwMode="auto">
          <a:xfrm>
            <a:off x="4713024" y="4095546"/>
            <a:ext cx="1440160" cy="15252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3547261" y="2564904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grandma</a:t>
            </a:r>
            <a:endParaRPr lang="cs-CZ" dirty="0"/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83" t="8131" r="56360" b="74069"/>
          <a:stretch/>
        </p:blipFill>
        <p:spPr bwMode="auto">
          <a:xfrm>
            <a:off x="143000" y="3985144"/>
            <a:ext cx="1296144" cy="165305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14604" r="70115" b="65371"/>
          <a:stretch/>
        </p:blipFill>
        <p:spPr bwMode="auto">
          <a:xfrm>
            <a:off x="1578052" y="3953889"/>
            <a:ext cx="1296144" cy="176789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524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7" t="21683" r="45033" b="61124"/>
          <a:stretch/>
        </p:blipFill>
        <p:spPr bwMode="auto">
          <a:xfrm>
            <a:off x="6153184" y="4008532"/>
            <a:ext cx="1541533" cy="16586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34021" r="70519" b="49595"/>
          <a:stretch/>
        </p:blipFill>
        <p:spPr bwMode="auto">
          <a:xfrm>
            <a:off x="3007156" y="4008532"/>
            <a:ext cx="1493957" cy="171445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3" t="26740" r="28315" b="57078"/>
          <a:stretch/>
        </p:blipFill>
        <p:spPr bwMode="auto">
          <a:xfrm>
            <a:off x="7740352" y="4109398"/>
            <a:ext cx="1295705" cy="1555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298119" y="332656"/>
            <a:ext cx="1311466" cy="155475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979713" y="188639"/>
            <a:ext cx="3816423" cy="1698769"/>
          </a:xfrm>
          <a:prstGeom prst="wedgeEllipseCallout">
            <a:avLst>
              <a:gd name="adj1" fmla="val -70730"/>
              <a:gd name="adj2" fmla="val 1648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0000"/>
                </a:solidFill>
              </a:rPr>
              <a:t>Přiřaď slovo k obrázku.</a:t>
            </a:r>
            <a:endParaRPr lang="cs-CZ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616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3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3" r="28447" b="81149"/>
          <a:stretch/>
        </p:blipFill>
        <p:spPr bwMode="auto">
          <a:xfrm>
            <a:off x="4713024" y="4095546"/>
            <a:ext cx="1440160" cy="15252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3547261" y="2564904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 smtClean="0"/>
              <a:t>sister</a:t>
            </a:r>
            <a:endParaRPr lang="cs-CZ" dirty="0"/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83" t="8131" r="56360" b="74069"/>
          <a:stretch/>
        </p:blipFill>
        <p:spPr bwMode="auto">
          <a:xfrm>
            <a:off x="143000" y="3985144"/>
            <a:ext cx="1296144" cy="165305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14604" r="70115" b="65371"/>
          <a:stretch/>
        </p:blipFill>
        <p:spPr bwMode="auto">
          <a:xfrm>
            <a:off x="1578052" y="3953889"/>
            <a:ext cx="1296144" cy="176789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524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7" t="21683" r="45033" b="61124"/>
          <a:stretch/>
        </p:blipFill>
        <p:spPr bwMode="auto">
          <a:xfrm>
            <a:off x="6153184" y="4008532"/>
            <a:ext cx="1541533" cy="16586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34021" r="70519" b="49595"/>
          <a:stretch/>
        </p:blipFill>
        <p:spPr bwMode="auto">
          <a:xfrm>
            <a:off x="3007156" y="4008532"/>
            <a:ext cx="1493957" cy="171445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3" t="26740" r="28315" b="57078"/>
          <a:stretch/>
        </p:blipFill>
        <p:spPr bwMode="auto">
          <a:xfrm>
            <a:off x="7740352" y="4109398"/>
            <a:ext cx="1295705" cy="1555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298119" y="332656"/>
            <a:ext cx="1311466" cy="155475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979713" y="188639"/>
            <a:ext cx="3816423" cy="1698769"/>
          </a:xfrm>
          <a:prstGeom prst="wedgeEllipseCallout">
            <a:avLst>
              <a:gd name="adj1" fmla="val -70730"/>
              <a:gd name="adj2" fmla="val 1648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0000"/>
                </a:solidFill>
              </a:rPr>
              <a:t>Přiřaď slovo k obrázku.</a:t>
            </a:r>
            <a:endParaRPr lang="cs-CZ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67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3" r="28447" b="81149"/>
          <a:stretch/>
        </p:blipFill>
        <p:spPr bwMode="auto">
          <a:xfrm>
            <a:off x="4713024" y="4095546"/>
            <a:ext cx="1440160" cy="15252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3525400" y="2576966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 smtClean="0"/>
              <a:t>dad</a:t>
            </a:r>
            <a:endParaRPr lang="cs-CZ" dirty="0"/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83" t="8131" r="56360" b="74069"/>
          <a:stretch/>
        </p:blipFill>
        <p:spPr bwMode="auto">
          <a:xfrm>
            <a:off x="143000" y="3985144"/>
            <a:ext cx="1296144" cy="165305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14604" r="70115" b="65371"/>
          <a:stretch/>
        </p:blipFill>
        <p:spPr bwMode="auto">
          <a:xfrm>
            <a:off x="1578052" y="3953889"/>
            <a:ext cx="1296144" cy="176789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524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7" t="21683" r="45033" b="61124"/>
          <a:stretch/>
        </p:blipFill>
        <p:spPr bwMode="auto">
          <a:xfrm>
            <a:off x="6153184" y="4008532"/>
            <a:ext cx="1541533" cy="16586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34021" r="70519" b="49595"/>
          <a:stretch/>
        </p:blipFill>
        <p:spPr bwMode="auto">
          <a:xfrm>
            <a:off x="3007156" y="4008532"/>
            <a:ext cx="1493957" cy="171445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3" t="26740" r="28315" b="57078"/>
          <a:stretch/>
        </p:blipFill>
        <p:spPr bwMode="auto">
          <a:xfrm>
            <a:off x="7740352" y="4109398"/>
            <a:ext cx="1295705" cy="1555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298119" y="332656"/>
            <a:ext cx="1311466" cy="155475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979713" y="188639"/>
            <a:ext cx="3816423" cy="1698769"/>
          </a:xfrm>
          <a:prstGeom prst="wedgeEllipseCallout">
            <a:avLst>
              <a:gd name="adj1" fmla="val -70730"/>
              <a:gd name="adj2" fmla="val 1648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0000"/>
                </a:solidFill>
              </a:rPr>
              <a:t>Přiřaď slovo k obrázku.</a:t>
            </a:r>
            <a:endParaRPr lang="cs-CZ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582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3" r="28447" b="81149"/>
          <a:stretch/>
        </p:blipFill>
        <p:spPr bwMode="auto">
          <a:xfrm>
            <a:off x="4713024" y="4095546"/>
            <a:ext cx="1440160" cy="15252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3525400" y="2576966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 smtClean="0"/>
              <a:t>brother</a:t>
            </a:r>
            <a:endParaRPr lang="cs-CZ" dirty="0"/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83" t="8131" r="56360" b="74069"/>
          <a:stretch/>
        </p:blipFill>
        <p:spPr bwMode="auto">
          <a:xfrm>
            <a:off x="143000" y="3985144"/>
            <a:ext cx="1296144" cy="165305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14604" r="70115" b="65371"/>
          <a:stretch/>
        </p:blipFill>
        <p:spPr bwMode="auto">
          <a:xfrm>
            <a:off x="1578052" y="3953889"/>
            <a:ext cx="1296144" cy="176789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524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7" t="21683" r="45033" b="61124"/>
          <a:stretch/>
        </p:blipFill>
        <p:spPr bwMode="auto">
          <a:xfrm>
            <a:off x="6153184" y="4008532"/>
            <a:ext cx="1541533" cy="16586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34021" r="70519" b="49595"/>
          <a:stretch/>
        </p:blipFill>
        <p:spPr bwMode="auto">
          <a:xfrm>
            <a:off x="3007156" y="4008532"/>
            <a:ext cx="1493957" cy="171445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3" t="26740" r="28315" b="57078"/>
          <a:stretch/>
        </p:blipFill>
        <p:spPr bwMode="auto">
          <a:xfrm>
            <a:off x="7740352" y="4109398"/>
            <a:ext cx="1295705" cy="1555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298119" y="332656"/>
            <a:ext cx="1311466" cy="155475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979713" y="188639"/>
            <a:ext cx="3816423" cy="1698769"/>
          </a:xfrm>
          <a:prstGeom prst="wedgeEllipseCallout">
            <a:avLst>
              <a:gd name="adj1" fmla="val -70730"/>
              <a:gd name="adj2" fmla="val 1648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0000"/>
                </a:solidFill>
              </a:rPr>
              <a:t>Přiřaď slovo k obrázku.</a:t>
            </a:r>
            <a:endParaRPr lang="cs-CZ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135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3" r="28447" b="81149"/>
          <a:stretch/>
        </p:blipFill>
        <p:spPr bwMode="auto">
          <a:xfrm>
            <a:off x="4713024" y="4095546"/>
            <a:ext cx="1440160" cy="15252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3525400" y="2576966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 smtClean="0"/>
              <a:t>grandad</a:t>
            </a:r>
            <a:endParaRPr lang="cs-CZ" dirty="0"/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83" t="8131" r="56360" b="74069"/>
          <a:stretch/>
        </p:blipFill>
        <p:spPr bwMode="auto">
          <a:xfrm>
            <a:off x="143000" y="3985144"/>
            <a:ext cx="1296144" cy="165305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14604" r="70115" b="65371"/>
          <a:stretch/>
        </p:blipFill>
        <p:spPr bwMode="auto">
          <a:xfrm>
            <a:off x="1578052" y="3953889"/>
            <a:ext cx="1296144" cy="176789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524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7" t="21683" r="45033" b="61124"/>
          <a:stretch/>
        </p:blipFill>
        <p:spPr bwMode="auto">
          <a:xfrm>
            <a:off x="6153184" y="4008532"/>
            <a:ext cx="1541533" cy="16586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34021" r="70519" b="49595"/>
          <a:stretch/>
        </p:blipFill>
        <p:spPr bwMode="auto">
          <a:xfrm>
            <a:off x="3007156" y="4008532"/>
            <a:ext cx="1493957" cy="171445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3" t="26740" r="28315" b="57078"/>
          <a:stretch/>
        </p:blipFill>
        <p:spPr bwMode="auto">
          <a:xfrm>
            <a:off x="7740352" y="4109398"/>
            <a:ext cx="1295705" cy="1555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298119" y="332656"/>
            <a:ext cx="1311466" cy="155475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979713" y="188639"/>
            <a:ext cx="3816423" cy="1698769"/>
          </a:xfrm>
          <a:prstGeom prst="wedgeEllipseCallout">
            <a:avLst>
              <a:gd name="adj1" fmla="val -70730"/>
              <a:gd name="adj2" fmla="val 1648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0000"/>
                </a:solidFill>
              </a:rPr>
              <a:t>Přiřaď slovo k obrázku.</a:t>
            </a:r>
            <a:endParaRPr lang="cs-CZ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95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3" r="28447" b="81149"/>
          <a:stretch/>
        </p:blipFill>
        <p:spPr bwMode="auto">
          <a:xfrm>
            <a:off x="4713024" y="4095546"/>
            <a:ext cx="1440160" cy="15252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3525400" y="2576966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800"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r>
              <a:rPr lang="cs-CZ" dirty="0" err="1" smtClean="0"/>
              <a:t>mum</a:t>
            </a:r>
            <a:endParaRPr lang="cs-CZ" dirty="0"/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83" t="8131" r="56360" b="74069"/>
          <a:stretch/>
        </p:blipFill>
        <p:spPr bwMode="auto">
          <a:xfrm>
            <a:off x="143000" y="3985144"/>
            <a:ext cx="1296144" cy="165305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14604" r="70115" b="65371"/>
          <a:stretch/>
        </p:blipFill>
        <p:spPr bwMode="auto">
          <a:xfrm>
            <a:off x="1578052" y="3953889"/>
            <a:ext cx="1296144" cy="176789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524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7" t="21683" r="45033" b="61124"/>
          <a:stretch/>
        </p:blipFill>
        <p:spPr bwMode="auto">
          <a:xfrm>
            <a:off x="6153184" y="4008532"/>
            <a:ext cx="1541533" cy="16586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34021" r="70519" b="49595"/>
          <a:stretch/>
        </p:blipFill>
        <p:spPr bwMode="auto">
          <a:xfrm>
            <a:off x="3007156" y="4008532"/>
            <a:ext cx="1493957" cy="171445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3" t="26740" r="28315" b="57078"/>
          <a:stretch/>
        </p:blipFill>
        <p:spPr bwMode="auto">
          <a:xfrm>
            <a:off x="7740352" y="4109398"/>
            <a:ext cx="1295705" cy="1555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298119" y="332656"/>
            <a:ext cx="1311466" cy="155475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979713" y="188639"/>
            <a:ext cx="3816423" cy="1698769"/>
          </a:xfrm>
          <a:prstGeom prst="wedgeEllipseCallout">
            <a:avLst>
              <a:gd name="adj1" fmla="val -70730"/>
              <a:gd name="adj2" fmla="val 1648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0000"/>
                </a:solidFill>
              </a:rPr>
              <a:t>Přiřaď slovo k obrázku.</a:t>
            </a:r>
            <a:endParaRPr lang="cs-CZ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159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173305"/>
            <a:ext cx="3672408" cy="245191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98" r="36110" b="35662"/>
          <a:stretch/>
        </p:blipFill>
        <p:spPr bwMode="auto">
          <a:xfrm>
            <a:off x="7380311" y="2446717"/>
            <a:ext cx="1338491" cy="145317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0" t="4729" r="39889" b="55461"/>
          <a:stretch/>
        </p:blipFill>
        <p:spPr bwMode="auto">
          <a:xfrm>
            <a:off x="899592" y="2348880"/>
            <a:ext cx="1165767" cy="141597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3939162"/>
            <a:ext cx="1728192" cy="369332"/>
          </a:xfrm>
          <a:prstGeom prst="rect">
            <a:avLst/>
          </a:prstGeom>
          <a:ln w="9525">
            <a:solidFill>
              <a:schemeClr val="accent3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85460" y="4091562"/>
            <a:ext cx="1728192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 flipV="1">
            <a:off x="2267744" y="4653136"/>
            <a:ext cx="936104" cy="9720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835968" y="5625220"/>
            <a:ext cx="1728192" cy="369332"/>
          </a:xfrm>
          <a:prstGeom prst="rect">
            <a:avLst/>
          </a:prstGeom>
          <a:ln w="9525">
            <a:solidFill>
              <a:schemeClr val="accent3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87128" y="1964135"/>
            <a:ext cx="1728192" cy="369332"/>
          </a:xfrm>
          <a:prstGeom prst="rect">
            <a:avLst/>
          </a:prstGeom>
          <a:ln w="9525">
            <a:solidFill>
              <a:schemeClr val="accent3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11" name="Přímá spojnice se šipkou 10"/>
          <p:cNvCxnSpPr>
            <a:stCxn id="10" idx="2"/>
          </p:cNvCxnSpPr>
          <p:nvPr/>
        </p:nvCxnSpPr>
        <p:spPr>
          <a:xfrm>
            <a:off x="3651224" y="2333467"/>
            <a:ext cx="676474" cy="14313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 flipV="1">
            <a:off x="5940152" y="4761124"/>
            <a:ext cx="1440159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7092280" y="5625220"/>
            <a:ext cx="1728192" cy="369332"/>
          </a:xfrm>
          <a:prstGeom prst="rect">
            <a:avLst/>
          </a:prstGeom>
          <a:ln w="9525">
            <a:solidFill>
              <a:schemeClr val="accent3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20072" y="1964135"/>
            <a:ext cx="1728192" cy="369332"/>
          </a:xfrm>
          <a:prstGeom prst="rect">
            <a:avLst/>
          </a:prstGeom>
          <a:ln w="9525">
            <a:solidFill>
              <a:schemeClr val="accent3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20" name="Přímá spojnice se šipkou 19"/>
          <p:cNvCxnSpPr>
            <a:stCxn id="19" idx="2"/>
          </p:cNvCxnSpPr>
          <p:nvPr/>
        </p:nvCxnSpPr>
        <p:spPr>
          <a:xfrm flipH="1">
            <a:off x="5292080" y="2333467"/>
            <a:ext cx="792088" cy="14313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2238559" y="188640"/>
            <a:ext cx="5026921" cy="107721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0000"/>
                </a:solidFill>
                <a:latin typeface="Comic Sans MS" pitchFamily="66" charset="0"/>
              </a:rPr>
              <a:t>Popiš členy rodiny na fotografiích</a:t>
            </a:r>
            <a:endParaRPr lang="cs-CZ" sz="3200" dirty="0">
              <a:solidFill>
                <a:srgbClr val="0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485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7273115" y="4708666"/>
            <a:ext cx="1011835" cy="786983"/>
            <a:chOff x="6588596" y="4778498"/>
            <a:chExt cx="1011835" cy="786983"/>
          </a:xfrm>
        </p:grpSpPr>
        <p:pic>
          <p:nvPicPr>
            <p:cNvPr id="46" name="Picture 4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596" y="4778498"/>
              <a:ext cx="1011835" cy="7869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2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7726" y="4821717"/>
              <a:ext cx="415571" cy="262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728" y="3062286"/>
            <a:ext cx="131445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0412" y="5324682"/>
            <a:ext cx="11144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728" y="3659512"/>
            <a:ext cx="87220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701" y="3821376"/>
            <a:ext cx="878348" cy="68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337" y="3833466"/>
            <a:ext cx="878348" cy="68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628" y="3910225"/>
            <a:ext cx="276841" cy="174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178" y="5165125"/>
            <a:ext cx="1285875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1212" y="1894313"/>
            <a:ext cx="963665" cy="869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24875" y="1554201"/>
            <a:ext cx="1114953" cy="1005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7407" y="1092324"/>
            <a:ext cx="12668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743" y="2069488"/>
            <a:ext cx="375403" cy="237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654" y="1782052"/>
            <a:ext cx="355491" cy="224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Skupina 9"/>
          <p:cNvGrpSpPr/>
          <p:nvPr/>
        </p:nvGrpSpPr>
        <p:grpSpPr>
          <a:xfrm>
            <a:off x="498374" y="4926504"/>
            <a:ext cx="656322" cy="484259"/>
            <a:chOff x="2675060" y="5005947"/>
            <a:chExt cx="656322" cy="484259"/>
          </a:xfrm>
        </p:grpSpPr>
        <p:pic>
          <p:nvPicPr>
            <p:cNvPr id="35" name="Picture 6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75060" y="5024610"/>
              <a:ext cx="656322" cy="465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8337" y="5005947"/>
              <a:ext cx="243045" cy="1535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4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6875" l="0" r="96522">
                        <a14:foregroundMark x1="13913" y1="47917" x2="36522" y2="53125"/>
                        <a14:foregroundMark x1="43478" y1="61458" x2="82609" y2="61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009" y="5714644"/>
            <a:ext cx="10953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66677" y="5743021"/>
            <a:ext cx="626366" cy="444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418693" y="5985825"/>
            <a:ext cx="757381" cy="599781"/>
            <a:chOff x="2013430" y="5984024"/>
            <a:chExt cx="757381" cy="599781"/>
          </a:xfrm>
        </p:grpSpPr>
        <p:pic>
          <p:nvPicPr>
            <p:cNvPr id="37" name="Picture 6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013430" y="6046518"/>
              <a:ext cx="757381" cy="537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05151" y="5984024"/>
              <a:ext cx="236715" cy="262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7" name="Skupina 6"/>
          <p:cNvGrpSpPr/>
          <p:nvPr/>
        </p:nvGrpSpPr>
        <p:grpSpPr>
          <a:xfrm>
            <a:off x="3467806" y="1401436"/>
            <a:ext cx="1991345" cy="1473669"/>
            <a:chOff x="2860285" y="1776999"/>
            <a:chExt cx="1991345" cy="1473669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8481" y="2011969"/>
              <a:ext cx="1200150" cy="8096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0285" y="2496338"/>
              <a:ext cx="600075" cy="4048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8485" y="2733991"/>
              <a:ext cx="765898" cy="516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7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2946" y="2673067"/>
              <a:ext cx="765898" cy="516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0111" y="1776999"/>
              <a:ext cx="765898" cy="516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5732" y="2293676"/>
              <a:ext cx="765898" cy="516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7631" y="1794545"/>
              <a:ext cx="280970" cy="1774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9303" y="2341416"/>
              <a:ext cx="238655" cy="1507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0285" y="2503894"/>
              <a:ext cx="267856" cy="169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7540" y="2710139"/>
              <a:ext cx="267927" cy="169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" name="Skupina 11"/>
          <p:cNvGrpSpPr/>
          <p:nvPr/>
        </p:nvGrpSpPr>
        <p:grpSpPr>
          <a:xfrm>
            <a:off x="6401129" y="952731"/>
            <a:ext cx="2317801" cy="1635661"/>
            <a:chOff x="6429919" y="600298"/>
            <a:chExt cx="2317801" cy="1635661"/>
          </a:xfrm>
        </p:grpSpPr>
        <p:pic>
          <p:nvPicPr>
            <p:cNvPr id="40" name="Picture 5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7203" y="1501254"/>
              <a:ext cx="1040832" cy="7347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9919" y="600298"/>
              <a:ext cx="1295400" cy="914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9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7082" y="1481992"/>
              <a:ext cx="415571" cy="262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5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2320" y="1030906"/>
              <a:ext cx="1295400" cy="914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683" y="5876854"/>
            <a:ext cx="737838" cy="573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877" y="5817454"/>
            <a:ext cx="998235" cy="776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573" y="5363598"/>
            <a:ext cx="905339" cy="704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5" name="Skupina 54"/>
          <p:cNvGrpSpPr/>
          <p:nvPr/>
        </p:nvGrpSpPr>
        <p:grpSpPr>
          <a:xfrm>
            <a:off x="4274146" y="2810281"/>
            <a:ext cx="2696050" cy="1707973"/>
            <a:chOff x="3800667" y="3318916"/>
            <a:chExt cx="2696050" cy="1707973"/>
          </a:xfrm>
        </p:grpSpPr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463479" y="3678685"/>
              <a:ext cx="1295400" cy="9906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040184" y="3318916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9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387372" y="4354079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160355" y="3502440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512893" y="3910225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2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00667" y="4035521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616888" y="4354079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2893" y="3325208"/>
              <a:ext cx="415571" cy="262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4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3211" y="4371181"/>
              <a:ext cx="415571" cy="262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7" name="TextovéPole 16"/>
          <p:cNvSpPr txBox="1"/>
          <p:nvPr/>
        </p:nvSpPr>
        <p:spPr>
          <a:xfrm>
            <a:off x="2100819" y="116632"/>
            <a:ext cx="4956190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rgbClr val="000000"/>
                </a:solidFill>
              </a:rPr>
              <a:t>How</a:t>
            </a:r>
            <a:r>
              <a:rPr lang="cs-CZ" sz="2400" dirty="0" smtClean="0">
                <a:solidFill>
                  <a:srgbClr val="000000"/>
                </a:solidFill>
              </a:rPr>
              <a:t> many </a:t>
            </a:r>
            <a:r>
              <a:rPr lang="cs-CZ" sz="2400" dirty="0" err="1" smtClean="0">
                <a:solidFill>
                  <a:srgbClr val="000000"/>
                </a:solidFill>
              </a:rPr>
              <a:t>brothers</a:t>
            </a:r>
            <a:r>
              <a:rPr lang="cs-CZ" sz="2400" dirty="0" smtClean="0">
                <a:solidFill>
                  <a:srgbClr val="000000"/>
                </a:solidFill>
              </a:rPr>
              <a:t>/</a:t>
            </a:r>
            <a:r>
              <a:rPr lang="cs-CZ" sz="2400" dirty="0" err="1" smtClean="0">
                <a:solidFill>
                  <a:srgbClr val="000000"/>
                </a:solidFill>
              </a:rPr>
              <a:t>sisters</a:t>
            </a:r>
            <a:r>
              <a:rPr lang="cs-CZ" sz="2400" dirty="0" smtClean="0">
                <a:solidFill>
                  <a:srgbClr val="000000"/>
                </a:solidFill>
              </a:rPr>
              <a:t>  </a:t>
            </a:r>
          </a:p>
          <a:p>
            <a:pPr algn="ctr"/>
            <a:r>
              <a:rPr lang="cs-CZ" sz="2400" dirty="0" err="1" smtClean="0">
                <a:solidFill>
                  <a:srgbClr val="000000"/>
                </a:solidFill>
              </a:rPr>
              <a:t>have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you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got</a:t>
            </a:r>
            <a:r>
              <a:rPr lang="cs-CZ" sz="2400" dirty="0" smtClean="0">
                <a:solidFill>
                  <a:srgbClr val="000000"/>
                </a:solidFill>
              </a:rPr>
              <a:t>?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18" name="Zaoblený obdélníkový popisek 17"/>
          <p:cNvSpPr/>
          <p:nvPr/>
        </p:nvSpPr>
        <p:spPr>
          <a:xfrm>
            <a:off x="2427284" y="4687760"/>
            <a:ext cx="2348899" cy="1256527"/>
          </a:xfrm>
          <a:prstGeom prst="wedgeRoundRectCallout">
            <a:avLst>
              <a:gd name="adj1" fmla="val 63551"/>
              <a:gd name="adj2" fmla="val 24564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rgbClr val="000000"/>
                </a:solidFill>
              </a:rPr>
              <a:t>I´ve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got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one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brother</a:t>
            </a:r>
            <a:r>
              <a:rPr lang="cs-CZ" dirty="0" smtClean="0">
                <a:solidFill>
                  <a:srgbClr val="000000"/>
                </a:solidFill>
              </a:rPr>
              <a:t>.</a:t>
            </a:r>
          </a:p>
          <a:p>
            <a:pPr algn="ctr"/>
            <a:r>
              <a:rPr lang="cs-CZ" dirty="0" smtClean="0">
                <a:solidFill>
                  <a:srgbClr val="000000"/>
                </a:solidFill>
              </a:rPr>
              <a:t>I </a:t>
            </a:r>
            <a:r>
              <a:rPr lang="cs-CZ" dirty="0" err="1" smtClean="0">
                <a:solidFill>
                  <a:srgbClr val="000000"/>
                </a:solidFill>
              </a:rPr>
              <a:t>haven´t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got</a:t>
            </a:r>
            <a:r>
              <a:rPr lang="cs-CZ" dirty="0" smtClean="0">
                <a:solidFill>
                  <a:srgbClr val="000000"/>
                </a:solidFill>
              </a:rPr>
              <a:t> a </a:t>
            </a:r>
            <a:r>
              <a:rPr lang="cs-CZ" dirty="0" err="1" smtClean="0">
                <a:solidFill>
                  <a:srgbClr val="000000"/>
                </a:solidFill>
              </a:rPr>
              <a:t>sister</a:t>
            </a:r>
            <a:r>
              <a:rPr lang="cs-CZ" dirty="0" smtClean="0">
                <a:solidFill>
                  <a:srgbClr val="000000"/>
                </a:solidFill>
              </a:rPr>
              <a:t>.</a:t>
            </a:r>
            <a:endParaRPr lang="cs-CZ" dirty="0">
              <a:solidFill>
                <a:srgbClr val="000000"/>
              </a:solidFill>
            </a:endParaRPr>
          </a:p>
        </p:txBody>
      </p:sp>
      <p:pic>
        <p:nvPicPr>
          <p:cNvPr id="61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73" y="1540910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7" descr="C:\Documents and Settings\Jana\Local Settings\Temporary Internet Files\Content.IE5\NG59WVRS\MC90035926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314" y="5292320"/>
            <a:ext cx="932688" cy="65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84" y="1925252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437" y="1651333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569" y="3414710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946" y="3457626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7" y="5508024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854" y="5496609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" name="Zaoblený obdélníkový popisek 63"/>
          <p:cNvSpPr/>
          <p:nvPr/>
        </p:nvSpPr>
        <p:spPr>
          <a:xfrm>
            <a:off x="5493201" y="4568986"/>
            <a:ext cx="1744488" cy="628264"/>
          </a:xfrm>
          <a:prstGeom prst="wedgeRoundRectCallout">
            <a:avLst>
              <a:gd name="adj1" fmla="val 33223"/>
              <a:gd name="adj2" fmla="val 82105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5" name="Zaoblený obdélníkový popisek 64"/>
          <p:cNvSpPr/>
          <p:nvPr/>
        </p:nvSpPr>
        <p:spPr>
          <a:xfrm>
            <a:off x="7365521" y="532130"/>
            <a:ext cx="1706658" cy="628263"/>
          </a:xfrm>
          <a:prstGeom prst="wedgeRoundRectCallout">
            <a:avLst>
              <a:gd name="adj1" fmla="val -21734"/>
              <a:gd name="adj2" fmla="val 105799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6" name="Zaoblený obdélníkový popisek 65"/>
          <p:cNvSpPr/>
          <p:nvPr/>
        </p:nvSpPr>
        <p:spPr>
          <a:xfrm>
            <a:off x="53711" y="2742917"/>
            <a:ext cx="1415557" cy="501775"/>
          </a:xfrm>
          <a:prstGeom prst="wedgeRoundRectCallout">
            <a:avLst>
              <a:gd name="adj1" fmla="val 39680"/>
              <a:gd name="adj2" fmla="val 115177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7" name="Zaoblený obdélníkový popisek 66"/>
          <p:cNvSpPr/>
          <p:nvPr/>
        </p:nvSpPr>
        <p:spPr>
          <a:xfrm>
            <a:off x="2468122" y="1153788"/>
            <a:ext cx="1511403" cy="628264"/>
          </a:xfrm>
          <a:prstGeom prst="wedgeRoundRectCallout">
            <a:avLst>
              <a:gd name="adj1" fmla="val 44087"/>
              <a:gd name="adj2" fmla="val 72797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8" name="Zaoblený obdélníkový popisek 67"/>
          <p:cNvSpPr/>
          <p:nvPr/>
        </p:nvSpPr>
        <p:spPr>
          <a:xfrm>
            <a:off x="6604486" y="2749042"/>
            <a:ext cx="1614364" cy="581168"/>
          </a:xfrm>
          <a:prstGeom prst="wedgeRoundRectCallout">
            <a:avLst>
              <a:gd name="adj1" fmla="val -78166"/>
              <a:gd name="adj2" fmla="val 77396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9" name="Zaoblený obdélníkový popisek 68"/>
          <p:cNvSpPr/>
          <p:nvPr/>
        </p:nvSpPr>
        <p:spPr>
          <a:xfrm>
            <a:off x="1193772" y="4437753"/>
            <a:ext cx="1356461" cy="628264"/>
          </a:xfrm>
          <a:prstGeom prst="wedgeRoundRectCallout">
            <a:avLst>
              <a:gd name="adj1" fmla="val -24958"/>
              <a:gd name="adj2" fmla="val 12272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70" name="Zaoblený obdélníkový popisek 69"/>
          <p:cNvSpPr/>
          <p:nvPr/>
        </p:nvSpPr>
        <p:spPr>
          <a:xfrm>
            <a:off x="700703" y="613103"/>
            <a:ext cx="1494182" cy="669052"/>
          </a:xfrm>
          <a:prstGeom prst="wedgeRoundRectCallout">
            <a:avLst>
              <a:gd name="adj1" fmla="val 24691"/>
              <a:gd name="adj2" fmla="val 95994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322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7273115" y="4708666"/>
            <a:ext cx="1011835" cy="786983"/>
            <a:chOff x="6588596" y="4778498"/>
            <a:chExt cx="1011835" cy="786983"/>
          </a:xfrm>
        </p:grpSpPr>
        <p:pic>
          <p:nvPicPr>
            <p:cNvPr id="46" name="Picture 4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596" y="4778498"/>
              <a:ext cx="1011835" cy="7869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2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7726" y="4821717"/>
              <a:ext cx="415571" cy="262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728" y="3062286"/>
            <a:ext cx="131445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0412" y="5324682"/>
            <a:ext cx="11144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728" y="3659512"/>
            <a:ext cx="87220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701" y="3821376"/>
            <a:ext cx="878348" cy="68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337" y="3833466"/>
            <a:ext cx="878348" cy="68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628" y="3910225"/>
            <a:ext cx="276841" cy="174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178" y="5165125"/>
            <a:ext cx="1285875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1212" y="1894313"/>
            <a:ext cx="963665" cy="869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24875" y="1554201"/>
            <a:ext cx="1114953" cy="1005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7407" y="1092324"/>
            <a:ext cx="12668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743" y="2069488"/>
            <a:ext cx="375403" cy="237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654" y="1782052"/>
            <a:ext cx="355491" cy="224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Skupina 9"/>
          <p:cNvGrpSpPr/>
          <p:nvPr/>
        </p:nvGrpSpPr>
        <p:grpSpPr>
          <a:xfrm>
            <a:off x="498374" y="4926504"/>
            <a:ext cx="656322" cy="484259"/>
            <a:chOff x="2675060" y="5005947"/>
            <a:chExt cx="656322" cy="484259"/>
          </a:xfrm>
        </p:grpSpPr>
        <p:pic>
          <p:nvPicPr>
            <p:cNvPr id="35" name="Picture 6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75060" y="5024610"/>
              <a:ext cx="656322" cy="465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8337" y="5005947"/>
              <a:ext cx="243045" cy="1535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4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6875" l="0" r="96522">
                        <a14:foregroundMark x1="13913" y1="47917" x2="36522" y2="53125"/>
                        <a14:foregroundMark x1="43478" y1="61458" x2="82609" y2="61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009" y="5714644"/>
            <a:ext cx="10953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66677" y="5743021"/>
            <a:ext cx="626366" cy="444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418693" y="5985825"/>
            <a:ext cx="757381" cy="599781"/>
            <a:chOff x="2013430" y="5984024"/>
            <a:chExt cx="757381" cy="599781"/>
          </a:xfrm>
        </p:grpSpPr>
        <p:pic>
          <p:nvPicPr>
            <p:cNvPr id="37" name="Picture 6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013430" y="6046518"/>
              <a:ext cx="757381" cy="537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05151" y="5984024"/>
              <a:ext cx="236715" cy="262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7" name="Skupina 6"/>
          <p:cNvGrpSpPr/>
          <p:nvPr/>
        </p:nvGrpSpPr>
        <p:grpSpPr>
          <a:xfrm>
            <a:off x="3467806" y="1401436"/>
            <a:ext cx="1991345" cy="1473669"/>
            <a:chOff x="2860285" y="1776999"/>
            <a:chExt cx="1991345" cy="1473669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8481" y="2011969"/>
              <a:ext cx="1200150" cy="8096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0285" y="2496338"/>
              <a:ext cx="600075" cy="4048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8485" y="2733991"/>
              <a:ext cx="765898" cy="516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7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2946" y="2673067"/>
              <a:ext cx="765898" cy="516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0111" y="1776999"/>
              <a:ext cx="765898" cy="516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5732" y="2293676"/>
              <a:ext cx="765898" cy="516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7631" y="1794545"/>
              <a:ext cx="280970" cy="1774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9303" y="2341416"/>
              <a:ext cx="238655" cy="1507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0285" y="2503894"/>
              <a:ext cx="267856" cy="169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7540" y="2710139"/>
              <a:ext cx="267927" cy="169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" name="Skupina 11"/>
          <p:cNvGrpSpPr/>
          <p:nvPr/>
        </p:nvGrpSpPr>
        <p:grpSpPr>
          <a:xfrm>
            <a:off x="6401129" y="952731"/>
            <a:ext cx="2317801" cy="1635661"/>
            <a:chOff x="6429919" y="600298"/>
            <a:chExt cx="2317801" cy="1635661"/>
          </a:xfrm>
        </p:grpSpPr>
        <p:pic>
          <p:nvPicPr>
            <p:cNvPr id="40" name="Picture 5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7203" y="1501254"/>
              <a:ext cx="1040832" cy="7347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9919" y="600298"/>
              <a:ext cx="1295400" cy="914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9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7082" y="1481992"/>
              <a:ext cx="415571" cy="262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5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2320" y="1030906"/>
              <a:ext cx="1295400" cy="914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683" y="5876854"/>
            <a:ext cx="737838" cy="573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877" y="5817454"/>
            <a:ext cx="998235" cy="776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573" y="5363598"/>
            <a:ext cx="905339" cy="704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5" name="Skupina 54"/>
          <p:cNvGrpSpPr/>
          <p:nvPr/>
        </p:nvGrpSpPr>
        <p:grpSpPr>
          <a:xfrm>
            <a:off x="4274146" y="2810281"/>
            <a:ext cx="2696050" cy="1707973"/>
            <a:chOff x="3800667" y="3318916"/>
            <a:chExt cx="2696050" cy="1707973"/>
          </a:xfrm>
        </p:grpSpPr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463479" y="3678685"/>
              <a:ext cx="1295400" cy="9906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040184" y="3318916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9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387372" y="4354079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160355" y="3502440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512893" y="3910225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2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00667" y="4035521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1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616888" y="4354079"/>
              <a:ext cx="879829" cy="6728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2893" y="3325208"/>
              <a:ext cx="415571" cy="262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4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3211" y="4371181"/>
              <a:ext cx="415571" cy="262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61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73" y="1540910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7" descr="C:\Documents and Settings\Jana\Local Settings\Temporary Internet Files\Content.IE5\NG59WVRS\MC90035926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314" y="5292320"/>
            <a:ext cx="932688" cy="65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84" y="1925252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437" y="1651333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569" y="3414710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946" y="3457626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7" y="5508024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8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854" y="5496609"/>
            <a:ext cx="4476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" name="TextovéPole 63"/>
          <p:cNvSpPr txBox="1"/>
          <p:nvPr/>
        </p:nvSpPr>
        <p:spPr>
          <a:xfrm>
            <a:off x="1854406" y="116632"/>
            <a:ext cx="6081031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rgbClr val="000000"/>
                </a:solidFill>
              </a:rPr>
              <a:t>I´ve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got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four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sisters</a:t>
            </a:r>
            <a:r>
              <a:rPr lang="cs-CZ" sz="2400" dirty="0" smtClean="0">
                <a:solidFill>
                  <a:srgbClr val="000000"/>
                </a:solidFill>
              </a:rPr>
              <a:t> and </a:t>
            </a:r>
            <a:r>
              <a:rPr lang="cs-CZ" sz="2400" dirty="0" err="1" smtClean="0">
                <a:solidFill>
                  <a:srgbClr val="000000"/>
                </a:solidFill>
              </a:rPr>
              <a:t>one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brother</a:t>
            </a:r>
            <a:r>
              <a:rPr lang="cs-CZ" sz="2400" dirty="0" smtClean="0">
                <a:solidFill>
                  <a:srgbClr val="000000"/>
                </a:solidFill>
              </a:rPr>
              <a:t>. </a:t>
            </a:r>
          </a:p>
          <a:p>
            <a:pPr algn="ctr"/>
            <a:r>
              <a:rPr lang="cs-CZ" sz="2400" dirty="0" err="1" smtClean="0">
                <a:solidFill>
                  <a:srgbClr val="000000"/>
                </a:solidFill>
              </a:rPr>
              <a:t>Who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am</a:t>
            </a:r>
            <a:r>
              <a:rPr lang="cs-CZ" sz="2400" dirty="0" smtClean="0">
                <a:solidFill>
                  <a:srgbClr val="000000"/>
                </a:solidFill>
              </a:rPr>
              <a:t> I?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65" name="Ovál 64"/>
          <p:cNvSpPr/>
          <p:nvPr/>
        </p:nvSpPr>
        <p:spPr>
          <a:xfrm>
            <a:off x="3062685" y="1067791"/>
            <a:ext cx="2677995" cy="2217319"/>
          </a:xfrm>
          <a:prstGeom prst="ellipse">
            <a:avLst/>
          </a:prstGeom>
          <a:noFill/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3810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524301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200864" y="354808"/>
            <a:ext cx="8742856" cy="61206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638832" y="642840"/>
            <a:ext cx="3744416" cy="707886"/>
          </a:xfrm>
          <a:prstGeom prst="rect">
            <a:avLst/>
          </a:prstGeom>
          <a:ln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i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To </a:t>
            </a:r>
            <a:r>
              <a:rPr lang="cs-CZ" sz="4000" i="1" dirty="0" err="1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4000" i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 </a:t>
            </a:r>
            <a:r>
              <a:rPr lang="cs-CZ" sz="4000" i="1" dirty="0" err="1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got</a:t>
            </a:r>
            <a:endParaRPr lang="cs-CZ" sz="4000" i="1" dirty="0">
              <a:ln>
                <a:solidFill>
                  <a:schemeClr val="tx1"/>
                </a:solidFill>
              </a:ln>
              <a:solidFill>
                <a:srgbClr val="92D050"/>
              </a:solidFill>
              <a:latin typeface="Bodoni MT Black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82640" y="1866070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rgbClr val="000000"/>
                </a:solidFill>
                <a:latin typeface="Bookman Old Style" pitchFamily="18" charset="0"/>
              </a:rPr>
              <a:t>I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400" dirty="0" smtClean="0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got</a:t>
            </a:r>
            <a:r>
              <a:rPr lang="cs-CZ" sz="2400" dirty="0" smtClean="0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cs-CZ" sz="2400" dirty="0" smtClean="0">
                <a:latin typeface="Bookman Old Style" pitchFamily="18" charset="0"/>
              </a:rPr>
              <a:t>- </a:t>
            </a:r>
            <a:r>
              <a:rPr lang="cs-CZ" sz="2400" dirty="0" smtClean="0">
                <a:solidFill>
                  <a:srgbClr val="000000"/>
                </a:solidFill>
                <a:latin typeface="Bookman Old Style" pitchFamily="18" charset="0"/>
              </a:rPr>
              <a:t>I</a:t>
            </a:r>
            <a:r>
              <a:rPr lang="el-GR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ve </a:t>
            </a:r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got</a:t>
            </a:r>
            <a:endParaRPr lang="cs-CZ" sz="2400" dirty="0">
              <a:solidFill>
                <a:srgbClr val="000000"/>
              </a:solidFill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94608" y="2744580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You</a:t>
            </a:r>
            <a:r>
              <a:rPr lang="cs-CZ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okman Old Style" pitchFamily="18" charset="0"/>
              </a:rPr>
              <a:t> </a:t>
            </a:r>
            <a:r>
              <a:rPr lang="cs-CZ" sz="24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okman Old Style" pitchFamily="18" charset="0"/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</a:t>
            </a:r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you</a:t>
            </a:r>
            <a:r>
              <a:rPr lang="el-GR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ve </a:t>
            </a:r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endParaRPr lang="cs-CZ" sz="2400" dirty="0"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18644" y="362309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Bookman Old Style" pitchFamily="18" charset="0"/>
              </a:rPr>
              <a:t>He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</a:t>
            </a:r>
            <a:r>
              <a:rPr lang="cs-CZ" sz="2400" dirty="0">
                <a:solidFill>
                  <a:srgbClr val="000000"/>
                </a:solidFill>
                <a:latin typeface="Bookman Old Style" pitchFamily="18" charset="0"/>
              </a:rPr>
              <a:t>he</a:t>
            </a:r>
            <a:r>
              <a:rPr lang="el-GR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s </a:t>
            </a:r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got</a:t>
            </a:r>
            <a:endParaRPr lang="cs-CZ" sz="2400" dirty="0">
              <a:solidFill>
                <a:srgbClr val="000000"/>
              </a:solidFill>
              <a:latin typeface="Bookman Old Style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38624" y="450160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>
                <a:solidFill>
                  <a:srgbClr val="000000"/>
                </a:solidFill>
                <a:latin typeface="Bookman Old Style" pitchFamily="18" charset="0"/>
              </a:rPr>
              <a:t>She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</a:t>
            </a:r>
            <a:r>
              <a:rPr lang="cs-CZ" sz="2400" dirty="0" err="1">
                <a:solidFill>
                  <a:srgbClr val="000000"/>
                </a:solidFill>
                <a:latin typeface="Bookman Old Style" pitchFamily="18" charset="0"/>
              </a:rPr>
              <a:t>she</a:t>
            </a:r>
            <a:r>
              <a:rPr lang="el-GR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s </a:t>
            </a:r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got</a:t>
            </a:r>
            <a:endParaRPr lang="cs-CZ" sz="2400" dirty="0">
              <a:solidFill>
                <a:srgbClr val="000000"/>
              </a:solidFill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954648" y="5380109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>
                <a:solidFill>
                  <a:srgbClr val="000000"/>
                </a:solidFill>
                <a:latin typeface="Bookman Old Style" pitchFamily="18" charset="0"/>
              </a:rPr>
              <a:t>It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</a:t>
            </a:r>
            <a:r>
              <a:rPr lang="cs-CZ" sz="2400" dirty="0" err="1">
                <a:solidFill>
                  <a:srgbClr val="000000"/>
                </a:solidFill>
                <a:latin typeface="Bookman Old Style" pitchFamily="18" charset="0"/>
              </a:rPr>
              <a:t>it</a:t>
            </a:r>
            <a:r>
              <a:rPr lang="el-GR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s </a:t>
            </a:r>
            <a:r>
              <a:rPr lang="cs-CZ" sz="2400" dirty="0" err="1" smtClean="0">
                <a:solidFill>
                  <a:srgbClr val="000000"/>
                </a:solidFill>
                <a:latin typeface="Bookman Old Style" pitchFamily="18" charset="0"/>
              </a:rPr>
              <a:t>got</a:t>
            </a:r>
            <a:endParaRPr lang="cs-CZ" sz="2400" dirty="0">
              <a:solidFill>
                <a:srgbClr val="000000"/>
              </a:solidFill>
              <a:latin typeface="Bookman Old Style" pitchFamily="18" charset="0"/>
            </a:endParaRPr>
          </a:p>
        </p:txBody>
      </p:sp>
      <p:pic>
        <p:nvPicPr>
          <p:cNvPr id="2093" name="Picture 4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500" y="680205"/>
            <a:ext cx="1059874" cy="847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ývojový diagram: spojnice 8"/>
          <p:cNvSpPr/>
          <p:nvPr/>
        </p:nvSpPr>
        <p:spPr>
          <a:xfrm>
            <a:off x="603728" y="616728"/>
            <a:ext cx="288032" cy="28803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/>
          <p:cNvSpPr/>
          <p:nvPr/>
        </p:nvSpPr>
        <p:spPr>
          <a:xfrm>
            <a:off x="8249340" y="651264"/>
            <a:ext cx="288032" cy="288032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/>
          <p:cNvSpPr/>
          <p:nvPr/>
        </p:nvSpPr>
        <p:spPr>
          <a:xfrm>
            <a:off x="558712" y="5926019"/>
            <a:ext cx="288032" cy="288032"/>
          </a:xfrm>
          <a:prstGeom prst="flowChartConnector">
            <a:avLst/>
          </a:prstGeom>
          <a:solidFill>
            <a:srgbClr val="00CC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/>
          <p:cNvSpPr/>
          <p:nvPr/>
        </p:nvSpPr>
        <p:spPr>
          <a:xfrm>
            <a:off x="8275936" y="5926019"/>
            <a:ext cx="288032" cy="288032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426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/>
          <p:cNvGrpSpPr/>
          <p:nvPr/>
        </p:nvGrpSpPr>
        <p:grpSpPr>
          <a:xfrm>
            <a:off x="363488" y="829051"/>
            <a:ext cx="4549092" cy="1260597"/>
            <a:chOff x="363488" y="829051"/>
            <a:chExt cx="4549092" cy="1260597"/>
          </a:xfrm>
        </p:grpSpPr>
        <p:pic>
          <p:nvPicPr>
            <p:cNvPr id="2052" name="Picture 4" descr="C:\Documents and Settings\Jana\Local Settings\Temporary Internet Files\Content.IE5\OGTI8IP2\MP900439525[1]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488" y="829051"/>
              <a:ext cx="1760240" cy="12304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Oválný popisek 3"/>
            <p:cNvSpPr/>
            <p:nvPr/>
          </p:nvSpPr>
          <p:spPr>
            <a:xfrm>
              <a:off x="1600212" y="922511"/>
              <a:ext cx="3312368" cy="1167137"/>
            </a:xfrm>
            <a:prstGeom prst="wedgeEllipseCallout">
              <a:avLst>
                <a:gd name="adj1" fmla="val -62884"/>
                <a:gd name="adj2" fmla="val 79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rgbClr val="000000"/>
                  </a:solidFill>
                </a:rPr>
                <a:t>I </a:t>
              </a:r>
              <a:r>
                <a:rPr lang="cs-CZ" dirty="0" err="1" smtClean="0">
                  <a:solidFill>
                    <a:srgbClr val="000000"/>
                  </a:solidFill>
                </a:rPr>
                <a:t>have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got</a:t>
              </a:r>
              <a:r>
                <a:rPr lang="cs-CZ" dirty="0" smtClean="0">
                  <a:solidFill>
                    <a:srgbClr val="000000"/>
                  </a:solidFill>
                </a:rPr>
                <a:t> a </a:t>
              </a:r>
              <a:r>
                <a:rPr lang="cs-CZ" dirty="0" err="1" smtClean="0">
                  <a:solidFill>
                    <a:srgbClr val="000000"/>
                  </a:solidFill>
                </a:rPr>
                <a:t>brother</a:t>
              </a:r>
              <a:r>
                <a:rPr lang="cs-CZ" dirty="0" smtClean="0">
                  <a:solidFill>
                    <a:srgbClr val="000000"/>
                  </a:solidFill>
                </a:rPr>
                <a:t> and a </a:t>
              </a:r>
              <a:r>
                <a:rPr lang="cs-CZ" dirty="0" err="1" smtClean="0">
                  <a:solidFill>
                    <a:srgbClr val="000000"/>
                  </a:solidFill>
                </a:rPr>
                <a:t>sister</a:t>
              </a:r>
              <a:r>
                <a:rPr lang="cs-CZ" dirty="0" smtClean="0">
                  <a:solidFill>
                    <a:srgbClr val="000000"/>
                  </a:solidFill>
                </a:rPr>
                <a:t>.</a:t>
              </a:r>
              <a:endParaRPr lang="cs-CZ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5033058" y="1136476"/>
            <a:ext cx="3919472" cy="646331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She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has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brother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and a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sister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She´s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brother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and a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sister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  <a:r>
              <a:rPr lang="cs-CZ" dirty="0" smtClean="0">
                <a:latin typeface="Comic Sans MS" pitchFamily="66" charset="0"/>
              </a:rPr>
              <a:t> 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339752" y="188640"/>
            <a:ext cx="5112568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0000"/>
                </a:solidFill>
                <a:latin typeface="Comic Sans MS" pitchFamily="66" charset="0"/>
              </a:rPr>
              <a:t>Tvoř věty podle vzoru:</a:t>
            </a:r>
            <a:endParaRPr lang="cs-CZ" sz="2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548474" y="2371566"/>
            <a:ext cx="4424534" cy="1507671"/>
            <a:chOff x="363488" y="2263477"/>
            <a:chExt cx="4424534" cy="1507671"/>
          </a:xfrm>
        </p:grpSpPr>
        <p:pic>
          <p:nvPicPr>
            <p:cNvPr id="2055" name="Picture 7" descr="C:\Documents and Settings\Jana\Local Settings\Temporary Internet Files\Content.IE5\D3IBLA5L\MP900439488[1]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532" r="16468"/>
            <a:stretch/>
          </p:blipFill>
          <p:spPr bwMode="auto">
            <a:xfrm>
              <a:off x="363488" y="2510788"/>
              <a:ext cx="1329070" cy="1260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Oválný popisek 13"/>
            <p:cNvSpPr/>
            <p:nvPr/>
          </p:nvSpPr>
          <p:spPr>
            <a:xfrm>
              <a:off x="1668948" y="2263477"/>
              <a:ext cx="3119074" cy="1381548"/>
            </a:xfrm>
            <a:prstGeom prst="wedgeEllipseCallout">
              <a:avLst>
                <a:gd name="adj1" fmla="val -64588"/>
                <a:gd name="adj2" fmla="val 9256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rgbClr val="000000"/>
                  </a:solidFill>
                </a:rPr>
                <a:t>I </a:t>
              </a:r>
              <a:r>
                <a:rPr lang="cs-CZ" dirty="0" err="1" smtClean="0">
                  <a:solidFill>
                    <a:srgbClr val="000000"/>
                  </a:solidFill>
                </a:rPr>
                <a:t>have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got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two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brothers</a:t>
              </a:r>
              <a:r>
                <a:rPr lang="cs-CZ" dirty="0" smtClean="0">
                  <a:solidFill>
                    <a:srgbClr val="000000"/>
                  </a:solidFill>
                </a:rPr>
                <a:t>. I </a:t>
              </a:r>
              <a:r>
                <a:rPr lang="cs-CZ" dirty="0" err="1" smtClean="0">
                  <a:solidFill>
                    <a:srgbClr val="000000"/>
                  </a:solidFill>
                </a:rPr>
                <a:t>haven´t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got</a:t>
              </a:r>
              <a:r>
                <a:rPr lang="cs-CZ" dirty="0" smtClean="0">
                  <a:solidFill>
                    <a:srgbClr val="000000"/>
                  </a:solidFill>
                </a:rPr>
                <a:t> a </a:t>
              </a:r>
              <a:r>
                <a:rPr lang="cs-CZ" dirty="0" err="1" smtClean="0">
                  <a:solidFill>
                    <a:srgbClr val="000000"/>
                  </a:solidFill>
                </a:rPr>
                <a:t>sister</a:t>
              </a:r>
              <a:r>
                <a:rPr lang="cs-CZ" dirty="0" smtClean="0">
                  <a:solidFill>
                    <a:srgbClr val="000000"/>
                  </a:solidFill>
                </a:rPr>
                <a:t>.</a:t>
              </a:r>
              <a:endParaRPr lang="cs-CZ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5759834" y="2371566"/>
            <a:ext cx="3024337" cy="1297449"/>
            <a:chOff x="4788023" y="2059543"/>
            <a:chExt cx="3024337" cy="1297449"/>
          </a:xfrm>
        </p:grpSpPr>
        <p:pic>
          <p:nvPicPr>
            <p:cNvPr id="2057" name="Picture 9" descr="C:\Documents and Settings\Jana\Local Settings\Temporary Internet Files\Content.IE5\Q5ETBU05\MP900430806[1]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00"/>
            <a:stretch/>
          </p:blipFill>
          <p:spPr bwMode="auto">
            <a:xfrm>
              <a:off x="4788023" y="2310306"/>
              <a:ext cx="1604783" cy="10466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Oválný popisek 14"/>
            <p:cNvSpPr/>
            <p:nvPr/>
          </p:nvSpPr>
          <p:spPr>
            <a:xfrm>
              <a:off x="6209827" y="2059543"/>
              <a:ext cx="1602533" cy="1297449"/>
            </a:xfrm>
            <a:prstGeom prst="wedgeEllipseCallout">
              <a:avLst>
                <a:gd name="adj1" fmla="val -73500"/>
                <a:gd name="adj2" fmla="val 2584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rgbClr val="000000"/>
                  </a:solidFill>
                </a:rPr>
                <a:t>I </a:t>
              </a:r>
              <a:r>
                <a:rPr lang="cs-CZ" dirty="0" err="1" smtClean="0">
                  <a:solidFill>
                    <a:srgbClr val="000000"/>
                  </a:solidFill>
                </a:rPr>
                <a:t>have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got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one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sister</a:t>
              </a:r>
              <a:r>
                <a:rPr lang="cs-CZ" dirty="0" smtClean="0">
                  <a:solidFill>
                    <a:srgbClr val="000000"/>
                  </a:solidFill>
                </a:rPr>
                <a:t>.</a:t>
              </a:r>
              <a:endParaRPr lang="cs-CZ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525153" y="4757291"/>
            <a:ext cx="3337301" cy="1268525"/>
            <a:chOff x="498020" y="4481912"/>
            <a:chExt cx="3337301" cy="1268525"/>
          </a:xfrm>
        </p:grpSpPr>
        <p:pic>
          <p:nvPicPr>
            <p:cNvPr id="2051" name="Picture 3" descr="C:\Documents and Settings\Jana\Local Settings\Temporary Internet Files\Content.IE5\JT9KC8CS\MP900438693[1]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962" r="19873"/>
            <a:stretch/>
          </p:blipFill>
          <p:spPr bwMode="auto">
            <a:xfrm>
              <a:off x="2576336" y="4481912"/>
              <a:ext cx="1258985" cy="1268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Oválný popisek 15"/>
            <p:cNvSpPr/>
            <p:nvPr/>
          </p:nvSpPr>
          <p:spPr>
            <a:xfrm>
              <a:off x="498020" y="4627137"/>
              <a:ext cx="2204383" cy="978077"/>
            </a:xfrm>
            <a:prstGeom prst="wedgeEllipseCallout">
              <a:avLst>
                <a:gd name="adj1" fmla="val 62542"/>
                <a:gd name="adj2" fmla="val -422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err="1" smtClean="0">
                  <a:solidFill>
                    <a:srgbClr val="000000"/>
                  </a:solidFill>
                </a:rPr>
                <a:t>I´ve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got</a:t>
              </a:r>
              <a:r>
                <a:rPr lang="cs-CZ" dirty="0" smtClean="0">
                  <a:solidFill>
                    <a:srgbClr val="000000"/>
                  </a:solidFill>
                </a:rPr>
                <a:t> a </a:t>
              </a:r>
              <a:r>
                <a:rPr lang="cs-CZ" dirty="0" err="1" smtClean="0">
                  <a:solidFill>
                    <a:srgbClr val="000000"/>
                  </a:solidFill>
                </a:rPr>
                <a:t>brother</a:t>
              </a:r>
              <a:r>
                <a:rPr lang="cs-CZ" dirty="0" smtClean="0">
                  <a:solidFill>
                    <a:srgbClr val="000000"/>
                  </a:solidFill>
                </a:rPr>
                <a:t>.</a:t>
              </a:r>
              <a:endParaRPr lang="cs-CZ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5364088" y="4829903"/>
            <a:ext cx="3312368" cy="1123300"/>
            <a:chOff x="5364088" y="4481915"/>
            <a:chExt cx="3312368" cy="1123300"/>
          </a:xfrm>
        </p:grpSpPr>
        <p:pic>
          <p:nvPicPr>
            <p:cNvPr id="2053" name="Picture 5" descr="C:\Documents and Settings\Jana\Local Settings\Temporary Internet Files\Content.IE5\Q5ETBU05\MP900426502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6296" y="4646608"/>
              <a:ext cx="1440160" cy="958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Oválný popisek 16"/>
            <p:cNvSpPr/>
            <p:nvPr/>
          </p:nvSpPr>
          <p:spPr>
            <a:xfrm>
              <a:off x="5364088" y="4481915"/>
              <a:ext cx="1793213" cy="1123300"/>
            </a:xfrm>
            <a:prstGeom prst="wedgeEllipseCallout">
              <a:avLst>
                <a:gd name="adj1" fmla="val 64442"/>
                <a:gd name="adj2" fmla="val 9877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err="1" smtClean="0">
                  <a:solidFill>
                    <a:srgbClr val="000000"/>
                  </a:solidFill>
                </a:rPr>
                <a:t>I´ve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got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two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sisters</a:t>
              </a:r>
              <a:r>
                <a:rPr lang="cs-CZ" dirty="0" smtClean="0">
                  <a:solidFill>
                    <a:srgbClr val="000000"/>
                  </a:solidFill>
                </a:rPr>
                <a:t>.</a:t>
              </a:r>
              <a:endParaRPr lang="cs-CZ" dirty="0">
                <a:solidFill>
                  <a:srgbClr val="000000"/>
                </a:solidFill>
              </a:endParaRPr>
            </a:p>
          </p:txBody>
        </p:sp>
      </p:grpSp>
      <p:sp>
        <p:nvSpPr>
          <p:cNvPr id="22" name="TextovéPole 21"/>
          <p:cNvSpPr txBox="1"/>
          <p:nvPr/>
        </p:nvSpPr>
        <p:spPr>
          <a:xfrm>
            <a:off x="973879" y="4036695"/>
            <a:ext cx="3184951" cy="36933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pPr algn="ctr"/>
            <a:r>
              <a:rPr lang="cs-CZ" dirty="0" err="1"/>
              <a:t>She</a:t>
            </a:r>
            <a:r>
              <a:rPr lang="cs-CZ" dirty="0"/>
              <a:t> has </a:t>
            </a:r>
            <a:r>
              <a:rPr lang="cs-CZ" dirty="0" err="1"/>
              <a:t>got</a:t>
            </a:r>
            <a:r>
              <a:rPr lang="cs-CZ" dirty="0"/>
              <a:t> </a:t>
            </a:r>
            <a:r>
              <a:rPr lang="cs-CZ" dirty="0" err="1"/>
              <a:t>two</a:t>
            </a:r>
            <a:r>
              <a:rPr lang="cs-CZ" dirty="0"/>
              <a:t> </a:t>
            </a:r>
            <a:r>
              <a:rPr lang="cs-CZ" dirty="0" err="1"/>
              <a:t>brothers</a:t>
            </a:r>
            <a:r>
              <a:rPr lang="cs-CZ" dirty="0"/>
              <a:t>. 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5908719" y="4036695"/>
            <a:ext cx="2592288" cy="36933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pPr algn="ctr"/>
            <a:r>
              <a:rPr lang="cs-CZ" dirty="0"/>
              <a:t>He has </a:t>
            </a:r>
            <a:r>
              <a:rPr lang="cs-CZ" dirty="0" err="1"/>
              <a:t>got</a:t>
            </a:r>
            <a:r>
              <a:rPr lang="cs-CZ" dirty="0"/>
              <a:t> a </a:t>
            </a:r>
            <a:r>
              <a:rPr lang="cs-CZ" dirty="0" err="1"/>
              <a:t>sister</a:t>
            </a:r>
            <a:r>
              <a:rPr lang="cs-CZ" dirty="0"/>
              <a:t>. 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1017917" y="6302721"/>
            <a:ext cx="2592288" cy="36933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pPr algn="ctr"/>
            <a:r>
              <a:rPr lang="cs-CZ" dirty="0" err="1" smtClean="0"/>
              <a:t>He´s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 err="1"/>
              <a:t>brother</a:t>
            </a:r>
            <a:r>
              <a:rPr lang="cs-CZ" dirty="0"/>
              <a:t>. 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5697921" y="6271245"/>
            <a:ext cx="3086250" cy="36933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pPr algn="ctr"/>
            <a:r>
              <a:rPr lang="cs-CZ" dirty="0" err="1" smtClean="0"/>
              <a:t>She</a:t>
            </a:r>
            <a:r>
              <a:rPr lang="cs-CZ" dirty="0" err="1"/>
              <a:t>´</a:t>
            </a:r>
            <a:r>
              <a:rPr lang="cs-CZ" dirty="0" err="1" smtClean="0"/>
              <a:t>s</a:t>
            </a:r>
            <a:r>
              <a:rPr lang="cs-CZ" dirty="0" smtClean="0"/>
              <a:t> </a:t>
            </a:r>
            <a:r>
              <a:rPr lang="cs-CZ" dirty="0" err="1"/>
              <a:t>got</a:t>
            </a:r>
            <a:r>
              <a:rPr lang="cs-CZ" dirty="0"/>
              <a:t> </a:t>
            </a:r>
            <a:r>
              <a:rPr lang="cs-CZ" dirty="0" err="1"/>
              <a:t>two</a:t>
            </a:r>
            <a:r>
              <a:rPr lang="cs-CZ" dirty="0"/>
              <a:t> </a:t>
            </a:r>
            <a:r>
              <a:rPr lang="cs-CZ" dirty="0" err="1"/>
              <a:t>sisters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3342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/>
          <p:cNvGrpSpPr/>
          <p:nvPr/>
        </p:nvGrpSpPr>
        <p:grpSpPr>
          <a:xfrm>
            <a:off x="363488" y="829051"/>
            <a:ext cx="4549092" cy="1260597"/>
            <a:chOff x="363488" y="829051"/>
            <a:chExt cx="4549092" cy="1260597"/>
          </a:xfrm>
        </p:grpSpPr>
        <p:pic>
          <p:nvPicPr>
            <p:cNvPr id="2052" name="Picture 4" descr="C:\Documents and Settings\Jana\Local Settings\Temporary Internet Files\Content.IE5\OGTI8IP2\MP900439525[1]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488" y="829051"/>
              <a:ext cx="1760240" cy="12304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Oválný popisek 3"/>
            <p:cNvSpPr/>
            <p:nvPr/>
          </p:nvSpPr>
          <p:spPr>
            <a:xfrm>
              <a:off x="1600212" y="922511"/>
              <a:ext cx="3312368" cy="1167137"/>
            </a:xfrm>
            <a:prstGeom prst="wedgeEllipseCallout">
              <a:avLst>
                <a:gd name="adj1" fmla="val -62884"/>
                <a:gd name="adj2" fmla="val 79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rgbClr val="000000"/>
                  </a:solidFill>
                </a:rPr>
                <a:t>I </a:t>
              </a:r>
              <a:r>
                <a:rPr lang="cs-CZ" dirty="0" err="1" smtClean="0">
                  <a:solidFill>
                    <a:srgbClr val="000000"/>
                  </a:solidFill>
                </a:rPr>
                <a:t>have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got</a:t>
              </a:r>
              <a:r>
                <a:rPr lang="cs-CZ" dirty="0" smtClean="0">
                  <a:solidFill>
                    <a:srgbClr val="000000"/>
                  </a:solidFill>
                </a:rPr>
                <a:t> a </a:t>
              </a:r>
              <a:r>
                <a:rPr lang="cs-CZ" dirty="0" err="1" smtClean="0">
                  <a:solidFill>
                    <a:srgbClr val="000000"/>
                  </a:solidFill>
                </a:rPr>
                <a:t>brother</a:t>
              </a:r>
              <a:r>
                <a:rPr lang="cs-CZ" dirty="0" smtClean="0">
                  <a:solidFill>
                    <a:srgbClr val="000000"/>
                  </a:solidFill>
                </a:rPr>
                <a:t> and a </a:t>
              </a:r>
              <a:r>
                <a:rPr lang="cs-CZ" dirty="0" err="1" smtClean="0">
                  <a:solidFill>
                    <a:srgbClr val="000000"/>
                  </a:solidFill>
                </a:rPr>
                <a:t>sister</a:t>
              </a:r>
              <a:r>
                <a:rPr lang="cs-CZ" dirty="0" smtClean="0">
                  <a:solidFill>
                    <a:srgbClr val="000000"/>
                  </a:solidFill>
                </a:rPr>
                <a:t>.</a:t>
              </a:r>
              <a:endParaRPr lang="cs-CZ" dirty="0">
                <a:solidFill>
                  <a:srgbClr val="000000"/>
                </a:solidFill>
              </a:endParaRPr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2339752" y="188640"/>
            <a:ext cx="5112568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0000"/>
                </a:solidFill>
                <a:latin typeface="Comic Sans MS" pitchFamily="66" charset="0"/>
              </a:rPr>
              <a:t>Tvoř věty podle vzoru:</a:t>
            </a:r>
            <a:endParaRPr lang="cs-CZ" sz="2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493591" y="2371566"/>
            <a:ext cx="4479417" cy="1494186"/>
            <a:chOff x="493591" y="2371566"/>
            <a:chExt cx="4479417" cy="1494186"/>
          </a:xfrm>
        </p:grpSpPr>
        <p:pic>
          <p:nvPicPr>
            <p:cNvPr id="26" name="Picture 2" descr="C:\Documents and Settings\Jana\Local Settings\Temporary Internet Files\Content.IE5\D3IBLA5L\MP900399776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591" y="2425592"/>
              <a:ext cx="960575" cy="1440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Oválný popisek 13"/>
            <p:cNvSpPr/>
            <p:nvPr/>
          </p:nvSpPr>
          <p:spPr>
            <a:xfrm>
              <a:off x="1853934" y="2371566"/>
              <a:ext cx="3119074" cy="1381548"/>
            </a:xfrm>
            <a:prstGeom prst="wedgeEllipseCallout">
              <a:avLst>
                <a:gd name="adj1" fmla="val -74815"/>
                <a:gd name="adj2" fmla="val -7675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rgbClr val="000000"/>
                  </a:solidFill>
                </a:rPr>
                <a:t>I </a:t>
              </a:r>
              <a:r>
                <a:rPr lang="cs-CZ" dirty="0" err="1" smtClean="0">
                  <a:solidFill>
                    <a:srgbClr val="000000"/>
                  </a:solidFill>
                </a:rPr>
                <a:t>have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got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two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smtClean="0">
                  <a:solidFill>
                    <a:srgbClr val="000000"/>
                  </a:solidFill>
                </a:rPr>
                <a:t>sisters </a:t>
              </a:r>
              <a:r>
                <a:rPr lang="cs-CZ" dirty="0" smtClean="0">
                  <a:solidFill>
                    <a:srgbClr val="000000"/>
                  </a:solidFill>
                </a:rPr>
                <a:t>and </a:t>
              </a:r>
              <a:r>
                <a:rPr lang="cs-CZ" dirty="0" err="1" smtClean="0">
                  <a:solidFill>
                    <a:srgbClr val="000000"/>
                  </a:solidFill>
                </a:rPr>
                <a:t>two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brothers</a:t>
              </a:r>
              <a:r>
                <a:rPr lang="cs-CZ" dirty="0" smtClean="0">
                  <a:solidFill>
                    <a:srgbClr val="000000"/>
                  </a:solidFill>
                </a:rPr>
                <a:t> .</a:t>
              </a:r>
              <a:endParaRPr lang="cs-CZ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363488" y="4670926"/>
            <a:ext cx="3715013" cy="1447472"/>
            <a:chOff x="363488" y="4670926"/>
            <a:chExt cx="3715013" cy="1447472"/>
          </a:xfrm>
        </p:grpSpPr>
        <p:pic>
          <p:nvPicPr>
            <p:cNvPr id="28" name="Picture 8" descr="C:\Documents and Settings\Jana\Local Settings\Temporary Internet Files\Content.IE5\NG59WVRS\MP900439482[1]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11" t="5682" r="7762" b="45814"/>
            <a:stretch/>
          </p:blipFill>
          <p:spPr bwMode="auto">
            <a:xfrm>
              <a:off x="2434291" y="4670926"/>
              <a:ext cx="1644210" cy="14474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Oválný popisek 15"/>
            <p:cNvSpPr/>
            <p:nvPr/>
          </p:nvSpPr>
          <p:spPr>
            <a:xfrm>
              <a:off x="363488" y="4956168"/>
              <a:ext cx="2204383" cy="978077"/>
            </a:xfrm>
            <a:prstGeom prst="wedgeEllipseCallout">
              <a:avLst>
                <a:gd name="adj1" fmla="val 62542"/>
                <a:gd name="adj2" fmla="val -422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err="1" smtClean="0">
                  <a:solidFill>
                    <a:srgbClr val="000000"/>
                  </a:solidFill>
                </a:rPr>
                <a:t>I´ve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got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three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brothers</a:t>
              </a:r>
              <a:r>
                <a:rPr lang="cs-CZ" dirty="0" smtClean="0">
                  <a:solidFill>
                    <a:srgbClr val="000000"/>
                  </a:solidFill>
                </a:rPr>
                <a:t>.</a:t>
              </a:r>
              <a:endParaRPr lang="cs-CZ" dirty="0">
                <a:solidFill>
                  <a:srgbClr val="000000"/>
                </a:solidFill>
              </a:endParaRPr>
            </a:p>
          </p:txBody>
        </p:sp>
      </p:grpSp>
      <p:sp>
        <p:nvSpPr>
          <p:cNvPr id="22" name="TextovéPole 21"/>
          <p:cNvSpPr txBox="1"/>
          <p:nvPr/>
        </p:nvSpPr>
        <p:spPr>
          <a:xfrm>
            <a:off x="973879" y="4036695"/>
            <a:ext cx="3184951" cy="646331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pPr algn="ctr"/>
            <a:r>
              <a:rPr lang="cs-CZ" dirty="0" smtClean="0"/>
              <a:t>He </a:t>
            </a:r>
            <a:r>
              <a:rPr lang="cs-CZ" dirty="0"/>
              <a:t>has </a:t>
            </a:r>
            <a:r>
              <a:rPr lang="cs-CZ" dirty="0" err="1"/>
              <a:t>got</a:t>
            </a:r>
            <a:r>
              <a:rPr lang="cs-CZ" dirty="0"/>
              <a:t>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sisters</a:t>
            </a:r>
            <a:r>
              <a:rPr lang="cs-CZ" dirty="0" smtClean="0"/>
              <a:t> and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/>
              <a:t>brothers</a:t>
            </a:r>
            <a:r>
              <a:rPr lang="cs-CZ" dirty="0"/>
              <a:t>. 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5908719" y="4036695"/>
            <a:ext cx="2875452" cy="36933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pPr algn="ctr"/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/>
              <a:t>has </a:t>
            </a:r>
            <a:r>
              <a:rPr lang="cs-CZ" dirty="0" err="1"/>
              <a:t>got</a:t>
            </a:r>
            <a:r>
              <a:rPr lang="cs-CZ" dirty="0"/>
              <a:t> a </a:t>
            </a:r>
            <a:r>
              <a:rPr lang="cs-CZ" dirty="0" err="1" smtClean="0"/>
              <a:t>brother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06726" y="6302721"/>
            <a:ext cx="3266051" cy="36933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pPr algn="ctr"/>
            <a:r>
              <a:rPr lang="cs-CZ" dirty="0" err="1" smtClean="0"/>
              <a:t>She</a:t>
            </a:r>
            <a:r>
              <a:rPr lang="cs-CZ" dirty="0" err="1"/>
              <a:t>´</a:t>
            </a:r>
            <a:r>
              <a:rPr lang="cs-CZ" dirty="0" err="1" smtClean="0"/>
              <a:t>s</a:t>
            </a:r>
            <a:r>
              <a:rPr lang="cs-CZ" dirty="0" smtClean="0"/>
              <a:t> </a:t>
            </a:r>
            <a:r>
              <a:rPr lang="cs-CZ" dirty="0" err="1"/>
              <a:t>got</a:t>
            </a:r>
            <a:r>
              <a:rPr lang="cs-CZ" dirty="0"/>
              <a:t> </a:t>
            </a: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brothers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697921" y="6118398"/>
            <a:ext cx="3086250" cy="646331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>
                <a:solidFill>
                  <a:srgbClr val="000000"/>
                </a:solidFill>
                <a:latin typeface="Comic Sans MS" pitchFamily="66" charset="0"/>
              </a:defRPr>
            </a:lvl1pPr>
          </a:lstStyle>
          <a:p>
            <a:pPr algn="ctr"/>
            <a:r>
              <a:rPr lang="cs-CZ" dirty="0" err="1" smtClean="0"/>
              <a:t>He´s</a:t>
            </a:r>
            <a:r>
              <a:rPr lang="cs-CZ" dirty="0" smtClean="0"/>
              <a:t> </a:t>
            </a:r>
            <a:r>
              <a:rPr lang="cs-CZ" dirty="0" err="1"/>
              <a:t>got</a:t>
            </a:r>
            <a:r>
              <a:rPr lang="cs-CZ" dirty="0"/>
              <a:t> </a:t>
            </a:r>
            <a:r>
              <a:rPr lang="cs-CZ" dirty="0" smtClean="0"/>
              <a:t>a </a:t>
            </a:r>
            <a:r>
              <a:rPr lang="cs-CZ" dirty="0" err="1" smtClean="0"/>
              <a:t>brother</a:t>
            </a:r>
            <a:r>
              <a:rPr lang="cs-CZ" dirty="0" smtClean="0"/>
              <a:t> and a </a:t>
            </a:r>
            <a:r>
              <a:rPr lang="cs-CZ" dirty="0" err="1" smtClean="0"/>
              <a:t>sister</a:t>
            </a:r>
            <a:r>
              <a:rPr lang="cs-CZ" dirty="0" smtClean="0"/>
              <a:t>. </a:t>
            </a:r>
            <a:endParaRPr lang="cs-CZ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4788024" y="4670926"/>
            <a:ext cx="3908510" cy="1282277"/>
            <a:chOff x="4788024" y="4670926"/>
            <a:chExt cx="3908510" cy="1282277"/>
          </a:xfrm>
        </p:grpSpPr>
        <p:pic>
          <p:nvPicPr>
            <p:cNvPr id="27" name="Picture 6" descr="C:\Documents and Settings\Jana\Local Settings\Temporary Internet Files\Content.IE5\W5O0SL8F\MP900426545[1]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695" b="26826"/>
            <a:stretch/>
          </p:blipFill>
          <p:spPr bwMode="auto">
            <a:xfrm>
              <a:off x="7241046" y="4670926"/>
              <a:ext cx="1455488" cy="12633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Oválný popisek 16"/>
            <p:cNvSpPr/>
            <p:nvPr/>
          </p:nvSpPr>
          <p:spPr>
            <a:xfrm>
              <a:off x="4788024" y="4829903"/>
              <a:ext cx="2369277" cy="1123300"/>
            </a:xfrm>
            <a:prstGeom prst="wedgeEllipseCallout">
              <a:avLst>
                <a:gd name="adj1" fmla="val 63849"/>
                <a:gd name="adj2" fmla="val 24075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err="1" smtClean="0">
                  <a:solidFill>
                    <a:srgbClr val="000000"/>
                  </a:solidFill>
                </a:rPr>
                <a:t>I´ve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got</a:t>
              </a:r>
              <a:r>
                <a:rPr lang="cs-CZ" dirty="0" smtClean="0">
                  <a:solidFill>
                    <a:srgbClr val="000000"/>
                  </a:solidFill>
                </a:rPr>
                <a:t> a </a:t>
              </a:r>
              <a:r>
                <a:rPr lang="cs-CZ" dirty="0" err="1" smtClean="0">
                  <a:solidFill>
                    <a:srgbClr val="000000"/>
                  </a:solidFill>
                </a:rPr>
                <a:t>brother</a:t>
              </a:r>
              <a:r>
                <a:rPr lang="cs-CZ" dirty="0" smtClean="0">
                  <a:solidFill>
                    <a:srgbClr val="000000"/>
                  </a:solidFill>
                </a:rPr>
                <a:t> and a </a:t>
              </a:r>
              <a:r>
                <a:rPr lang="cs-CZ" dirty="0" err="1" smtClean="0">
                  <a:solidFill>
                    <a:srgbClr val="000000"/>
                  </a:solidFill>
                </a:rPr>
                <a:t>sister</a:t>
              </a:r>
              <a:r>
                <a:rPr lang="cs-CZ" dirty="0" smtClean="0">
                  <a:solidFill>
                    <a:srgbClr val="000000"/>
                  </a:solidFill>
                </a:rPr>
                <a:t>.</a:t>
              </a:r>
              <a:endParaRPr lang="cs-CZ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5707682" y="2049074"/>
            <a:ext cx="2915123" cy="1802649"/>
            <a:chOff x="5707682" y="2049074"/>
            <a:chExt cx="2915123" cy="1802649"/>
          </a:xfrm>
        </p:grpSpPr>
        <p:pic>
          <p:nvPicPr>
            <p:cNvPr id="29" name="Picture 10" descr="C:\Documents and Settings\Jana\Local Settings\Temporary Internet Files\Content.IE5\OGTI8IP2\MP900439336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7682" y="2049074"/>
              <a:ext cx="1197205" cy="18026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Oválný popisek 14"/>
            <p:cNvSpPr/>
            <p:nvPr/>
          </p:nvSpPr>
          <p:spPr>
            <a:xfrm>
              <a:off x="7020272" y="2204864"/>
              <a:ext cx="1602533" cy="1297449"/>
            </a:xfrm>
            <a:prstGeom prst="wedgeEllipseCallout">
              <a:avLst>
                <a:gd name="adj1" fmla="val -73500"/>
                <a:gd name="adj2" fmla="val 5352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rgbClr val="000000"/>
                  </a:solidFill>
                </a:rPr>
                <a:t>I </a:t>
              </a:r>
              <a:r>
                <a:rPr lang="cs-CZ" dirty="0" err="1" smtClean="0">
                  <a:solidFill>
                    <a:srgbClr val="000000"/>
                  </a:solidFill>
                </a:rPr>
                <a:t>have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got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one</a:t>
              </a:r>
              <a:r>
                <a:rPr lang="cs-CZ" dirty="0" smtClean="0">
                  <a:solidFill>
                    <a:srgbClr val="000000"/>
                  </a:solidFill>
                </a:rPr>
                <a:t> </a:t>
              </a:r>
              <a:r>
                <a:rPr lang="cs-CZ" dirty="0" err="1" smtClean="0">
                  <a:solidFill>
                    <a:srgbClr val="000000"/>
                  </a:solidFill>
                </a:rPr>
                <a:t>brother</a:t>
              </a:r>
              <a:r>
                <a:rPr lang="cs-CZ" dirty="0" smtClean="0">
                  <a:solidFill>
                    <a:srgbClr val="000000"/>
                  </a:solidFill>
                </a:rPr>
                <a:t>.</a:t>
              </a:r>
              <a:endParaRPr lang="cs-CZ" dirty="0">
                <a:solidFill>
                  <a:srgbClr val="000000"/>
                </a:solidFill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5060536" y="1147109"/>
            <a:ext cx="3919472" cy="646331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She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has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brother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and a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sister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She´s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brother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and a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sister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  <a:r>
              <a:rPr lang="cs-CZ" dirty="0" smtClean="0">
                <a:latin typeface="Comic Sans MS" pitchFamily="66" charset="0"/>
              </a:rPr>
              <a:t> 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23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2" grpId="0" animBg="1"/>
      <p:bldP spid="23" grpId="0" animBg="1"/>
      <p:bldP spid="24" grpId="0" animBg="1"/>
      <p:bldP spid="25" grpId="0" animBg="1"/>
      <p:bldP spid="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Vývojový diagram: alternativní postup 25"/>
          <p:cNvSpPr/>
          <p:nvPr/>
        </p:nvSpPr>
        <p:spPr>
          <a:xfrm>
            <a:off x="4833046" y="202416"/>
            <a:ext cx="4085981" cy="2970045"/>
          </a:xfrm>
          <a:prstGeom prst="flowChartAlternateProcess">
            <a:avLst/>
          </a:prstGeom>
          <a:solidFill>
            <a:schemeClr val="tx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alternativní postup 23"/>
          <p:cNvSpPr/>
          <p:nvPr/>
        </p:nvSpPr>
        <p:spPr>
          <a:xfrm>
            <a:off x="168804" y="207674"/>
            <a:ext cx="4355976" cy="2970045"/>
          </a:xfrm>
          <a:prstGeom prst="flowChartAlternateProcess">
            <a:avLst/>
          </a:prstGeom>
          <a:solidFill>
            <a:schemeClr val="tx1">
              <a:lumMod val="9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3" r="28447" b="81149"/>
          <a:stretch/>
        </p:blipFill>
        <p:spPr bwMode="auto">
          <a:xfrm>
            <a:off x="638929" y="782234"/>
            <a:ext cx="1440160" cy="15252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83" t="8131" r="56360" b="74069"/>
          <a:stretch/>
        </p:blipFill>
        <p:spPr bwMode="auto">
          <a:xfrm>
            <a:off x="2730188" y="782234"/>
            <a:ext cx="1152128" cy="146938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387332" y="207674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Parents</a:t>
            </a:r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3216" y="2346722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father</a:t>
            </a:r>
            <a:endParaRPr lang="cs-CZ" sz="2400" dirty="0" smtClean="0">
              <a:solidFill>
                <a:schemeClr val="tx1">
                  <a:lumMod val="25000"/>
                </a:schemeClr>
              </a:solidFill>
            </a:endParaRPr>
          </a:p>
          <a:p>
            <a:pPr algn="ctr"/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dad</a:t>
            </a:r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262136" y="2346722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mother</a:t>
            </a:r>
            <a:endParaRPr lang="cs-CZ" sz="2400" dirty="0" smtClean="0">
              <a:solidFill>
                <a:schemeClr val="tx1">
                  <a:lumMod val="25000"/>
                </a:schemeClr>
              </a:solidFill>
            </a:endParaRPr>
          </a:p>
          <a:p>
            <a:pPr algn="ctr"/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mum</a:t>
            </a:r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14604" r="70115" b="65371"/>
          <a:stretch/>
        </p:blipFill>
        <p:spPr bwMode="auto">
          <a:xfrm>
            <a:off x="5426783" y="772003"/>
            <a:ext cx="1118226" cy="15252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524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7" t="21683" r="45033" b="61124"/>
          <a:stretch/>
        </p:blipFill>
        <p:spPr bwMode="auto">
          <a:xfrm>
            <a:off x="7154976" y="858520"/>
            <a:ext cx="1329717" cy="14307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858832" y="290941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Grandparents</a:t>
            </a:r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902948" y="2381407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grandmother</a:t>
            </a:r>
            <a:endParaRPr lang="cs-CZ" sz="2400" dirty="0" smtClean="0">
              <a:solidFill>
                <a:schemeClr val="tx1">
                  <a:lumMod val="25000"/>
                </a:schemeClr>
              </a:solidFill>
            </a:endParaRPr>
          </a:p>
          <a:p>
            <a:pPr algn="ctr"/>
            <a:r>
              <a:rPr lang="cs-CZ" dirty="0" err="1" smtClean="0">
                <a:solidFill>
                  <a:schemeClr val="tx1">
                    <a:lumMod val="25000"/>
                  </a:schemeClr>
                </a:solidFill>
              </a:rPr>
              <a:t>grandma,granny</a:t>
            </a:r>
            <a:endParaRPr lang="cs-CZ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778931" y="2346722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grandfather</a:t>
            </a:r>
            <a:endParaRPr lang="cs-CZ" sz="2400" dirty="0" smtClean="0">
              <a:solidFill>
                <a:schemeClr val="tx1">
                  <a:lumMod val="25000"/>
                </a:schemeClr>
              </a:solidFill>
            </a:endParaRPr>
          </a:p>
          <a:p>
            <a:pPr algn="ctr"/>
            <a:r>
              <a:rPr lang="cs-CZ" dirty="0" err="1" smtClean="0">
                <a:solidFill>
                  <a:schemeClr val="tx1">
                    <a:lumMod val="25000"/>
                  </a:schemeClr>
                </a:solidFill>
              </a:rPr>
              <a:t>grandad,grandpa</a:t>
            </a:r>
            <a:endParaRPr lang="cs-CZ" dirty="0">
              <a:solidFill>
                <a:schemeClr val="tx1">
                  <a:lumMod val="25000"/>
                </a:schemeClr>
              </a:solidFill>
            </a:endParaRPr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2301659" y="3212404"/>
            <a:ext cx="0" cy="5421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Vývojový diagram: alternativní postup 26"/>
          <p:cNvSpPr/>
          <p:nvPr/>
        </p:nvSpPr>
        <p:spPr>
          <a:xfrm>
            <a:off x="108480" y="3754590"/>
            <a:ext cx="4241888" cy="2842761"/>
          </a:xfrm>
          <a:prstGeom prst="flowChartAlternateProcess">
            <a:avLst/>
          </a:prstGeom>
          <a:solidFill>
            <a:schemeClr val="tx1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34021" r="70519" b="49595"/>
          <a:stretch/>
        </p:blipFill>
        <p:spPr bwMode="auto">
          <a:xfrm>
            <a:off x="108480" y="4194522"/>
            <a:ext cx="1493957" cy="171445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3" t="26740" r="28315" b="57078"/>
          <a:stretch/>
        </p:blipFill>
        <p:spPr bwMode="auto">
          <a:xfrm>
            <a:off x="1552868" y="4303947"/>
            <a:ext cx="1295705" cy="1555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2876145" y="4325054"/>
            <a:ext cx="1225963" cy="145338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118310" y="592819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>
                <a:solidFill>
                  <a:schemeClr val="tx1">
                    <a:lumMod val="25000"/>
                  </a:schemeClr>
                </a:solidFill>
              </a:rPr>
              <a:t>daughter</a:t>
            </a:r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835082" y="5936099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>
                <a:solidFill>
                  <a:schemeClr val="tx1">
                    <a:lumMod val="25000"/>
                  </a:schemeClr>
                </a:solidFill>
              </a:rPr>
              <a:t>daughter</a:t>
            </a:r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480640" y="5928191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tx1">
                    <a:lumMod val="25000"/>
                  </a:schemeClr>
                </a:solidFill>
              </a:rPr>
              <a:t>son</a:t>
            </a:r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62355" y="384228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Children</a:t>
            </a:r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46" name="Vývojový diagram: alternativní postup 45"/>
          <p:cNvSpPr/>
          <p:nvPr/>
        </p:nvSpPr>
        <p:spPr>
          <a:xfrm>
            <a:off x="4524780" y="3789960"/>
            <a:ext cx="4561654" cy="2842761"/>
          </a:xfrm>
          <a:prstGeom prst="flowChartAlternateProcess">
            <a:avLst/>
          </a:prstGeom>
          <a:solidFill>
            <a:schemeClr val="tx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7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34021" r="70519" b="49595"/>
          <a:stretch/>
        </p:blipFill>
        <p:spPr bwMode="auto">
          <a:xfrm>
            <a:off x="4755092" y="4229892"/>
            <a:ext cx="1493957" cy="171445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3" t="26740" r="28315" b="57078"/>
          <a:stretch/>
        </p:blipFill>
        <p:spPr bwMode="auto">
          <a:xfrm>
            <a:off x="6199480" y="4339317"/>
            <a:ext cx="1295705" cy="1555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7522757" y="4360424"/>
            <a:ext cx="1225963" cy="145338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TextovéPole 49"/>
          <p:cNvSpPr txBox="1"/>
          <p:nvPr/>
        </p:nvSpPr>
        <p:spPr>
          <a:xfrm>
            <a:off x="4519178" y="6119151"/>
            <a:ext cx="1680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tx1">
                    <a:lumMod val="25000"/>
                  </a:schemeClr>
                </a:solidFill>
              </a:rPr>
              <a:t>granddaughter</a:t>
            </a:r>
            <a:endParaRPr lang="cs-CZ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6127252" y="5893213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grandson</a:t>
            </a:r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742054" y="3842282"/>
            <a:ext cx="2267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Grandchildren</a:t>
            </a:r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cxnSp>
        <p:nvCxnSpPr>
          <p:cNvPr id="54" name="Přímá spojnice se šipkou 53"/>
          <p:cNvCxnSpPr/>
          <p:nvPr/>
        </p:nvCxnSpPr>
        <p:spPr>
          <a:xfrm>
            <a:off x="6867163" y="3222599"/>
            <a:ext cx="0" cy="5421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7406132" y="6114257"/>
            <a:ext cx="1680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tx1">
                    <a:lumMod val="25000"/>
                  </a:schemeClr>
                </a:solidFill>
              </a:rPr>
              <a:t>granddaughter</a:t>
            </a:r>
            <a:endParaRPr lang="cs-CZ" dirty="0">
              <a:solidFill>
                <a:schemeClr val="tx1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22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9" grpId="0"/>
      <p:bldP spid="12" grpId="0"/>
      <p:bldP spid="15" grpId="0"/>
      <p:bldP spid="29" grpId="0"/>
      <p:bldP spid="30" grpId="0"/>
      <p:bldP spid="31" grpId="0"/>
      <p:bldP spid="33" grpId="0"/>
      <p:bldP spid="50" grpId="0"/>
      <p:bldP spid="52" grpId="0"/>
      <p:bldP spid="43" grpId="0"/>
      <p:bldP spid="5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3" r="28447" b="81149"/>
          <a:stretch/>
        </p:blipFill>
        <p:spPr bwMode="auto">
          <a:xfrm>
            <a:off x="714258" y="1560281"/>
            <a:ext cx="1021657" cy="108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83" t="8131" r="56360" b="74069"/>
          <a:stretch/>
        </p:blipFill>
        <p:spPr bwMode="auto">
          <a:xfrm>
            <a:off x="2784688" y="1577123"/>
            <a:ext cx="787516" cy="10043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326665" y="1060548"/>
            <a:ext cx="1715183" cy="461665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4716" y="2674591"/>
            <a:ext cx="1575990" cy="1080000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56912" y="2674591"/>
            <a:ext cx="1693462" cy="1080000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</a:lstStyle>
          <a:p>
            <a:endParaRPr lang="cs-CZ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14604" r="70115" b="65371"/>
          <a:stretch/>
        </p:blipFill>
        <p:spPr bwMode="auto">
          <a:xfrm>
            <a:off x="5471379" y="1522213"/>
            <a:ext cx="763020" cy="104073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524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7" t="21683" r="45033" b="61124"/>
          <a:stretch/>
        </p:blipFill>
        <p:spPr bwMode="auto">
          <a:xfrm>
            <a:off x="7453435" y="1577123"/>
            <a:ext cx="862981" cy="92852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796693" y="1040498"/>
            <a:ext cx="2088232" cy="461665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902948" y="2607436"/>
            <a:ext cx="2088232" cy="108000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s-CZ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765284" y="2617091"/>
            <a:ext cx="2088232" cy="108000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s-CZ" dirty="0">
              <a:solidFill>
                <a:schemeClr val="tx1">
                  <a:lumMod val="25000"/>
                </a:schemeClr>
              </a:solidFill>
            </a:endParaRP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34021" r="70519" b="49595"/>
          <a:stretch/>
        </p:blipFill>
        <p:spPr bwMode="auto">
          <a:xfrm>
            <a:off x="391537" y="4696680"/>
            <a:ext cx="935128" cy="107314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3" t="26740" r="28315" b="57078"/>
          <a:stretch/>
        </p:blipFill>
        <p:spPr bwMode="auto">
          <a:xfrm>
            <a:off x="1679503" y="4585006"/>
            <a:ext cx="950848" cy="114127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3077159" y="4696680"/>
            <a:ext cx="831759" cy="9860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168804" y="5928192"/>
            <a:ext cx="1434558" cy="461665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813343" y="5936099"/>
            <a:ext cx="1440160" cy="461665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735915" y="5926605"/>
            <a:ext cx="929609" cy="461665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581578" y="3842282"/>
            <a:ext cx="1440160" cy="461665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78195" y="3754591"/>
            <a:ext cx="4176464" cy="25545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son,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grandpa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daughter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mother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granny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parents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mum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grandfather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father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children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grandmother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dad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grandma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grandparents</a:t>
            </a:r>
            <a:r>
              <a:rPr lang="cs-CZ" sz="2000" b="1" dirty="0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, </a:t>
            </a:r>
            <a:r>
              <a:rPr lang="cs-CZ" sz="2000" b="1" dirty="0" err="1" smtClean="0">
                <a:solidFill>
                  <a:schemeClr val="tx1">
                    <a:lumMod val="25000"/>
                  </a:schemeClr>
                </a:solidFill>
                <a:latin typeface="Bradley Hand ITC" pitchFamily="66" charset="0"/>
              </a:rPr>
              <a:t>grandad</a:t>
            </a:r>
            <a:endParaRPr lang="cs-CZ" sz="2000" b="1" dirty="0" smtClean="0">
              <a:solidFill>
                <a:schemeClr val="tx1">
                  <a:lumMod val="25000"/>
                </a:schemeClr>
              </a:solidFill>
              <a:latin typeface="Bradley Hand ITC" pitchFamily="66" charset="0"/>
            </a:endParaRPr>
          </a:p>
        </p:txBody>
      </p:sp>
      <p:sp>
        <p:nvSpPr>
          <p:cNvPr id="10" name="Veselý obličej 9">
            <a:hlinkClick r:id="" action="ppaction://hlinkshowjump?jump=nextslide"/>
          </p:cNvPr>
          <p:cNvSpPr/>
          <p:nvPr/>
        </p:nvSpPr>
        <p:spPr>
          <a:xfrm>
            <a:off x="8316416" y="6339448"/>
            <a:ext cx="513368" cy="460236"/>
          </a:xfrm>
          <a:prstGeom prst="smileyFace">
            <a:avLst/>
          </a:prstGeom>
          <a:solidFill>
            <a:schemeClr val="tx1">
              <a:lumMod val="90000"/>
            </a:schemeClr>
          </a:solidFill>
          <a:ln w="9525">
            <a:solidFill>
              <a:srgbClr val="0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>
            <a:off x="6594712" y="6280536"/>
            <a:ext cx="1646872" cy="578060"/>
          </a:xfrm>
          <a:prstGeom prst="rightArrow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25000"/>
                  </a:schemeClr>
                </a:solidFill>
              </a:rPr>
              <a:t>KONTROLA</a:t>
            </a:r>
            <a:endParaRPr lang="cs-CZ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238992" y="52834"/>
            <a:ext cx="511256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Comic Sans MS" pitchFamily="66" charset="0"/>
              </a:rPr>
              <a:t>Doplň k obrázkům správná slova z rámečku:</a:t>
            </a:r>
            <a:endParaRPr lang="cs-CZ" sz="2400" dirty="0">
              <a:solidFill>
                <a:srgbClr val="0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47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3" r="28447" b="81149"/>
          <a:stretch/>
        </p:blipFill>
        <p:spPr bwMode="auto">
          <a:xfrm>
            <a:off x="1059049" y="1560281"/>
            <a:ext cx="1021657" cy="108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83" t="8131" r="56360" b="74069"/>
          <a:stretch/>
        </p:blipFill>
        <p:spPr bwMode="auto">
          <a:xfrm>
            <a:off x="2419585" y="1586689"/>
            <a:ext cx="787516" cy="10043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14604" r="70115" b="65371"/>
          <a:stretch/>
        </p:blipFill>
        <p:spPr bwMode="auto">
          <a:xfrm>
            <a:off x="5471379" y="1522213"/>
            <a:ext cx="763020" cy="104073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524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87" t="21683" r="45033" b="61124"/>
          <a:stretch/>
        </p:blipFill>
        <p:spPr bwMode="auto">
          <a:xfrm>
            <a:off x="7453435" y="1577123"/>
            <a:ext cx="862981" cy="92852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 t="34021" r="70519" b="49595"/>
          <a:stretch/>
        </p:blipFill>
        <p:spPr bwMode="auto">
          <a:xfrm>
            <a:off x="391537" y="4696680"/>
            <a:ext cx="935128" cy="107314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3" t="26740" r="28315" b="57078"/>
          <a:stretch/>
        </p:blipFill>
        <p:spPr bwMode="auto">
          <a:xfrm>
            <a:off x="1679503" y="4585006"/>
            <a:ext cx="950848" cy="114127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1" b="27162"/>
          <a:stretch/>
        </p:blipFill>
        <p:spPr bwMode="auto">
          <a:xfrm>
            <a:off x="3077159" y="4696680"/>
            <a:ext cx="831759" cy="98605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ovéPole 35"/>
          <p:cNvSpPr txBox="1"/>
          <p:nvPr/>
        </p:nvSpPr>
        <p:spPr>
          <a:xfrm>
            <a:off x="2238992" y="52834"/>
            <a:ext cx="5112568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Comic Sans MS" pitchFamily="66" charset="0"/>
              </a:rPr>
              <a:t>KONTROLA</a:t>
            </a:r>
            <a:endParaRPr lang="cs-CZ" sz="2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361976" y="577226"/>
            <a:ext cx="1715183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chemeClr val="tx1">
                    <a:lumMod val="25000"/>
                  </a:schemeClr>
                </a:solidFill>
              </a:rPr>
              <a:t>Parents</a:t>
            </a:r>
            <a:endParaRPr lang="cs-CZ" sz="2400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796693" y="577225"/>
            <a:ext cx="2088232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</a:lstStyle>
          <a:p>
            <a:r>
              <a:rPr lang="cs-CZ" dirty="0" err="1"/>
              <a:t>Grandparents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0" y="1770760"/>
            <a:ext cx="1157861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</a:lstStyle>
          <a:p>
            <a:r>
              <a:rPr lang="cs-CZ" dirty="0" err="1"/>
              <a:t>father</a:t>
            </a:r>
            <a:endParaRPr lang="cs-CZ" dirty="0"/>
          </a:p>
          <a:p>
            <a:r>
              <a:rPr lang="cs-CZ" dirty="0" err="1"/>
              <a:t>dad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207100" y="1760060"/>
            <a:ext cx="1173053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</a:lstStyle>
          <a:p>
            <a:r>
              <a:rPr lang="cs-CZ" dirty="0" err="1"/>
              <a:t>mother</a:t>
            </a:r>
            <a:endParaRPr lang="cs-CZ" dirty="0"/>
          </a:p>
          <a:p>
            <a:r>
              <a:rPr lang="cs-CZ" dirty="0" err="1"/>
              <a:t>mum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569877" y="4297243"/>
            <a:ext cx="144016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</a:lstStyle>
          <a:p>
            <a:r>
              <a:rPr lang="cs-CZ" dirty="0" err="1"/>
              <a:t>Children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68804" y="6388270"/>
            <a:ext cx="1434558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</a:lstStyle>
          <a:p>
            <a:r>
              <a:rPr lang="cs-CZ" dirty="0" err="1"/>
              <a:t>daughter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813343" y="6400896"/>
            <a:ext cx="1440160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</a:lstStyle>
          <a:p>
            <a:r>
              <a:rPr lang="cs-CZ" dirty="0" err="1"/>
              <a:t>daughter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735915" y="6388269"/>
            <a:ext cx="929609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</a:lstStyle>
          <a:p>
            <a:r>
              <a:rPr lang="cs-CZ" dirty="0"/>
              <a:t>son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6844205" y="3789411"/>
            <a:ext cx="2088232" cy="738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err="1"/>
              <a:t>grandmother</a:t>
            </a:r>
            <a:endParaRPr lang="cs-CZ" dirty="0"/>
          </a:p>
          <a:p>
            <a:r>
              <a:rPr lang="cs-CZ" sz="1800" dirty="0" err="1"/>
              <a:t>grandma,granny</a:t>
            </a:r>
            <a:endParaRPr lang="cs-CZ" sz="1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832096" y="3789411"/>
            <a:ext cx="2088232" cy="738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>
                <a:solidFill>
                  <a:schemeClr val="tx1">
                    <a:lumMod val="25000"/>
                  </a:schemeClr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cs-CZ" dirty="0" err="1"/>
              <a:t>grandfather</a:t>
            </a:r>
            <a:endParaRPr lang="cs-CZ" dirty="0"/>
          </a:p>
          <a:p>
            <a:r>
              <a:rPr lang="cs-CZ" sz="1800" dirty="0" err="1"/>
              <a:t>grandad,grandpa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307782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1268760"/>
            <a:ext cx="8352928" cy="2376264"/>
          </a:xfrm>
        </p:spPr>
        <p:txBody>
          <a:bodyPr>
            <a:normAutofit/>
          </a:bodyPr>
          <a:lstStyle/>
          <a:p>
            <a:pPr algn="l"/>
            <a:r>
              <a:rPr lang="cs-CZ" sz="2700" dirty="0" smtClean="0">
                <a:solidFill>
                  <a:srgbClr val="000000"/>
                </a:solidFill>
                <a:effectLst/>
              </a:rPr>
              <a:t>obrázky jsou z webové galerie: </a:t>
            </a:r>
            <a:r>
              <a:rPr lang="cs-CZ" sz="2700" dirty="0">
                <a:solidFill>
                  <a:srgbClr val="000000"/>
                </a:solidFill>
                <a:effectLst/>
              </a:rPr>
              <a:t>http://office.microsoft.com/cs-cz/images/?CTT=6&amp;ver=14&amp;app=powerpnt.exe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r>
              <a:rPr lang="cs-CZ" dirty="0" smtClean="0">
                <a:effectLst/>
              </a:rPr>
              <a:t> 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0968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Vlastní 3">
      <a:dk1>
        <a:srgbClr val="DDD0FF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22520</TotalTime>
  <Words>544</Words>
  <Application>Microsoft Office PowerPoint</Application>
  <PresentationFormat>Předvádění na obrazovce (4:3)</PresentationFormat>
  <Paragraphs>124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Aerodynamika</vt:lpstr>
      <vt:lpstr>Prezentace aplikace PowerPoint</vt:lpstr>
      <vt:lpstr>Anotace</vt:lpstr>
      <vt:lpstr>My family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obrázky jsou z webové galerie: http://office.microsoft.com/cs-cz/images/?CTT=6&amp;ver=14&amp;app=powerpnt.exe  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family</dc:title>
  <dc:creator>Jana</dc:creator>
  <cp:lastModifiedBy>1Sl1</cp:lastModifiedBy>
  <cp:revision>55</cp:revision>
  <dcterms:created xsi:type="dcterms:W3CDTF">2012-04-04T04:42:11Z</dcterms:created>
  <dcterms:modified xsi:type="dcterms:W3CDTF">2012-09-09T22:16:47Z</dcterms:modified>
</cp:coreProperties>
</file>