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66" r:id="rId5"/>
    <p:sldId id="265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83493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756513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59810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82346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508513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8413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003153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16191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781900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51753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495423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815387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306740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68430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48472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293627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509980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621071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167469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151813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577447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84534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0ADAEA-8673-4F41-8F56-E6443C236A0E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9EE41C-9416-4638-9F27-EF7F28EEC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63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367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dvard_Bene%C5%A1.jpg" TargetMode="External"/><Relationship Id="rId2" Type="http://schemas.openxmlformats.org/officeDocument/2006/relationships/hyperlink" Target="http://cs.wikipedia.org/wiki/Soubor:Adolf_Hitler-1933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564904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ZŠP a ZŠS Uherský Brod</a:t>
            </a:r>
            <a:br>
              <a:rPr lang="cs-CZ" dirty="0" smtClean="0"/>
            </a:br>
            <a:r>
              <a:rPr lang="cs-CZ" dirty="0" smtClean="0"/>
              <a:t>projekt č. CZ.1.07/1.4.00/21.0961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61048"/>
            <a:ext cx="8136904" cy="2088232"/>
          </a:xfrm>
        </p:spPr>
        <p:txBody>
          <a:bodyPr>
            <a:normAutofit fontScale="85000" lnSpcReduction="20000"/>
          </a:bodyPr>
          <a:lstStyle/>
          <a:p>
            <a:pPr lvl="0" algn="l">
              <a:buClr>
                <a:srgbClr val="F0A22E"/>
              </a:buClr>
            </a:pPr>
            <a:r>
              <a:rPr lang="cs-CZ" sz="4100" dirty="0" smtClean="0">
                <a:solidFill>
                  <a:srgbClr val="4E3B30">
                    <a:shade val="75000"/>
                  </a:srgbClr>
                </a:solidFill>
              </a:rPr>
              <a:t>Novověk</a:t>
            </a:r>
            <a: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  <a:t/>
            </a:r>
            <a:b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</a:br>
            <a:r>
              <a:rPr lang="cs-CZ" sz="2300" dirty="0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300" dirty="0" err="1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300" dirty="0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:  VY_32_INOVACE_16_Život v období okupace</a:t>
            </a:r>
            <a: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  <a:t>                                                               </a:t>
            </a:r>
            <a:b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</a:br>
            <a:endParaRPr lang="cs-CZ" sz="3100" dirty="0" smtClean="0">
              <a:solidFill>
                <a:srgbClr val="4E3B30">
                  <a:shade val="75000"/>
                </a:srgbClr>
              </a:solidFill>
            </a:endParaRPr>
          </a:p>
          <a:p>
            <a:pPr lvl="0">
              <a:buClr>
                <a:srgbClr val="F0A22E"/>
              </a:buClr>
            </a:pPr>
            <a:endParaRPr lang="cs-CZ" sz="2800" dirty="0" smtClean="0">
              <a:solidFill>
                <a:srgbClr val="4E3B30">
                  <a:shade val="75000"/>
                </a:srgbClr>
              </a:solidFill>
            </a:endParaRPr>
          </a:p>
          <a:p>
            <a:pPr lvl="0" algn="l">
              <a:buClr>
                <a:srgbClr val="F0A22E"/>
              </a:buClr>
            </a:pPr>
            <a:r>
              <a:rPr lang="cs-CZ" dirty="0" smtClean="0">
                <a:solidFill>
                  <a:srgbClr val="4E3B30">
                    <a:shade val="75000"/>
                  </a:srgbClr>
                </a:solidFill>
              </a:rPr>
              <a:t>Jméno autora: Mgr. Lenka Habartová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254" y="49410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49888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052736"/>
            <a:ext cx="655272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sz="2000" dirty="0">
                <a:solidFill>
                  <a:prstClr val="black"/>
                </a:solidFill>
              </a:rPr>
              <a:t>Prezentace slouží k  procvičení vědomostí z dějepisu, které se týkají </a:t>
            </a:r>
            <a:r>
              <a:rPr lang="cs-CZ" sz="2000" dirty="0" smtClean="0">
                <a:solidFill>
                  <a:prstClr val="black"/>
                </a:solidFill>
              </a:rPr>
              <a:t>2. </a:t>
            </a:r>
            <a:r>
              <a:rPr lang="cs-CZ" sz="2000" dirty="0">
                <a:solidFill>
                  <a:prstClr val="black"/>
                </a:solidFill>
              </a:rPr>
              <a:t>světové války. Je určena žákům 9. ročníku. Žáci své znalosti uplatní při řešení křížovky, jejíž tajenka vyjeví název nově </a:t>
            </a:r>
            <a:r>
              <a:rPr lang="cs-CZ" sz="2000" dirty="0" smtClean="0">
                <a:solidFill>
                  <a:prstClr val="black"/>
                </a:solidFill>
              </a:rPr>
              <a:t>vzniklé kolonie Velkoněmecké říše.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K doplňování lze použít pero ICT, fix nebo magnetická písmena. </a:t>
            </a:r>
          </a:p>
          <a:p>
            <a:r>
              <a:rPr lang="cs-CZ" sz="2000" dirty="0">
                <a:solidFill>
                  <a:prstClr val="black"/>
                </a:solidFill>
              </a:rPr>
              <a:t>Období vytvoření výukového materiálu:  </a:t>
            </a:r>
            <a:r>
              <a:rPr lang="cs-CZ" sz="2000" dirty="0" smtClean="0">
                <a:solidFill>
                  <a:prstClr val="black"/>
                </a:solidFill>
              </a:rPr>
              <a:t>březen 2012.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5841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32700" y="2060848"/>
            <a:ext cx="7902326" cy="37856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 v období okupace</a:t>
            </a:r>
            <a:endParaRPr lang="cs-CZ" sz="8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8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5601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715651"/>
            <a:ext cx="1152128" cy="1491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573" y="1570917"/>
            <a:ext cx="1143819" cy="1657543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Obdélník 1"/>
          <p:cNvSpPr/>
          <p:nvPr/>
        </p:nvSpPr>
        <p:spPr>
          <a:xfrm>
            <a:off x="971600" y="1494729"/>
            <a:ext cx="712879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Dopad světové hospodářské krize na obyvatele Německa zastavil v roce 1933 po nástupu k moc…………i. Německo se připravuje na válku. V československém pohraničí  ohrožují  sudetští Němci místní obyvatele. Prezident……………. vyhlašuje všeobecnou mobilizaci.     V Mnichově proběhla 29. září 1938 schůzka představitelů čtyř států. Naši spojenci: Anglie a Francie zradili Československo v zájmu zachování míru.                                                      16. 3. 1939 vzniká nové územní uspořádání, jehož název prozradí </a:t>
            </a:r>
            <a:r>
              <a:rPr lang="cs-CZ" sz="2400" dirty="0">
                <a:solidFill>
                  <a:prstClr val="black"/>
                </a:solidFill>
              </a:rPr>
              <a:t>tajenka křížovky:</a:t>
            </a:r>
          </a:p>
        </p:txBody>
      </p:sp>
    </p:spTree>
    <p:extLst>
      <p:ext uri="{BB962C8B-B14F-4D97-AF65-F5344CB8AC3E}">
        <p14:creationId xmlns:p14="http://schemas.microsoft.com/office/powerpoint/2010/main" val="1122630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3429" y="1484784"/>
            <a:ext cx="6462464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1</a:t>
            </a:r>
            <a:r>
              <a:rPr lang="cs-CZ" b="1" dirty="0" smtClean="0">
                <a:solidFill>
                  <a:prstClr val="black"/>
                </a:solidFill>
              </a:rPr>
              <a:t>.</a:t>
            </a:r>
            <a:r>
              <a:rPr lang="cs-CZ" dirty="0" smtClean="0">
                <a:solidFill>
                  <a:prstClr val="black"/>
                </a:solidFill>
              </a:rPr>
              <a:t>    Edvard Beneš byl druhý československý </a:t>
            </a:r>
            <a:r>
              <a:rPr lang="cs-CZ" sz="2000" b="1" dirty="0" smtClean="0">
                <a:solidFill>
                  <a:prstClr val="black"/>
                </a:solidFill>
              </a:rPr>
              <a:t>p……..      </a:t>
            </a:r>
            <a:r>
              <a:rPr lang="cs-CZ" dirty="0">
                <a:solidFill>
                  <a:prstClr val="black"/>
                </a:solidFill>
              </a:rPr>
              <a:t>	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b="1" dirty="0">
                <a:solidFill>
                  <a:prstClr val="black"/>
                </a:solidFill>
              </a:rPr>
              <a:t>2.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Říšský velitel Čech a Moravy  byl R. </a:t>
            </a:r>
            <a:r>
              <a:rPr lang="cs-CZ" sz="2000" b="1" dirty="0" smtClean="0">
                <a:solidFill>
                  <a:prstClr val="black"/>
                </a:solidFill>
              </a:rPr>
              <a:t>H……</a:t>
            </a:r>
            <a:r>
              <a:rPr lang="cs-CZ" dirty="0">
                <a:solidFill>
                  <a:prstClr val="black"/>
                </a:solidFill>
              </a:rPr>
              <a:t>	</a:t>
            </a:r>
          </a:p>
          <a:p>
            <a:r>
              <a:rPr lang="cs-CZ" b="1" dirty="0" smtClean="0">
                <a:solidFill>
                  <a:prstClr val="black"/>
                </a:solidFill>
              </a:rPr>
              <a:t>3.</a:t>
            </a:r>
            <a:r>
              <a:rPr lang="cs-CZ" dirty="0" smtClean="0">
                <a:solidFill>
                  <a:prstClr val="black"/>
                </a:solidFill>
              </a:rPr>
              <a:t>     Český udavač </a:t>
            </a:r>
            <a:r>
              <a:rPr lang="cs-CZ" sz="2000" b="1" dirty="0" smtClean="0">
                <a:solidFill>
                  <a:prstClr val="black"/>
                </a:solidFill>
              </a:rPr>
              <a:t>k………</a:t>
            </a:r>
            <a:endParaRPr lang="cs-CZ" sz="2000" b="1" dirty="0">
              <a:solidFill>
                <a:prstClr val="black"/>
              </a:solidFill>
            </a:endParaRPr>
          </a:p>
          <a:p>
            <a:r>
              <a:rPr lang="cs-CZ" b="1" dirty="0">
                <a:solidFill>
                  <a:prstClr val="black"/>
                </a:solidFill>
              </a:rPr>
              <a:t>4.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Povinnost tisíců českých chlapců a dívek pracovat  v       německých    továrnách umožnil zákon o </a:t>
            </a:r>
            <a:r>
              <a:rPr lang="cs-CZ" sz="2000" b="1" dirty="0" smtClean="0">
                <a:solidFill>
                  <a:prstClr val="black"/>
                </a:solidFill>
              </a:rPr>
              <a:t>t……. </a:t>
            </a:r>
            <a:r>
              <a:rPr lang="cs-CZ" dirty="0" smtClean="0">
                <a:solidFill>
                  <a:prstClr val="black"/>
                </a:solidFill>
              </a:rPr>
              <a:t>nasazení</a:t>
            </a:r>
            <a:r>
              <a:rPr lang="cs-CZ" dirty="0">
                <a:solidFill>
                  <a:prstClr val="black"/>
                </a:solidFill>
              </a:rPr>
              <a:t>	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b="1" dirty="0">
                <a:solidFill>
                  <a:prstClr val="black"/>
                </a:solidFill>
              </a:rPr>
              <a:t>5.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Za atentát na protektora Němci vypálili </a:t>
            </a:r>
            <a:r>
              <a:rPr lang="cs-CZ" sz="2000" b="1" dirty="0" smtClean="0">
                <a:solidFill>
                  <a:prstClr val="black"/>
                </a:solidFill>
              </a:rPr>
              <a:t>L…..</a:t>
            </a:r>
            <a:r>
              <a:rPr lang="cs-CZ" dirty="0">
                <a:solidFill>
                  <a:prstClr val="black"/>
                </a:solidFill>
              </a:rPr>
              <a:t>		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b="1" dirty="0">
                <a:solidFill>
                  <a:prstClr val="black"/>
                </a:solidFill>
              </a:rPr>
              <a:t>6.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Židé byli určeni k </a:t>
            </a:r>
            <a:r>
              <a:rPr lang="cs-CZ" sz="2000" b="1" dirty="0" smtClean="0">
                <a:solidFill>
                  <a:prstClr val="black"/>
                </a:solidFill>
              </a:rPr>
              <a:t>l……..                                            </a:t>
            </a:r>
            <a:r>
              <a:rPr lang="cs-CZ" dirty="0">
                <a:solidFill>
                  <a:prstClr val="black"/>
                </a:solidFill>
              </a:rPr>
              <a:t>	            </a:t>
            </a:r>
            <a:r>
              <a:rPr lang="cs-CZ" b="1" dirty="0">
                <a:solidFill>
                  <a:prstClr val="black"/>
                </a:solidFill>
              </a:rPr>
              <a:t>7.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Přísné opatření velitele města trestající smrtí všechny obyvatele, kteří ho neuposlechnou, bylo </a:t>
            </a:r>
            <a:r>
              <a:rPr lang="cs-CZ" sz="2000" b="1" dirty="0" smtClean="0">
                <a:solidFill>
                  <a:prstClr val="black"/>
                </a:solidFill>
              </a:rPr>
              <a:t>s….. </a:t>
            </a:r>
            <a:r>
              <a:rPr lang="cs-CZ" dirty="0" smtClean="0">
                <a:solidFill>
                  <a:prstClr val="black"/>
                </a:solidFill>
              </a:rPr>
              <a:t>právo                                                                   </a:t>
            </a: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b="1" dirty="0">
                <a:solidFill>
                  <a:prstClr val="black"/>
                </a:solidFill>
              </a:rPr>
              <a:t>8</a:t>
            </a:r>
            <a:r>
              <a:rPr lang="cs-CZ" dirty="0" smtClean="0">
                <a:solidFill>
                  <a:prstClr val="black"/>
                </a:solidFill>
              </a:rPr>
              <a:t>.     Úmyslné škody ve výrobě pro Němce byly </a:t>
            </a:r>
            <a:r>
              <a:rPr lang="cs-CZ" sz="2000" b="1" dirty="0" smtClean="0">
                <a:solidFill>
                  <a:prstClr val="black"/>
                </a:solidFill>
              </a:rPr>
              <a:t>s…….</a:t>
            </a:r>
            <a:r>
              <a:rPr lang="cs-CZ" dirty="0">
                <a:solidFill>
                  <a:prstClr val="black"/>
                </a:solidFill>
              </a:rPr>
              <a:t>	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b="1" dirty="0">
                <a:solidFill>
                  <a:prstClr val="black"/>
                </a:solidFill>
              </a:rPr>
              <a:t>9.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Mnoho českých vlastenců bylo </a:t>
            </a:r>
            <a:r>
              <a:rPr lang="cs-CZ" sz="2000" b="1" dirty="0" smtClean="0">
                <a:solidFill>
                  <a:prstClr val="black"/>
                </a:solidFill>
              </a:rPr>
              <a:t>p……..</a:t>
            </a:r>
            <a:endParaRPr lang="cs-CZ" sz="2000" b="1" dirty="0">
              <a:solidFill>
                <a:prstClr val="black"/>
              </a:solidFill>
            </a:endParaRPr>
          </a:p>
          <a:p>
            <a:r>
              <a:rPr lang="cs-CZ" b="1" dirty="0">
                <a:solidFill>
                  <a:prstClr val="black"/>
                </a:solidFill>
              </a:rPr>
              <a:t>10</a:t>
            </a:r>
            <a:r>
              <a:rPr lang="cs-CZ" b="1" dirty="0" smtClean="0">
                <a:solidFill>
                  <a:prstClr val="black"/>
                </a:solidFill>
              </a:rPr>
              <a:t>.</a:t>
            </a:r>
            <a:r>
              <a:rPr lang="cs-CZ" dirty="0" smtClean="0">
                <a:solidFill>
                  <a:prstClr val="black"/>
                </a:solidFill>
              </a:rPr>
              <a:t>   Odbojové organizace tiskly a vyvěšovaly </a:t>
            </a:r>
            <a:r>
              <a:rPr lang="cs-CZ" sz="2000" b="1" dirty="0" smtClean="0">
                <a:solidFill>
                  <a:prstClr val="black"/>
                </a:solidFill>
              </a:rPr>
              <a:t>l…..</a:t>
            </a:r>
            <a:r>
              <a:rPr lang="cs-CZ" dirty="0">
                <a:solidFill>
                  <a:prstClr val="black"/>
                </a:solidFill>
              </a:rPr>
              <a:t>	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b="1" dirty="0">
                <a:solidFill>
                  <a:prstClr val="black"/>
                </a:solidFill>
              </a:rPr>
              <a:t>11.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V lesích a horách vedli boj proti fašistům </a:t>
            </a:r>
            <a:r>
              <a:rPr lang="cs-CZ" sz="2000" b="1" dirty="0" smtClean="0">
                <a:solidFill>
                  <a:prstClr val="black"/>
                </a:solidFill>
              </a:rPr>
              <a:t>p…….. </a:t>
            </a:r>
            <a:endParaRPr lang="cs-CZ" sz="2000" b="1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			</a:t>
            </a:r>
            <a:br>
              <a:rPr lang="cs-CZ" dirty="0">
                <a:solidFill>
                  <a:prstClr val="black"/>
                </a:solidFill>
              </a:rPr>
            </a:b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6325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309320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Tajenka: ……………………………………………………………………………………...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980808"/>
              </p:ext>
            </p:extLst>
          </p:nvPr>
        </p:nvGraphicFramePr>
        <p:xfrm>
          <a:off x="1524000" y="1397000"/>
          <a:ext cx="6096000" cy="4079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       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47664" y="1367135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P        R          E         Z          I          D         E          N         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39652" y="1736467"/>
            <a:ext cx="6156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H        E          Y         D         R          I         CH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2893586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L         I           D         I          C          E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3262918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L         I           K         V          I          D         A         C          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4001582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S         A          B         O        T          Á         Ž          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4370914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P         O         P          R        A          V         E         N         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47664" y="4740246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L          E         T          Á        K           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5109578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P          A        R          T         Y           Z        Á         N          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39652" y="3632250"/>
            <a:ext cx="6156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S         T          A         N         </a:t>
            </a:r>
            <a:r>
              <a:rPr lang="cs-CZ" dirty="0" err="1" smtClean="0"/>
              <a:t>N</a:t>
            </a:r>
            <a:r>
              <a:rPr lang="cs-CZ" dirty="0" smtClean="0"/>
              <a:t>         É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366941" y="5755322"/>
            <a:ext cx="44101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PROTEKTORÁT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47664" y="2142650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K         O         L          A        B          O         R         A         N         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47664" y="2511982"/>
            <a:ext cx="6048672" cy="381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T         O         T          Á        L           N         Í</a:t>
            </a:r>
            <a:endParaRPr lang="cs-CZ" dirty="0"/>
          </a:p>
        </p:txBody>
      </p:sp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6174440"/>
              </p:ext>
            </p:extLst>
          </p:nvPr>
        </p:nvGraphicFramePr>
        <p:xfrm>
          <a:off x="751192" y="1399734"/>
          <a:ext cx="545690" cy="4095699"/>
        </p:xfrm>
        <a:graphic>
          <a:graphicData uri="http://schemas.openxmlformats.org/drawingml/2006/table">
            <a:tbl>
              <a:tblPr/>
              <a:tblGrid>
                <a:gridCol w="545690"/>
              </a:tblGrid>
              <a:tr h="35271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797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510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53083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  <p:bldP spid="14" grpId="0"/>
      <p:bldP spid="15" grpId="0"/>
      <p:bldP spid="17" grpId="0"/>
      <p:bldP spid="18" grpId="0"/>
      <p:bldP spid="19" grpId="0"/>
      <p:bldP spid="20" grpId="0"/>
      <p:bldP spid="22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196752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prstClr val="black"/>
                </a:solidFill>
              </a:rPr>
              <a:t>CITACE</a:t>
            </a:r>
          </a:p>
        </p:txBody>
      </p:sp>
      <p:sp>
        <p:nvSpPr>
          <p:cNvPr id="2" name="Obdélník 1"/>
          <p:cNvSpPr/>
          <p:nvPr/>
        </p:nvSpPr>
        <p:spPr>
          <a:xfrm>
            <a:off x="683568" y="2120082"/>
            <a:ext cx="74888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  <a:latin typeface="Palatino Linotype"/>
              </a:rPr>
              <a:t>Snímek 4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  <a:latin typeface="Palatino Linotype"/>
              </a:rPr>
              <a:t>Heinrich 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Hoffman?</a:t>
            </a:r>
            <a:r>
              <a:rPr lang="cs-CZ" b="1" dirty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b="1" dirty="0" err="1">
                <a:solidFill>
                  <a:prstClr val="black"/>
                </a:solidFill>
                <a:latin typeface="Palatino Linotype"/>
              </a:rPr>
              <a:t>Bundesarchiv</a:t>
            </a:r>
            <a:r>
              <a:rPr lang="cs-CZ" b="1" dirty="0">
                <a:solidFill>
                  <a:prstClr val="black"/>
                </a:solidFill>
                <a:latin typeface="Palatino Linotype"/>
              </a:rPr>
              <a:t>, </a:t>
            </a:r>
            <a:r>
              <a:rPr lang="cs-CZ" b="1" dirty="0" err="1">
                <a:solidFill>
                  <a:prstClr val="black"/>
                </a:solidFill>
                <a:latin typeface="Palatino Linotype"/>
              </a:rPr>
              <a:t>Bild</a:t>
            </a:r>
            <a:r>
              <a:rPr lang="cs-CZ" b="1" dirty="0">
                <a:solidFill>
                  <a:prstClr val="black"/>
                </a:solidFill>
                <a:latin typeface="Palatino Linotype"/>
              </a:rPr>
              <a:t> 146-1990-048-29A / </a:t>
            </a:r>
            <a:r>
              <a:rPr lang="cs-CZ" b="1" dirty="0" smtClean="0">
                <a:solidFill>
                  <a:prstClr val="black"/>
                </a:solidFill>
                <a:latin typeface="Palatino Linotype"/>
              </a:rPr>
              <a:t>CC-BY-SA. </a:t>
            </a:r>
            <a:r>
              <a:rPr lang="en-US" dirty="0" smtClean="0">
                <a:solidFill>
                  <a:prstClr val="black"/>
                </a:solidFill>
                <a:latin typeface="Palatino Linotype"/>
              </a:rPr>
              <a:t>[</a:t>
            </a:r>
            <a:r>
              <a:rPr lang="en-US" dirty="0">
                <a:solidFill>
                  <a:prstClr val="black"/>
                </a:solidFill>
                <a:latin typeface="Palatino Linotype"/>
              </a:rPr>
              <a:t>cit.201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2-01-30</a:t>
            </a:r>
            <a:r>
              <a:rPr lang="en-US" dirty="0">
                <a:solidFill>
                  <a:prstClr val="black"/>
                </a:solidFill>
                <a:latin typeface="Palatino Linotype"/>
              </a:rPr>
              <a:t>]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. Dostupný pod licencí </a:t>
            </a:r>
            <a:r>
              <a:rPr lang="cs-CZ" dirty="0" err="1">
                <a:solidFill>
                  <a:prstClr val="black"/>
                </a:solidFill>
                <a:latin typeface="Palatino Linotype"/>
              </a:rPr>
              <a:t>Creative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dirty="0" err="1">
                <a:solidFill>
                  <a:prstClr val="black"/>
                </a:solidFill>
                <a:latin typeface="Palatino Linotype"/>
              </a:rPr>
              <a:t>Commons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  </a:t>
            </a:r>
            <a:r>
              <a:rPr lang="cs-CZ" dirty="0" err="1">
                <a:solidFill>
                  <a:prstClr val="black"/>
                </a:solidFill>
                <a:latin typeface="Palatino Linotype"/>
              </a:rPr>
              <a:t>zWikimedia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dirty="0" err="1">
                <a:solidFill>
                  <a:prstClr val="black"/>
                </a:solidFill>
                <a:latin typeface="Palatino Linotype"/>
              </a:rPr>
              <a:t>Commons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 na WWW: </a:t>
            </a:r>
            <a:r>
              <a:rPr lang="cs-CZ" dirty="0" smtClean="0">
                <a:solidFill>
                  <a:prstClr val="black"/>
                </a:solidFill>
                <a:latin typeface="Palatino Linotype"/>
              </a:rPr>
              <a:t>&lt;</a:t>
            </a:r>
            <a:r>
              <a:rPr lang="en-US" dirty="0" smtClean="0">
                <a:solidFill>
                  <a:prstClr val="black"/>
                </a:solidFill>
                <a:latin typeface="Palatino Linotype"/>
                <a:hlinkClick r:id="rId2"/>
              </a:rPr>
              <a:t>http</a:t>
            </a:r>
            <a:r>
              <a:rPr lang="en-US" dirty="0">
                <a:solidFill>
                  <a:prstClr val="black"/>
                </a:solidFill>
                <a:latin typeface="Palatino Linotype"/>
                <a:hlinkClick r:id="rId2"/>
              </a:rPr>
              <a:t>://</a:t>
            </a:r>
            <a:r>
              <a:rPr lang="en-US" dirty="0" smtClean="0">
                <a:solidFill>
                  <a:prstClr val="black"/>
                </a:solidFill>
                <a:latin typeface="Palatino Linotype"/>
                <a:hlinkClick r:id="rId2"/>
              </a:rPr>
              <a:t>cs.wikipedia.org/wiki/Soubor:Adolf_Hitler-1933.jpg</a:t>
            </a:r>
            <a:r>
              <a:rPr lang="cs-CZ" dirty="0" smtClean="0">
                <a:solidFill>
                  <a:prstClr val="black"/>
                </a:solidFill>
                <a:latin typeface="Palatino Linotype"/>
              </a:rPr>
              <a:t>&gt;</a:t>
            </a:r>
          </a:p>
          <a:p>
            <a:pPr lvl="0"/>
            <a:endParaRPr lang="cs-CZ" dirty="0" smtClean="0">
              <a:solidFill>
                <a:prstClr val="black"/>
              </a:solidFill>
              <a:latin typeface="Palatino Linotype"/>
            </a:endParaRPr>
          </a:p>
          <a:p>
            <a:pPr lvl="0"/>
            <a:r>
              <a:rPr lang="cs-CZ">
                <a:solidFill>
                  <a:prstClr val="black"/>
                </a:solidFill>
                <a:latin typeface="Palatino Linotype"/>
              </a:rPr>
              <a:t>Autor </a:t>
            </a:r>
            <a:r>
              <a:rPr lang="cs-CZ" smtClean="0">
                <a:solidFill>
                  <a:prstClr val="black"/>
                </a:solidFill>
                <a:latin typeface="Palatino Linotype"/>
              </a:rPr>
              <a:t>neuveden. 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[cit.2012-02-01]. Volné dílo, dostupný z </a:t>
            </a:r>
            <a:r>
              <a:rPr lang="cs-CZ" dirty="0" err="1">
                <a:solidFill>
                  <a:prstClr val="black"/>
                </a:solidFill>
                <a:latin typeface="Palatino Linotype"/>
              </a:rPr>
              <a:t>Wikimedia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dirty="0" err="1">
                <a:solidFill>
                  <a:prstClr val="black"/>
                </a:solidFill>
                <a:latin typeface="Palatino Linotype"/>
              </a:rPr>
              <a:t>Commons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 na WWW: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Palatino Linotype"/>
              </a:rPr>
              <a:t>&lt; </a:t>
            </a:r>
            <a:r>
              <a:rPr lang="cs-CZ" dirty="0">
                <a:solidFill>
                  <a:prstClr val="black"/>
                </a:solidFill>
                <a:latin typeface="Palatino Linotype"/>
                <a:hlinkClick r:id="rId3"/>
              </a:rPr>
              <a:t>http://cs.wikipedia.org/wiki/Soubor:Edvard_Bene%C5%A1.jpg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&gt;</a:t>
            </a:r>
          </a:p>
          <a:p>
            <a:pPr lvl="0"/>
            <a:endParaRPr lang="cs-CZ" dirty="0">
              <a:solidFill>
                <a:prstClr val="black"/>
              </a:solidFill>
              <a:latin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val="35072345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340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Exekutivní</vt:lpstr>
      <vt:lpstr>ZŠP a ZŠS Uherský Brod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projekt č. CZ.1.07/1.4.00/21.0961</dc:title>
  <dc:creator>PC-1KN5</dc:creator>
  <cp:lastModifiedBy>PC-1KN5</cp:lastModifiedBy>
  <cp:revision>18</cp:revision>
  <dcterms:created xsi:type="dcterms:W3CDTF">2012-03-01T18:42:39Z</dcterms:created>
  <dcterms:modified xsi:type="dcterms:W3CDTF">2012-06-19T20:51:36Z</dcterms:modified>
</cp:coreProperties>
</file>