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2" r:id="rId2"/>
    <p:sldId id="271" r:id="rId3"/>
    <p:sldId id="257" r:id="rId4"/>
    <p:sldId id="258" r:id="rId5"/>
    <p:sldId id="269" r:id="rId6"/>
    <p:sldId id="270" r:id="rId7"/>
    <p:sldId id="263" r:id="rId8"/>
    <p:sldId id="261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81F56-DB66-404F-8951-A09DF61C2616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C673C-C449-4043-826D-7EE8076880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235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013853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6733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953489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85212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349256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294386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2326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85786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13627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86024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93568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588CF3F9-8FEE-42FF-A574-FC66BCB917D9}" type="datetimeFigureOut">
              <a:rPr lang="cs-CZ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19.6.2012</a:t>
            </a:fld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7C804CA-77D8-4353-931C-112D03B148E8}" type="slidenum">
              <a:rPr lang="cs-CZ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76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e/e0/Nagasakibomb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ndesarchiv_Bild_183-R69173,_M%C3%BCnchener_Abkommen,_Staatschefs.jpg" TargetMode="External"/><Relationship Id="rId7" Type="http://schemas.openxmlformats.org/officeDocument/2006/relationships/hyperlink" Target="http://cs.wikipedia.org/wiki/Soubor:Nagasakibomb.jpg" TargetMode="External"/><Relationship Id="rId2" Type="http://schemas.openxmlformats.org/officeDocument/2006/relationships/hyperlink" Target="http://cs.wikipedia.org/wiki/Soubor:Adolf_Hitler-193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" TargetMode="External"/><Relationship Id="rId5" Type="http://schemas.openxmlformats.org/officeDocument/2006/relationships/hyperlink" Target="http://cs.wikipedia.org/wiki/Soubor:Bundesarchiv_Bild_146-1972-039-26,_Reinhard_Heydrich_im_Prager_Schlo%C3%9F.jpg" TargetMode="External"/><Relationship Id="rId4" Type="http://schemas.openxmlformats.org/officeDocument/2006/relationships/hyperlink" Target="http://cs.wikipedia.org/wiki/Soubor:Bundesarchiv_Bild_183-2004-0813-500,_Deutsche_Truppen_in_Br%C3%BCn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3068960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ZŠP a ZŠS Uherský Brod</a:t>
            </a:r>
            <a:br>
              <a:rPr lang="cs-CZ" sz="4000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cs-CZ" sz="4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projekt č. CZ.1.07/1.4.00/21.0961</a:t>
            </a:r>
            <a:r>
              <a:rPr lang="cs-CZ" dirty="0">
                <a:solidFill>
                  <a:prstClr val="black">
                    <a:lumMod val="85000"/>
                    <a:lumOff val="15000"/>
                  </a:prstClr>
                </a:solidFill>
              </a:rPr>
              <a:t/>
            </a:r>
            <a:br>
              <a:rPr lang="cs-CZ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3861048"/>
            <a:ext cx="8136904" cy="2088232"/>
          </a:xfrm>
        </p:spPr>
        <p:txBody>
          <a:bodyPr>
            <a:normAutofit fontScale="85000" lnSpcReduction="20000"/>
          </a:bodyPr>
          <a:lstStyle/>
          <a:p>
            <a:pPr lvl="0" algn="l">
              <a:buClr>
                <a:srgbClr val="F0A22E"/>
              </a:buClr>
            </a:pPr>
            <a:r>
              <a:rPr lang="cs-CZ" sz="4100" dirty="0" smtClean="0">
                <a:solidFill>
                  <a:srgbClr val="4E3B30">
                    <a:shade val="75000"/>
                  </a:srgbClr>
                </a:solidFill>
              </a:rPr>
              <a:t>Novověk</a:t>
            </a:r>
            <a: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  <a:t/>
            </a:r>
            <a:b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</a:br>
            <a:r>
              <a:rPr lang="cs-CZ" sz="2100" dirty="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sz="2100" dirty="0" err="1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sz="210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:  VY_32_INOVACE_17_Kalendář </a:t>
            </a:r>
            <a:r>
              <a:rPr lang="cs-CZ" sz="2100" dirty="0" smtClean="0">
                <a:solidFill>
                  <a:srgbClr val="4E3B30">
                    <a:shade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2.světové války</a:t>
            </a:r>
            <a: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  <a:t>                                                               </a:t>
            </a:r>
            <a:br>
              <a:rPr lang="cs-CZ" sz="3100" dirty="0" smtClean="0">
                <a:solidFill>
                  <a:srgbClr val="4E3B30">
                    <a:shade val="75000"/>
                  </a:srgbClr>
                </a:solidFill>
              </a:rPr>
            </a:br>
            <a:endParaRPr lang="cs-CZ" sz="3100" dirty="0" smtClean="0">
              <a:solidFill>
                <a:srgbClr val="4E3B30">
                  <a:shade val="75000"/>
                </a:srgbClr>
              </a:solidFill>
            </a:endParaRPr>
          </a:p>
          <a:p>
            <a:pPr lvl="0">
              <a:buClr>
                <a:srgbClr val="F0A22E"/>
              </a:buClr>
            </a:pPr>
            <a:endParaRPr lang="cs-CZ" sz="2800" dirty="0" smtClean="0">
              <a:solidFill>
                <a:srgbClr val="4E3B30">
                  <a:shade val="75000"/>
                </a:srgbClr>
              </a:solidFill>
            </a:endParaRPr>
          </a:p>
          <a:p>
            <a:pPr lvl="0" algn="l">
              <a:buClr>
                <a:srgbClr val="F0A22E"/>
              </a:buClr>
            </a:pPr>
            <a:r>
              <a:rPr lang="cs-CZ" dirty="0" smtClean="0">
                <a:solidFill>
                  <a:srgbClr val="4E3B30">
                    <a:shade val="75000"/>
                  </a:srgbClr>
                </a:solidFill>
              </a:rPr>
              <a:t>Jméno autora: Mgr. Lenka Habartová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069" y="54868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5173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04016"/>
            <a:ext cx="7560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>
                <a:solidFill>
                  <a:prstClr val="black"/>
                </a:solidFill>
                <a:latin typeface="Calibri"/>
              </a:rPr>
              <a:t>Anotace:</a:t>
            </a:r>
          </a:p>
          <a:p>
            <a:pPr lvl="0"/>
            <a:r>
              <a:rPr lang="cs-CZ" sz="2000" dirty="0">
                <a:solidFill>
                  <a:prstClr val="black"/>
                </a:solidFill>
                <a:latin typeface="Calibri"/>
              </a:rPr>
              <a:t>Prezentace slouží </a:t>
            </a:r>
            <a:r>
              <a:rPr lang="cs-CZ" sz="2000" dirty="0" smtClean="0">
                <a:solidFill>
                  <a:prstClr val="black"/>
                </a:solidFill>
                <a:latin typeface="Calibri"/>
              </a:rPr>
              <a:t>k ověřování </a:t>
            </a:r>
            <a:r>
              <a:rPr lang="cs-CZ" sz="2000" dirty="0">
                <a:solidFill>
                  <a:prstClr val="black"/>
                </a:solidFill>
                <a:latin typeface="Calibri"/>
              </a:rPr>
              <a:t>vědomostí z dějepisu, které se </a:t>
            </a:r>
            <a:r>
              <a:rPr lang="cs-CZ" sz="2000" dirty="0" smtClean="0">
                <a:solidFill>
                  <a:prstClr val="black"/>
                </a:solidFill>
                <a:latin typeface="Calibri"/>
              </a:rPr>
              <a:t>týkají       2</a:t>
            </a:r>
            <a:r>
              <a:rPr lang="cs-CZ" sz="2000" dirty="0">
                <a:solidFill>
                  <a:prstClr val="black"/>
                </a:solidFill>
                <a:latin typeface="Calibri"/>
              </a:rPr>
              <a:t>. světové války. Je určena žákům 9. ročníku. </a:t>
            </a:r>
            <a:r>
              <a:rPr lang="cs-CZ" sz="2000" dirty="0" smtClean="0">
                <a:solidFill>
                  <a:prstClr val="black"/>
                </a:solidFill>
                <a:latin typeface="Calibri"/>
              </a:rPr>
              <a:t>K </a:t>
            </a:r>
            <a:r>
              <a:rPr lang="cs-CZ" sz="2000" dirty="0">
                <a:solidFill>
                  <a:prstClr val="black"/>
                </a:solidFill>
                <a:latin typeface="Calibri"/>
              </a:rPr>
              <a:t>doplňování lze použít pero </a:t>
            </a:r>
            <a:r>
              <a:rPr lang="cs-CZ" sz="2000" dirty="0" smtClean="0">
                <a:solidFill>
                  <a:prstClr val="black"/>
                </a:solidFill>
                <a:latin typeface="Calibri"/>
              </a:rPr>
              <a:t>ICT nebo fix. Při práci je nezbytná zeměpisná mapa světa          nebo globus.</a:t>
            </a:r>
            <a:endParaRPr lang="cs-CZ" sz="20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  <a:latin typeface="Calibri"/>
              </a:rPr>
              <a:t>Období vytvoření výukového materiálu:  </a:t>
            </a:r>
            <a:r>
              <a:rPr lang="cs-CZ" sz="2000" dirty="0" smtClean="0">
                <a:solidFill>
                  <a:prstClr val="black"/>
                </a:solidFill>
                <a:latin typeface="Calibri"/>
              </a:rPr>
              <a:t>duben </a:t>
            </a:r>
            <a:r>
              <a:rPr lang="cs-CZ" sz="2000" dirty="0">
                <a:solidFill>
                  <a:prstClr val="black"/>
                </a:solidFill>
                <a:latin typeface="Calibri"/>
              </a:rPr>
              <a:t>2012.</a:t>
            </a:r>
          </a:p>
        </p:txBody>
      </p:sp>
    </p:spTree>
    <p:extLst>
      <p:ext uri="{BB962C8B-B14F-4D97-AF65-F5344CB8AC3E}">
        <p14:creationId xmlns:p14="http://schemas.microsoft.com/office/powerpoint/2010/main" val="1217510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Kalendář 2.světové války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3249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96752"/>
            <a:ext cx="7623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Vypuknutí 2. světové války předcházely historické události v Československu: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54868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Doplň správně </a:t>
            </a:r>
            <a:r>
              <a:rPr lang="cs-CZ" dirty="0">
                <a:solidFill>
                  <a:prstClr val="black"/>
                </a:solidFill>
              </a:rPr>
              <a:t>sdělení: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1916832"/>
            <a:ext cx="70676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30. leden 1933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29.září </a:t>
            </a:r>
            <a:r>
              <a:rPr lang="cs-CZ" dirty="0" smtClean="0">
                <a:solidFill>
                  <a:prstClr val="black"/>
                </a:solidFill>
              </a:rPr>
              <a:t>1938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15. březen </a:t>
            </a:r>
            <a:r>
              <a:rPr lang="cs-CZ" dirty="0" smtClean="0">
                <a:solidFill>
                  <a:prstClr val="black"/>
                </a:solidFill>
              </a:rPr>
              <a:t>1939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16. </a:t>
            </a:r>
            <a:r>
              <a:rPr lang="cs-CZ" dirty="0">
                <a:solidFill>
                  <a:prstClr val="black"/>
                </a:solidFill>
              </a:rPr>
              <a:t>b</a:t>
            </a:r>
            <a:r>
              <a:rPr lang="cs-CZ" dirty="0" smtClean="0">
                <a:solidFill>
                  <a:prstClr val="black"/>
                </a:solidFill>
              </a:rPr>
              <a:t>řezen 1939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762167" y="4005064"/>
            <a:ext cx="3400546" cy="400110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Nástup Adolfa Hitlera k moci</a:t>
            </a:r>
            <a:endParaRPr lang="cs-CZ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69769" y="5093514"/>
            <a:ext cx="2792944" cy="400110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Mnichovská konference</a:t>
            </a:r>
            <a:endParaRPr lang="cs-CZ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365840" y="1916832"/>
            <a:ext cx="3796873" cy="369332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Vznik Protektorátu Čechy a Morava</a:t>
            </a:r>
            <a:endParaRPr lang="cs-CZ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310375" y="2924944"/>
            <a:ext cx="3852337" cy="369332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Obsazení Československa Německem</a:t>
            </a:r>
            <a:endParaRPr lang="cs-CZ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182" y="2780928"/>
            <a:ext cx="1224845" cy="84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461" y="3861048"/>
            <a:ext cx="1298431" cy="91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44" y="4906759"/>
            <a:ext cx="833348" cy="1173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983" y="1566084"/>
            <a:ext cx="782909" cy="1131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Přímá spojnice se šipkou 13"/>
          <p:cNvCxnSpPr>
            <a:stCxn id="3" idx="1"/>
            <a:endCxn id="2053" idx="3"/>
          </p:cNvCxnSpPr>
          <p:nvPr/>
        </p:nvCxnSpPr>
        <p:spPr>
          <a:xfrm flipH="1" flipV="1">
            <a:off x="3599892" y="2131710"/>
            <a:ext cx="1162275" cy="20734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10" idx="1"/>
            <a:endCxn id="2050" idx="3"/>
          </p:cNvCxnSpPr>
          <p:nvPr/>
        </p:nvCxnSpPr>
        <p:spPr>
          <a:xfrm flipH="1" flipV="1">
            <a:off x="3170027" y="3201969"/>
            <a:ext cx="2199742" cy="209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2" idx="1"/>
            <a:endCxn id="2051" idx="3"/>
          </p:cNvCxnSpPr>
          <p:nvPr/>
        </p:nvCxnSpPr>
        <p:spPr>
          <a:xfrm flipH="1">
            <a:off x="3599892" y="3109610"/>
            <a:ext cx="710483" cy="1207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11" idx="1"/>
            <a:endCxn id="2052" idx="3"/>
          </p:cNvCxnSpPr>
          <p:nvPr/>
        </p:nvCxnSpPr>
        <p:spPr>
          <a:xfrm flipH="1">
            <a:off x="3600692" y="2101498"/>
            <a:ext cx="765148" cy="33921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50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Seřaď data 2.světové války a dopiš z nabídky správnou událost: 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80759" y="2655563"/>
            <a:ext cx="12234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1.9. 1939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…….…….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4941168"/>
            <a:ext cx="7586289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Začátek 2.sv.války, </a:t>
            </a:r>
            <a:r>
              <a:rPr lang="cs-CZ" dirty="0" err="1" smtClean="0"/>
              <a:t>wermacht</a:t>
            </a:r>
            <a:r>
              <a:rPr lang="cs-CZ" dirty="0" smtClean="0"/>
              <a:t> vítězí, napadení SSSR, vstup USA do války, Rudá armáda zastavila postup </a:t>
            </a:r>
            <a:r>
              <a:rPr lang="cs-CZ" dirty="0" err="1" smtClean="0"/>
              <a:t>wermachtu</a:t>
            </a:r>
            <a:r>
              <a:rPr lang="cs-CZ" dirty="0" smtClean="0"/>
              <a:t> na východní frontě, porážka německé armády u Stalingradu, vylodění spojenecké armády v Normandii-otevření západní fronty, kapitulace Německa, konec 2.sv.války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74709" y="1591925"/>
            <a:ext cx="12234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1940-1941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…………..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4142" y="2655563"/>
            <a:ext cx="12811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22.6.1941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……….…..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751166" y="3862789"/>
            <a:ext cx="15696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7.12. 1941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………………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34574" y="2892632"/>
            <a:ext cx="14478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 1942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……………..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091490" y="1576431"/>
            <a:ext cx="12811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Únor 1943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…….……..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88224" y="3688120"/>
            <a:ext cx="12811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6.6.1944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…….……..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933900" y="1540953"/>
            <a:ext cx="11657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8.5.1945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…….……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074037" y="3904320"/>
            <a:ext cx="122341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2.9.1945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…….…….</a:t>
            </a:r>
            <a:endParaRPr lang="cs-CZ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99592" y="45091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923928" y="1433027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20" y="3862789"/>
            <a:ext cx="16224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Zaoblený obdélník 28"/>
          <p:cNvSpPr/>
          <p:nvPr/>
        </p:nvSpPr>
        <p:spPr>
          <a:xfrm>
            <a:off x="987729" y="1483042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1006946" y="2800115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6718065" y="1483042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aoblený obdélník 31"/>
          <p:cNvSpPr/>
          <p:nvPr/>
        </p:nvSpPr>
        <p:spPr>
          <a:xfrm>
            <a:off x="3134678" y="2603575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aoblený obdélník 32"/>
          <p:cNvSpPr/>
          <p:nvPr/>
        </p:nvSpPr>
        <p:spPr>
          <a:xfrm>
            <a:off x="5372610" y="2533191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3718451" y="3753906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Zaoblený obdélník 34"/>
          <p:cNvSpPr/>
          <p:nvPr/>
        </p:nvSpPr>
        <p:spPr>
          <a:xfrm>
            <a:off x="6430098" y="3573966"/>
            <a:ext cx="159737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Čárový popisek 1 35"/>
          <p:cNvSpPr/>
          <p:nvPr/>
        </p:nvSpPr>
        <p:spPr>
          <a:xfrm>
            <a:off x="4879522" y="2369582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4919537" y="2327906"/>
            <a:ext cx="449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0" name="Čárový popisek 1 39"/>
          <p:cNvSpPr/>
          <p:nvPr/>
        </p:nvSpPr>
        <p:spPr>
          <a:xfrm>
            <a:off x="2743844" y="3904320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Čárový popisek 1 40"/>
          <p:cNvSpPr/>
          <p:nvPr/>
        </p:nvSpPr>
        <p:spPr>
          <a:xfrm>
            <a:off x="5504129" y="3660208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Čárový popisek 1 41"/>
          <p:cNvSpPr/>
          <p:nvPr/>
        </p:nvSpPr>
        <p:spPr>
          <a:xfrm>
            <a:off x="5694827" y="1448934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Čárový popisek 1 42"/>
          <p:cNvSpPr/>
          <p:nvPr/>
        </p:nvSpPr>
        <p:spPr>
          <a:xfrm>
            <a:off x="7158837" y="2749642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Čárový popisek 1 43"/>
          <p:cNvSpPr/>
          <p:nvPr/>
        </p:nvSpPr>
        <p:spPr>
          <a:xfrm>
            <a:off x="2770155" y="1419041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Čárový popisek 1 44"/>
          <p:cNvSpPr/>
          <p:nvPr/>
        </p:nvSpPr>
        <p:spPr>
          <a:xfrm>
            <a:off x="8244408" y="1162953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Čárový popisek 1 45"/>
          <p:cNvSpPr/>
          <p:nvPr/>
        </p:nvSpPr>
        <p:spPr>
          <a:xfrm>
            <a:off x="7869344" y="3254297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Čárový popisek 1 46"/>
          <p:cNvSpPr/>
          <p:nvPr/>
        </p:nvSpPr>
        <p:spPr>
          <a:xfrm>
            <a:off x="2547238" y="2460112"/>
            <a:ext cx="449875" cy="285981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2774638" y="139176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204512" y="2702602"/>
            <a:ext cx="360040" cy="380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521300" y="3660208"/>
            <a:ext cx="432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547238" y="2460112"/>
            <a:ext cx="447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694827" y="1433027"/>
            <a:ext cx="449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869344" y="3232163"/>
            <a:ext cx="446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8244408" y="1162953"/>
            <a:ext cx="449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743844" y="3904320"/>
            <a:ext cx="47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781" y="2892632"/>
            <a:ext cx="1684293" cy="41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86" y="1802359"/>
            <a:ext cx="1564684" cy="435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036" y="2872246"/>
            <a:ext cx="1498864" cy="429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922" y="4080660"/>
            <a:ext cx="1816114" cy="417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Obdélník 55"/>
          <p:cNvSpPr/>
          <p:nvPr/>
        </p:nvSpPr>
        <p:spPr>
          <a:xfrm>
            <a:off x="1006946" y="3082662"/>
            <a:ext cx="16064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solidFill>
                  <a:prstClr val="black"/>
                </a:solidFill>
              </a:rPr>
              <a:t>Rudá armáda </a:t>
            </a:r>
            <a:r>
              <a:rPr lang="cs-CZ" sz="1200" dirty="0" smtClean="0">
                <a:solidFill>
                  <a:prstClr val="black"/>
                </a:solidFill>
              </a:rPr>
              <a:t>zastavila</a:t>
            </a:r>
          </a:p>
          <a:p>
            <a:r>
              <a:rPr lang="cs-CZ" sz="1200" dirty="0" smtClean="0">
                <a:solidFill>
                  <a:prstClr val="black"/>
                </a:solidFill>
              </a:rPr>
              <a:t>postup </a:t>
            </a:r>
            <a:r>
              <a:rPr lang="cs-CZ" sz="1200" dirty="0" err="1">
                <a:solidFill>
                  <a:prstClr val="black"/>
                </a:solidFill>
              </a:rPr>
              <a:t>wermachtu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 smtClean="0">
                <a:solidFill>
                  <a:prstClr val="black"/>
                </a:solidFill>
              </a:rPr>
              <a:t>na </a:t>
            </a:r>
            <a:r>
              <a:rPr lang="cs-CZ" sz="1200" dirty="0">
                <a:solidFill>
                  <a:prstClr val="black"/>
                </a:solidFill>
              </a:rPr>
              <a:t>východní frontě</a:t>
            </a:r>
            <a:endParaRPr lang="cs-CZ" sz="1200" dirty="0"/>
          </a:p>
        </p:txBody>
      </p:sp>
      <p:sp>
        <p:nvSpPr>
          <p:cNvPr id="57" name="Obdélník 56"/>
          <p:cNvSpPr/>
          <p:nvPr/>
        </p:nvSpPr>
        <p:spPr>
          <a:xfrm>
            <a:off x="3878203" y="1802359"/>
            <a:ext cx="17757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solidFill>
                  <a:prstClr val="black"/>
                </a:solidFill>
              </a:rPr>
              <a:t>porážka německé </a:t>
            </a:r>
            <a:r>
              <a:rPr lang="cs-CZ" sz="1200" dirty="0" smtClean="0">
                <a:solidFill>
                  <a:prstClr val="black"/>
                </a:solidFill>
              </a:rPr>
              <a:t>armády</a:t>
            </a:r>
          </a:p>
          <a:p>
            <a:r>
              <a:rPr lang="cs-CZ" sz="1200" dirty="0" smtClean="0">
                <a:solidFill>
                  <a:prstClr val="black"/>
                </a:solidFill>
              </a:rPr>
              <a:t>u </a:t>
            </a:r>
            <a:r>
              <a:rPr lang="cs-CZ" sz="1200" dirty="0">
                <a:solidFill>
                  <a:prstClr val="black"/>
                </a:solidFill>
              </a:rPr>
              <a:t>Stalingradu</a:t>
            </a:r>
            <a:endParaRPr lang="cs-CZ" sz="1200" dirty="0"/>
          </a:p>
        </p:txBody>
      </p:sp>
      <p:sp>
        <p:nvSpPr>
          <p:cNvPr id="58" name="Obdélník 57"/>
          <p:cNvSpPr/>
          <p:nvPr/>
        </p:nvSpPr>
        <p:spPr>
          <a:xfrm>
            <a:off x="6420244" y="3826382"/>
            <a:ext cx="18588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solidFill>
                  <a:prstClr val="black"/>
                </a:solidFill>
              </a:rPr>
              <a:t>vylodění </a:t>
            </a:r>
            <a:r>
              <a:rPr lang="cs-CZ" sz="1200" dirty="0" smtClean="0">
                <a:solidFill>
                  <a:prstClr val="black"/>
                </a:solidFill>
              </a:rPr>
              <a:t>spojenecké</a:t>
            </a:r>
          </a:p>
          <a:p>
            <a:r>
              <a:rPr lang="cs-CZ" sz="1200" dirty="0" smtClean="0">
                <a:solidFill>
                  <a:prstClr val="black"/>
                </a:solidFill>
              </a:rPr>
              <a:t>Armády v Normandii,</a:t>
            </a:r>
          </a:p>
          <a:p>
            <a:r>
              <a:rPr lang="cs-CZ" sz="1200" dirty="0" smtClean="0">
                <a:solidFill>
                  <a:prstClr val="black"/>
                </a:solidFill>
              </a:rPr>
              <a:t>otevření </a:t>
            </a:r>
            <a:r>
              <a:rPr lang="cs-CZ" sz="1200" dirty="0">
                <a:solidFill>
                  <a:prstClr val="black"/>
                </a:solidFill>
              </a:rPr>
              <a:t>západní fronty</a:t>
            </a:r>
            <a:endParaRPr lang="cs-CZ" sz="1200" dirty="0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282" y="1802359"/>
            <a:ext cx="1717950" cy="390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73" y="4179854"/>
            <a:ext cx="1433084" cy="38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9800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8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Libor Habarta\AppData\Local\Microsoft\Windows\Temporary Internet Files\Content.IE5\377EKNUE\MP9004100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82" y="404664"/>
            <a:ext cx="5228978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12160" y="764704"/>
            <a:ext cx="25922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 pomocí mapy světa vyznač, kde probíhala 2.světová válka.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Evropa</a:t>
            </a:r>
          </a:p>
          <a:p>
            <a:r>
              <a:rPr lang="cs-CZ" dirty="0" smtClean="0"/>
              <a:t>Středomoří</a:t>
            </a:r>
          </a:p>
          <a:p>
            <a:r>
              <a:rPr lang="cs-CZ" dirty="0" smtClean="0"/>
              <a:t>Afrika</a:t>
            </a:r>
          </a:p>
          <a:p>
            <a:r>
              <a:rPr lang="cs-CZ" dirty="0" smtClean="0"/>
              <a:t>Tichomoří</a:t>
            </a:r>
          </a:p>
          <a:p>
            <a:r>
              <a:rPr lang="cs-CZ" dirty="0" smtClean="0"/>
              <a:t>Asie</a:t>
            </a:r>
          </a:p>
          <a:p>
            <a:r>
              <a:rPr lang="cs-CZ" dirty="0" smtClean="0"/>
              <a:t>Havajské ostrovy</a:t>
            </a:r>
          </a:p>
        </p:txBody>
      </p:sp>
      <p:sp>
        <p:nvSpPr>
          <p:cNvPr id="4" name="Obdélník 3"/>
          <p:cNvSpPr/>
          <p:nvPr/>
        </p:nvSpPr>
        <p:spPr>
          <a:xfrm>
            <a:off x="1187624" y="2276872"/>
            <a:ext cx="83016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1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Evropa</a:t>
            </a:r>
            <a:endParaRPr lang="cs-CZ" sz="1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97480" y="2464624"/>
            <a:ext cx="56137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Asie</a:t>
            </a:r>
            <a:endParaRPr lang="cs-CZ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43608" y="2826807"/>
            <a:ext cx="76655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Afrika</a:t>
            </a:r>
            <a:endParaRPr lang="cs-CZ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81305" y="2553988"/>
            <a:ext cx="118974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Středomoří</a:t>
            </a:r>
            <a:endParaRPr lang="cs-CZ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59832" y="2798058"/>
            <a:ext cx="110588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Tichomoří</a:t>
            </a:r>
            <a:endParaRPr lang="cs-CZ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13011" y="3291492"/>
            <a:ext cx="170540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Havajské ostrovy</a:t>
            </a:r>
            <a:endParaRPr lang="cs-CZ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85980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Nagasakibomb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16026"/>
            <a:ext cx="3806420" cy="454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55576" y="69269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Spojené státy americké shodily 6. a 9. srpna 1945 dvě </a:t>
            </a:r>
            <a:r>
              <a:rPr lang="cs-CZ" b="1" dirty="0" smtClean="0"/>
              <a:t>atomové bomby</a:t>
            </a:r>
            <a:r>
              <a:rPr lang="cs-CZ" dirty="0" smtClean="0"/>
              <a:t>           na japonská města </a:t>
            </a:r>
            <a:r>
              <a:rPr lang="cs-CZ" b="1" dirty="0" smtClean="0"/>
              <a:t>Hirošimu a Nagasaki.                                                           </a:t>
            </a:r>
            <a:r>
              <a:rPr lang="cs-CZ" dirty="0" smtClean="0"/>
              <a:t>Na následky útoku zemřelo více než 300 000 lidí.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959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43836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(Utvoř </a:t>
            </a:r>
            <a:r>
              <a:rPr lang="cs-CZ" dirty="0">
                <a:solidFill>
                  <a:prstClr val="black"/>
                </a:solidFill>
              </a:rPr>
              <a:t>správné dvojice)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83671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Válečné ztráty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27584" y="346965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Válečné škody a výdaje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422108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Počet zmrzačených a raněných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27584" y="501317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Počet zabitých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44344" y="2605554"/>
            <a:ext cx="2287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Počet mobilizovaných vojáků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572000" y="260555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28 </a:t>
            </a:r>
            <a:r>
              <a:rPr lang="cs-CZ" dirty="0">
                <a:solidFill>
                  <a:prstClr val="black"/>
                </a:solidFill>
              </a:rPr>
              <a:t>milionů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572000" y="3469650"/>
            <a:ext cx="1404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110 </a:t>
            </a:r>
            <a:r>
              <a:rPr lang="cs-CZ" dirty="0">
                <a:solidFill>
                  <a:prstClr val="black"/>
                </a:solidFill>
              </a:rPr>
              <a:t>milionů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422108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50 milionů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5002003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935 miliard </a:t>
            </a:r>
            <a:r>
              <a:rPr lang="cs-CZ" dirty="0">
                <a:solidFill>
                  <a:prstClr val="black"/>
                </a:solidFill>
              </a:rPr>
              <a:t>dolarů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9168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Počet let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7584" y="5728007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Počet zúčastněných států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1916832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48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5728007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20" name="Přímá spojnice se šipkou 19"/>
          <p:cNvCxnSpPr>
            <a:stCxn id="13" idx="3"/>
            <a:endCxn id="16" idx="1"/>
          </p:cNvCxnSpPr>
          <p:nvPr/>
        </p:nvCxnSpPr>
        <p:spPr>
          <a:xfrm>
            <a:off x="1835696" y="2101498"/>
            <a:ext cx="2736304" cy="3811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8" idx="3"/>
            <a:endCxn id="10" idx="1"/>
          </p:cNvCxnSpPr>
          <p:nvPr/>
        </p:nvCxnSpPr>
        <p:spPr>
          <a:xfrm>
            <a:off x="3131840" y="2928720"/>
            <a:ext cx="1440160" cy="7255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5" idx="3"/>
            <a:endCxn id="12" idx="1"/>
          </p:cNvCxnSpPr>
          <p:nvPr/>
        </p:nvCxnSpPr>
        <p:spPr>
          <a:xfrm>
            <a:off x="3203848" y="3654316"/>
            <a:ext cx="1368152" cy="15323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6" idx="3"/>
            <a:endCxn id="9" idx="1"/>
          </p:cNvCxnSpPr>
          <p:nvPr/>
        </p:nvCxnSpPr>
        <p:spPr>
          <a:xfrm flipV="1">
            <a:off x="3851920" y="2790220"/>
            <a:ext cx="720080" cy="16155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7" idx="3"/>
            <a:endCxn id="11" idx="1"/>
          </p:cNvCxnSpPr>
          <p:nvPr/>
        </p:nvCxnSpPr>
        <p:spPr>
          <a:xfrm flipV="1">
            <a:off x="2555776" y="4405754"/>
            <a:ext cx="201622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14" idx="3"/>
            <a:endCxn id="15" idx="1"/>
          </p:cNvCxnSpPr>
          <p:nvPr/>
        </p:nvCxnSpPr>
        <p:spPr>
          <a:xfrm flipV="1">
            <a:off x="3419872" y="2101498"/>
            <a:ext cx="1152128" cy="3811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29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05023" y="692696"/>
            <a:ext cx="7488832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Citace:</a:t>
            </a:r>
          </a:p>
          <a:p>
            <a:r>
              <a:rPr lang="cs-CZ" sz="1200" dirty="0"/>
              <a:t>Snímek 4</a:t>
            </a:r>
          </a:p>
          <a:p>
            <a:r>
              <a:rPr lang="cs-CZ" sz="1200" dirty="0" err="1"/>
              <a:t>Bundesarchiv</a:t>
            </a:r>
            <a:r>
              <a:rPr lang="cs-CZ" sz="1200" dirty="0"/>
              <a:t>, </a:t>
            </a:r>
            <a:r>
              <a:rPr lang="cs-CZ" sz="1200" dirty="0" err="1"/>
              <a:t>Bild</a:t>
            </a:r>
            <a:r>
              <a:rPr lang="cs-CZ" sz="1200" dirty="0"/>
              <a:t> 146-1990-048-29A / </a:t>
            </a:r>
            <a:r>
              <a:rPr lang="cs-CZ" sz="1200" dirty="0" smtClean="0"/>
              <a:t>CC-BY-SA. [</a:t>
            </a:r>
            <a:r>
              <a:rPr lang="cs-CZ" sz="1200" dirty="0"/>
              <a:t>cit.2012-04-11]. </a:t>
            </a:r>
            <a:r>
              <a:rPr lang="cs-CZ" sz="1200" dirty="0" smtClean="0"/>
              <a:t>Zachovejte licenci 3.0 </a:t>
            </a:r>
            <a:r>
              <a:rPr lang="cs-CZ" sz="1200" dirty="0"/>
              <a:t>Německo,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 z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</a:t>
            </a:r>
            <a:r>
              <a:rPr lang="cs-CZ" sz="1200" dirty="0" smtClean="0"/>
              <a:t>: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smtClean="0">
                <a:solidFill>
                  <a:prstClr val="black"/>
                </a:solidFill>
              </a:rPr>
              <a:t>&lt;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cs.wikipedia.org/wiki/Soubor:Adolf_Hitler-1933.jpg</a:t>
            </a:r>
            <a:r>
              <a:rPr lang="cs-CZ" sz="1200" dirty="0" smtClean="0">
                <a:solidFill>
                  <a:prstClr val="black"/>
                </a:solidFill>
              </a:rPr>
              <a:t>&gt;</a:t>
            </a:r>
            <a:endParaRPr lang="cs-CZ" sz="1200" dirty="0" smtClean="0"/>
          </a:p>
          <a:p>
            <a:endParaRPr lang="cs-CZ" sz="1200" dirty="0"/>
          </a:p>
          <a:p>
            <a:endParaRPr lang="cs-CZ" sz="1200" dirty="0"/>
          </a:p>
          <a:p>
            <a:r>
              <a:rPr lang="cs-CZ" sz="1200" dirty="0" err="1"/>
              <a:t>Bundesarchiv</a:t>
            </a:r>
            <a:r>
              <a:rPr lang="cs-CZ" sz="1200" dirty="0"/>
              <a:t>, </a:t>
            </a:r>
            <a:r>
              <a:rPr lang="cs-CZ" sz="1200" dirty="0" err="1"/>
              <a:t>Bild</a:t>
            </a:r>
            <a:r>
              <a:rPr lang="cs-CZ" sz="1200" dirty="0"/>
              <a:t> 183-R69173 / </a:t>
            </a:r>
            <a:r>
              <a:rPr lang="cs-CZ" sz="1200" dirty="0" smtClean="0"/>
              <a:t>CC-BY-SA. </a:t>
            </a:r>
            <a:r>
              <a:rPr lang="cs-CZ" sz="1200" dirty="0"/>
              <a:t>[cit.2012-04-11</a:t>
            </a:r>
            <a:r>
              <a:rPr lang="cs-CZ" sz="1200" dirty="0" smtClean="0"/>
              <a:t>]. Zachovejte licenci 3.0 </a:t>
            </a:r>
            <a:r>
              <a:rPr lang="cs-CZ" sz="1200" dirty="0"/>
              <a:t>Německo,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z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&lt; </a:t>
            </a:r>
            <a:r>
              <a:rPr lang="cs-CZ" sz="1200" dirty="0">
                <a:hlinkClick r:id="rId3"/>
              </a:rPr>
              <a:t>http://cs.wikipedia.org/wiki/Soubor:Bundesarchiv_Bild_183-R69173,_M%C3%BCnchener_Abkommen,_Staatschefs.jpg</a:t>
            </a:r>
            <a:r>
              <a:rPr lang="cs-CZ" sz="1200" dirty="0" smtClean="0"/>
              <a:t>&gt;</a:t>
            </a:r>
          </a:p>
          <a:p>
            <a:endParaRPr lang="cs-CZ" sz="1200" dirty="0"/>
          </a:p>
          <a:p>
            <a:endParaRPr lang="cs-CZ" sz="1200" dirty="0"/>
          </a:p>
          <a:p>
            <a:r>
              <a:rPr lang="cs-CZ" sz="1200" dirty="0" err="1"/>
              <a:t>Bundesarchiv</a:t>
            </a:r>
            <a:r>
              <a:rPr lang="cs-CZ" sz="1200" dirty="0"/>
              <a:t>, </a:t>
            </a:r>
            <a:r>
              <a:rPr lang="cs-CZ" sz="1200" dirty="0" err="1"/>
              <a:t>Bild</a:t>
            </a:r>
            <a:r>
              <a:rPr lang="cs-CZ" sz="1200" dirty="0"/>
              <a:t> 183-2004-0813-500 / </a:t>
            </a:r>
            <a:r>
              <a:rPr lang="cs-CZ" sz="1200" dirty="0" smtClean="0"/>
              <a:t>CC-BY-SA. [</a:t>
            </a:r>
            <a:r>
              <a:rPr lang="cs-CZ" sz="1200" dirty="0"/>
              <a:t>cit.2012-04-11</a:t>
            </a:r>
            <a:r>
              <a:rPr lang="cs-CZ" sz="1200" dirty="0" smtClean="0"/>
              <a:t>]. Zachovejte </a:t>
            </a:r>
            <a:r>
              <a:rPr lang="cs-CZ" sz="1200" dirty="0"/>
              <a:t>licenci 3.0 Německo,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 z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</a:t>
            </a:r>
            <a:r>
              <a:rPr lang="cs-CZ" sz="1200" dirty="0" smtClean="0"/>
              <a:t>:</a:t>
            </a:r>
            <a:r>
              <a:rPr lang="cs-CZ" sz="1200" dirty="0">
                <a:solidFill>
                  <a:prstClr val="black"/>
                </a:solidFill>
              </a:rPr>
              <a:t> &lt;</a:t>
            </a:r>
            <a:r>
              <a:rPr lang="cs-CZ" sz="1200" dirty="0" smtClean="0"/>
              <a:t> </a:t>
            </a:r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://cs.wikipedia.org/wiki/Soubor:Bundesarchiv_Bild_183-2004-0813-500,_</a:t>
            </a:r>
            <a:r>
              <a:rPr lang="cs-CZ" sz="1200" dirty="0" smtClean="0">
                <a:hlinkClick r:id="rId4"/>
              </a:rPr>
              <a:t>Deutsche_Truppen_in_Br%C3%BCnn.jpg</a:t>
            </a:r>
            <a:r>
              <a:rPr lang="cs-CZ" sz="1200" dirty="0" smtClean="0">
                <a:solidFill>
                  <a:prstClr val="black"/>
                </a:solidFill>
              </a:rPr>
              <a:t>&gt;</a:t>
            </a:r>
          </a:p>
          <a:p>
            <a:endParaRPr lang="cs-CZ" sz="1200" dirty="0">
              <a:solidFill>
                <a:prstClr val="black"/>
              </a:solidFill>
            </a:endParaRPr>
          </a:p>
          <a:p>
            <a:pPr lvl="0"/>
            <a:r>
              <a:rPr lang="cs-CZ" sz="1200" dirty="0" err="1" smtClean="0">
                <a:solidFill>
                  <a:prstClr val="black"/>
                </a:solidFill>
              </a:rPr>
              <a:t>Bundesarchiv</a:t>
            </a:r>
            <a:r>
              <a:rPr lang="cs-CZ" sz="1200" dirty="0">
                <a:solidFill>
                  <a:prstClr val="black"/>
                </a:solidFill>
              </a:rPr>
              <a:t>, </a:t>
            </a:r>
            <a:r>
              <a:rPr lang="cs-CZ" sz="1200" dirty="0" err="1">
                <a:solidFill>
                  <a:prstClr val="black"/>
                </a:solidFill>
              </a:rPr>
              <a:t>Bild</a:t>
            </a:r>
            <a:r>
              <a:rPr lang="cs-CZ" sz="1200" dirty="0">
                <a:solidFill>
                  <a:prstClr val="black"/>
                </a:solidFill>
              </a:rPr>
              <a:t> 146-1972-039-26 </a:t>
            </a:r>
            <a:r>
              <a:rPr lang="cs-CZ" sz="1200" dirty="0" err="1">
                <a:solidFill>
                  <a:prstClr val="black"/>
                </a:solidFill>
              </a:rPr>
              <a:t>begin_of_the_skype_highlighting</a:t>
            </a:r>
            <a:r>
              <a:rPr lang="cs-CZ" sz="1200" dirty="0">
                <a:solidFill>
                  <a:prstClr val="black"/>
                </a:solidFill>
              </a:rPr>
              <a:t> 146-1972-039-26 </a:t>
            </a:r>
            <a:r>
              <a:rPr lang="cs-CZ" sz="1200" dirty="0" err="1">
                <a:solidFill>
                  <a:prstClr val="black"/>
                </a:solidFill>
              </a:rPr>
              <a:t>end_of_the_skype_highlighting</a:t>
            </a:r>
            <a:r>
              <a:rPr lang="cs-CZ" sz="1200" dirty="0">
                <a:solidFill>
                  <a:prstClr val="black"/>
                </a:solidFill>
              </a:rPr>
              <a:t> / neznámý / </a:t>
            </a:r>
            <a:r>
              <a:rPr lang="cs-CZ" sz="1200" dirty="0" smtClean="0">
                <a:solidFill>
                  <a:prstClr val="black"/>
                </a:solidFill>
              </a:rPr>
              <a:t>CC-BY-SA. [</a:t>
            </a:r>
            <a:r>
              <a:rPr lang="cs-CZ" sz="1200" dirty="0">
                <a:solidFill>
                  <a:prstClr val="black"/>
                </a:solidFill>
              </a:rPr>
              <a:t>cit.2012-04-11]. Zachovejte licenci 3.0 Německo, </a:t>
            </a:r>
            <a:r>
              <a:rPr lang="cs-CZ" sz="1200" dirty="0" err="1">
                <a:solidFill>
                  <a:prstClr val="black"/>
                </a:solidFill>
              </a:rPr>
              <a:t>Creative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</a:rPr>
              <a:t>Commons</a:t>
            </a:r>
            <a:r>
              <a:rPr lang="cs-CZ" sz="1200" dirty="0" smtClean="0">
                <a:solidFill>
                  <a:prstClr val="black"/>
                </a:solidFill>
              </a:rPr>
              <a:t> z </a:t>
            </a:r>
            <a:r>
              <a:rPr lang="cs-CZ" sz="1200" dirty="0" err="1">
                <a:solidFill>
                  <a:prstClr val="black"/>
                </a:solidFill>
              </a:rPr>
              <a:t>Wikimedia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WWW: </a:t>
            </a:r>
            <a:r>
              <a:rPr lang="cs-CZ" sz="1200" dirty="0" smtClean="0">
                <a:solidFill>
                  <a:prstClr val="black"/>
                </a:solidFill>
              </a:rPr>
              <a:t>&lt;</a:t>
            </a:r>
            <a:r>
              <a:rPr lang="cs-CZ" sz="1200" dirty="0">
                <a:solidFill>
                  <a:prstClr val="black"/>
                </a:solidFill>
                <a:hlinkClick r:id="rId5"/>
              </a:rPr>
              <a:t>http://cs.wikipedia.org/wiki/Soubor:Bundesarchiv_Bild_146-1972-039-26,_Reinhard_Heydrich_im_Prager_Schlo%C3%9F.jpg</a:t>
            </a:r>
            <a:r>
              <a:rPr lang="cs-CZ" sz="1200" dirty="0">
                <a:solidFill>
                  <a:prstClr val="black"/>
                </a:solidFill>
              </a:rPr>
              <a:t>&gt;</a:t>
            </a:r>
          </a:p>
          <a:p>
            <a:pPr lvl="0"/>
            <a:endParaRPr lang="cs-CZ" sz="1200" dirty="0">
              <a:solidFill>
                <a:prstClr val="black"/>
              </a:solidFill>
            </a:endParaRPr>
          </a:p>
          <a:p>
            <a:pPr lvl="0"/>
            <a:r>
              <a:rPr lang="cs-CZ" sz="1200" dirty="0">
                <a:solidFill>
                  <a:prstClr val="black"/>
                </a:solidFill>
              </a:rPr>
              <a:t>Snímek 6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latin typeface="Calibri"/>
              </a:rPr>
              <a:t>Obrázky dostupné na www: </a:t>
            </a:r>
            <a:r>
              <a:rPr lang="cs-CZ" sz="1200" dirty="0">
                <a:solidFill>
                  <a:prstClr val="black"/>
                </a:solidFill>
                <a:latin typeface="Palatino Linotype"/>
              </a:rPr>
              <a:t>&lt; </a:t>
            </a:r>
            <a:r>
              <a:rPr lang="cs-CZ" sz="1200" dirty="0">
                <a:solidFill>
                  <a:prstClr val="black"/>
                </a:solidFill>
                <a:latin typeface="Palatino Linotype"/>
                <a:hlinkClick r:id="rId6"/>
              </a:rPr>
              <a:t>http://office.microsoft.com</a:t>
            </a:r>
            <a:r>
              <a:rPr lang="en-US" sz="1200" dirty="0" smtClean="0">
                <a:solidFill>
                  <a:prstClr val="black"/>
                </a:solidFill>
                <a:latin typeface="Palatino Linotype"/>
              </a:rPr>
              <a:t>&gt;</a:t>
            </a:r>
            <a:endParaRPr lang="cs-CZ" sz="1200" dirty="0" smtClean="0">
              <a:solidFill>
                <a:prstClr val="black"/>
              </a:solidFill>
              <a:latin typeface="Palatino Linotype"/>
            </a:endParaRPr>
          </a:p>
          <a:p>
            <a:pPr lvl="0"/>
            <a:endParaRPr lang="cs-CZ" sz="1200" dirty="0">
              <a:solidFill>
                <a:prstClr val="black"/>
              </a:solidFill>
            </a:endParaRPr>
          </a:p>
          <a:p>
            <a:pPr lvl="0"/>
            <a:r>
              <a:rPr lang="cs-CZ" sz="1200" dirty="0">
                <a:solidFill>
                  <a:prstClr val="black"/>
                </a:solidFill>
              </a:rPr>
              <a:t>Snímek 7</a:t>
            </a:r>
          </a:p>
          <a:p>
            <a:pPr lvl="0"/>
            <a:r>
              <a:rPr lang="en-US" sz="1200" dirty="0"/>
              <a:t>The picture was taken from one of the B-29 </a:t>
            </a:r>
            <a:r>
              <a:rPr lang="en-US" sz="1200" dirty="0" err="1"/>
              <a:t>Superfortresses</a:t>
            </a:r>
            <a:r>
              <a:rPr lang="en-US" sz="1200" dirty="0"/>
              <a:t> used in the </a:t>
            </a:r>
            <a:r>
              <a:rPr lang="en-US" sz="1200" dirty="0" smtClean="0"/>
              <a:t>attack</a:t>
            </a:r>
            <a:r>
              <a:rPr lang="cs-CZ" sz="1200" smtClean="0"/>
              <a:t>. </a:t>
            </a:r>
            <a:r>
              <a:rPr lang="cs-CZ" sz="1200" smtClean="0">
                <a:solidFill>
                  <a:prstClr val="black"/>
                </a:solidFill>
              </a:rPr>
              <a:t>[cit.2012-04-11</a:t>
            </a:r>
            <a:r>
              <a:rPr lang="cs-CZ" sz="1200" dirty="0">
                <a:solidFill>
                  <a:prstClr val="black"/>
                </a:solidFill>
              </a:rPr>
              <a:t>]. </a:t>
            </a:r>
            <a:r>
              <a:rPr lang="cs-CZ" sz="1200" dirty="0" smtClean="0">
                <a:solidFill>
                  <a:prstClr val="black"/>
                </a:solidFill>
              </a:rPr>
              <a:t>Jako </a:t>
            </a:r>
            <a:r>
              <a:rPr lang="cs-CZ" sz="1200" dirty="0">
                <a:solidFill>
                  <a:prstClr val="black"/>
                </a:solidFill>
              </a:rPr>
              <a:t>dílo vlády USA, je tento obrázek volným dílem. </a:t>
            </a:r>
            <a:r>
              <a:rPr lang="cs-CZ" sz="1200" dirty="0" smtClean="0">
                <a:solidFill>
                  <a:prstClr val="black"/>
                </a:solidFill>
              </a:rPr>
              <a:t>Dostupný z </a:t>
            </a:r>
            <a:r>
              <a:rPr lang="cs-CZ" sz="1200" dirty="0" err="1">
                <a:solidFill>
                  <a:prstClr val="black"/>
                </a:solidFill>
              </a:rPr>
              <a:t>Wikimedia</a:t>
            </a:r>
            <a:r>
              <a:rPr lang="cs-CZ" sz="1200" dirty="0">
                <a:solidFill>
                  <a:prstClr val="black"/>
                </a:solidFill>
              </a:rPr>
              <a:t> </a:t>
            </a:r>
            <a:r>
              <a:rPr lang="cs-CZ" sz="1200" dirty="0" err="1">
                <a:solidFill>
                  <a:prstClr val="black"/>
                </a:solidFill>
              </a:rPr>
              <a:t>Commons</a:t>
            </a:r>
            <a:r>
              <a:rPr lang="cs-CZ" sz="1200" dirty="0">
                <a:solidFill>
                  <a:prstClr val="black"/>
                </a:solidFill>
              </a:rPr>
              <a:t> na WWW</a:t>
            </a:r>
            <a:r>
              <a:rPr lang="cs-CZ" sz="1200" dirty="0" smtClean="0">
                <a:solidFill>
                  <a:prstClr val="black"/>
                </a:solidFill>
              </a:rPr>
              <a:t>: &lt;</a:t>
            </a:r>
            <a:r>
              <a:rPr lang="cs-CZ" sz="1200" dirty="0">
                <a:solidFill>
                  <a:prstClr val="black"/>
                </a:solidFill>
                <a:hlinkClick r:id="rId7"/>
              </a:rPr>
              <a:t>http://cs.wikipedia.org/wiki/</a:t>
            </a:r>
            <a:r>
              <a:rPr lang="cs-CZ" sz="1200" dirty="0" err="1">
                <a:solidFill>
                  <a:prstClr val="black"/>
                </a:solidFill>
                <a:hlinkClick r:id="rId7"/>
              </a:rPr>
              <a:t>Soubor:Nagasakibomb.jpg</a:t>
            </a:r>
            <a:r>
              <a:rPr lang="cs-CZ" sz="1200" dirty="0">
                <a:solidFill>
                  <a:prstClr val="black"/>
                </a:solidFill>
              </a:rPr>
              <a:t>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7367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</TotalTime>
  <Words>498</Words>
  <Application>Microsoft Office PowerPoint</Application>
  <PresentationFormat>Předvádění na obrazovce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NewsPrint</vt:lpstr>
      <vt:lpstr>ZŠP a ZŠS Uherský Brod projekt č. CZ.1.07/1.4.00/21.0961 </vt:lpstr>
      <vt:lpstr>Prezentace aplikace PowerPoint</vt:lpstr>
      <vt:lpstr>Kalendář 2.světové války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 Habarta</dc:creator>
  <cp:lastModifiedBy>PC-1KN5</cp:lastModifiedBy>
  <cp:revision>36</cp:revision>
  <dcterms:created xsi:type="dcterms:W3CDTF">2012-04-11T16:14:07Z</dcterms:created>
  <dcterms:modified xsi:type="dcterms:W3CDTF">2012-06-19T20:52:46Z</dcterms:modified>
</cp:coreProperties>
</file>