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9"/>
  </p:notesMasterIdLst>
  <p:sldIdLst>
    <p:sldId id="257" r:id="rId2"/>
    <p:sldId id="258" r:id="rId3"/>
    <p:sldId id="259" r:id="rId4"/>
    <p:sldId id="266" r:id="rId5"/>
    <p:sldId id="268" r:id="rId6"/>
    <p:sldId id="269" r:id="rId7"/>
    <p:sldId id="264"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Střední styl 2 – zvýraznění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Střední styl 2 – zvýraznění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Styl Středně sytá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Styl Světlá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9" d="100"/>
          <a:sy n="89" d="100"/>
        </p:scale>
        <p:origin x="-846" y="60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NÁZEV:VY_32_INOVACE_3.2.5.1B16_Druhy přídavných jmen + korektura textu</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Základní škola Strančice, okres Praha - východ</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Klára Bláhová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TÉMA:  Přídavná jména</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05F3091B-87FB-4899-9098-40D5E09A1810}" type="presOf" srcId="{D1D4F407-5343-4D3F-B5B9-D407B03CAEB4}" destId="{D005CE8C-CC26-4C3E-AC11-E15060ECD759}" srcOrd="0"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2C5B13CE-D64F-4F6C-ABD5-7CEEBDD3189E}" type="presOf" srcId="{D8197B8C-B260-4A16-BDF4-0947B075E274}" destId="{25B08C86-7E15-44DC-BE7F-FFB55DD49D12}" srcOrd="0" destOrd="0" presId="urn:microsoft.com/office/officeart/2005/8/layout/target3"/>
    <dgm:cxn modelId="{319F07D4-76D3-4C85-8BC0-EE0ED3EF169E}" type="presOf" srcId="{D8197B8C-B260-4A16-BDF4-0947B075E274}" destId="{5A5FFA88-C948-4069-8E93-59FA12366E83}" srcOrd="1" destOrd="0" presId="urn:microsoft.com/office/officeart/2005/8/layout/target3"/>
    <dgm:cxn modelId="{EAF9A9B2-2700-470A-8037-1712C72D618B}" type="presOf" srcId="{D1B46980-6531-4606-95E6-44980827E919}" destId="{6140AFEC-043D-4C43-A2F9-D0F5331DF3A3}" srcOrd="0" destOrd="0" presId="urn:microsoft.com/office/officeart/2005/8/layout/target3"/>
    <dgm:cxn modelId="{8627DCF6-D2BA-49D0-A787-4CAC8AD9FC4B}" type="presOf" srcId="{4C35D32F-0EAB-4CD7-82EE-45574DC2A586}" destId="{8BEBB6EC-1DAA-4CAC-8A25-BC0FCBD5DBD5}"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E07416E5-0810-4B7D-9332-71C47D89066C}" type="presOf" srcId="{4C35D32F-0EAB-4CD7-82EE-45574DC2A586}" destId="{890E4F0B-2866-4A3F-A3C7-2A14B1797930}"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063ED337-7ADE-4687-BAA7-3F9312E2ED91}" type="presOf" srcId="{D1B46980-6531-4606-95E6-44980827E919}" destId="{2BE915AB-18AA-4053-B92C-3BFC9ED204BB}" srcOrd="1" destOrd="0" presId="urn:microsoft.com/office/officeart/2005/8/layout/target3"/>
    <dgm:cxn modelId="{286DF4A1-0F1E-4797-A44F-C4ABA1C81034}" type="presOf" srcId="{D1D4F407-5343-4D3F-B5B9-D407B03CAEB4}" destId="{AED2198E-93D5-4001-81B4-73124B309672}"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BB2E8CAB-5497-4338-9D70-3BBFB96702A3}" type="presOf" srcId="{B651F6E3-6281-48DB-9319-2AEAFDAE7572}" destId="{6BB5E863-4638-4E1D-BFDE-399D028AC4ED}" srcOrd="1" destOrd="0" presId="urn:microsoft.com/office/officeart/2005/8/layout/target3"/>
    <dgm:cxn modelId="{66A0CB02-099B-4041-B87B-A0E9CF50FF5D}" type="presOf" srcId="{757F3AB3-0718-4624-B441-E567A8F0AB56}" destId="{333A1088-737F-45CB-B68E-254E46348037}"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66F49CD-1FAF-47B4-90D5-E72DCE5A2F60}" type="presOf" srcId="{B651F6E3-6281-48DB-9319-2AEAFDAE7572}" destId="{619D679B-A015-4ECF-8348-D1034C574F40}" srcOrd="0" destOrd="0" presId="urn:microsoft.com/office/officeart/2005/8/layout/target3"/>
    <dgm:cxn modelId="{805B5770-8930-4969-A210-F1DFAD8F3D9F}" type="presParOf" srcId="{333A1088-737F-45CB-B68E-254E46348037}" destId="{F5ABB229-8D3B-4694-996A-96F23CF14429}" srcOrd="0" destOrd="0" presId="urn:microsoft.com/office/officeart/2005/8/layout/target3"/>
    <dgm:cxn modelId="{0FDF1EC9-6A78-4978-8D9C-182F9D417027}" type="presParOf" srcId="{333A1088-737F-45CB-B68E-254E46348037}" destId="{F41139FD-01EE-4571-8B17-4FB00FC51163}" srcOrd="1" destOrd="0" presId="urn:microsoft.com/office/officeart/2005/8/layout/target3"/>
    <dgm:cxn modelId="{B333F259-8239-4FB0-A96B-472634E1BFF7}" type="presParOf" srcId="{333A1088-737F-45CB-B68E-254E46348037}" destId="{D005CE8C-CC26-4C3E-AC11-E15060ECD759}" srcOrd="2" destOrd="0" presId="urn:microsoft.com/office/officeart/2005/8/layout/target3"/>
    <dgm:cxn modelId="{C83A4360-4E55-4853-991A-128C40F5A77F}" type="presParOf" srcId="{333A1088-737F-45CB-B68E-254E46348037}" destId="{2C702D82-9B77-49B7-9568-BB8EB47C3372}" srcOrd="3" destOrd="0" presId="urn:microsoft.com/office/officeart/2005/8/layout/target3"/>
    <dgm:cxn modelId="{300D0A20-1591-4DD7-AC3F-031771372074}" type="presParOf" srcId="{333A1088-737F-45CB-B68E-254E46348037}" destId="{A52A0455-90FF-4808-ABD0-F02540D31D5A}" srcOrd="4" destOrd="0" presId="urn:microsoft.com/office/officeart/2005/8/layout/target3"/>
    <dgm:cxn modelId="{04F6987F-051B-4116-BA52-362A46857EF0}" type="presParOf" srcId="{333A1088-737F-45CB-B68E-254E46348037}" destId="{6140AFEC-043D-4C43-A2F9-D0F5331DF3A3}" srcOrd="5" destOrd="0" presId="urn:microsoft.com/office/officeart/2005/8/layout/target3"/>
    <dgm:cxn modelId="{87197130-923B-41F0-9762-51AC40A5FE3E}" type="presParOf" srcId="{333A1088-737F-45CB-B68E-254E46348037}" destId="{9358AC05-5D7D-4327-9F80-1AD486AEA664}" srcOrd="6" destOrd="0" presId="urn:microsoft.com/office/officeart/2005/8/layout/target3"/>
    <dgm:cxn modelId="{157E86B0-5E75-42EF-AA67-1EB55F0CA8D3}" type="presParOf" srcId="{333A1088-737F-45CB-B68E-254E46348037}" destId="{313FC574-E1CD-4FB4-B054-0B805CE0447D}" srcOrd="7" destOrd="0" presId="urn:microsoft.com/office/officeart/2005/8/layout/target3"/>
    <dgm:cxn modelId="{699E876C-626C-430E-B5C1-41BA97C82A9C}" type="presParOf" srcId="{333A1088-737F-45CB-B68E-254E46348037}" destId="{619D679B-A015-4ECF-8348-D1034C574F40}" srcOrd="8" destOrd="0" presId="urn:microsoft.com/office/officeart/2005/8/layout/target3"/>
    <dgm:cxn modelId="{BCE2B141-CBC1-4C14-A855-007FA848354B}" type="presParOf" srcId="{333A1088-737F-45CB-B68E-254E46348037}" destId="{322283A8-4A27-4CDA-BAE3-F381106A9174}" srcOrd="9" destOrd="0" presId="urn:microsoft.com/office/officeart/2005/8/layout/target3"/>
    <dgm:cxn modelId="{DD706B96-4E8C-47D2-971A-CAC91281BDF2}" type="presParOf" srcId="{333A1088-737F-45CB-B68E-254E46348037}" destId="{FFC9F71D-1B4F-4AD9-A4A6-86ADEFC8AF5C}" srcOrd="10" destOrd="0" presId="urn:microsoft.com/office/officeart/2005/8/layout/target3"/>
    <dgm:cxn modelId="{F529E25A-ADF0-44DC-A87E-37475E0663EB}" type="presParOf" srcId="{333A1088-737F-45CB-B68E-254E46348037}" destId="{25B08C86-7E15-44DC-BE7F-FFB55DD49D12}" srcOrd="11" destOrd="0" presId="urn:microsoft.com/office/officeart/2005/8/layout/target3"/>
    <dgm:cxn modelId="{F0ACF6DF-CF02-4DBF-9DAA-634275D38588}" type="presParOf" srcId="{333A1088-737F-45CB-B68E-254E46348037}" destId="{76644BE8-9D7C-4C09-B250-3D10AF48CBB7}" srcOrd="12" destOrd="0" presId="urn:microsoft.com/office/officeart/2005/8/layout/target3"/>
    <dgm:cxn modelId="{C4DC6FB2-4424-4915-BF2D-A26D802B5A3E}" type="presParOf" srcId="{333A1088-737F-45CB-B68E-254E46348037}" destId="{EE85B701-7295-41C0-BA7A-34D3756A2AE6}" srcOrd="13" destOrd="0" presId="urn:microsoft.com/office/officeart/2005/8/layout/target3"/>
    <dgm:cxn modelId="{A94486F6-16E7-4FC4-9F74-CFC50E9ACA28}" type="presParOf" srcId="{333A1088-737F-45CB-B68E-254E46348037}" destId="{8BEBB6EC-1DAA-4CAC-8A25-BC0FCBD5DBD5}" srcOrd="14" destOrd="0" presId="urn:microsoft.com/office/officeart/2005/8/layout/target3"/>
    <dgm:cxn modelId="{FDBF0C50-602F-4024-A4CA-DC3D82BECDD1}" type="presParOf" srcId="{333A1088-737F-45CB-B68E-254E46348037}" destId="{AED2198E-93D5-4001-81B4-73124B309672}" srcOrd="15" destOrd="0" presId="urn:microsoft.com/office/officeart/2005/8/layout/target3"/>
    <dgm:cxn modelId="{8405B0CF-C0FF-4D06-8586-E618B5DF3C34}" type="presParOf" srcId="{333A1088-737F-45CB-B68E-254E46348037}" destId="{2BE915AB-18AA-4053-B92C-3BFC9ED204BB}" srcOrd="16" destOrd="0" presId="urn:microsoft.com/office/officeart/2005/8/layout/target3"/>
    <dgm:cxn modelId="{A112E3F1-AE79-4216-B451-0EB75EE76530}" type="presParOf" srcId="{333A1088-737F-45CB-B68E-254E46348037}" destId="{6BB5E863-4638-4E1D-BFDE-399D028AC4ED}" srcOrd="17" destOrd="0" presId="urn:microsoft.com/office/officeart/2005/8/layout/target3"/>
    <dgm:cxn modelId="{FD5BB237-227F-48F6-A760-5AD27AB43AA8}" type="presParOf" srcId="{333A1088-737F-45CB-B68E-254E46348037}" destId="{5A5FFA88-C948-4069-8E93-59FA12366E83}" srcOrd="18" destOrd="0" presId="urn:microsoft.com/office/officeart/2005/8/layout/target3"/>
    <dgm:cxn modelId="{99529A12-1801-4150-BE60-10E3561A59C5}"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3121293" cy="3121293"/>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544600" y="0"/>
          <a:ext cx="6576257" cy="312129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Základní škola Strančice, okres Praha - východ</a:t>
          </a:r>
          <a:endParaRPr lang="cs-CZ" sz="2000" kern="1200" dirty="0"/>
        </a:p>
      </dsp:txBody>
      <dsp:txXfrm>
        <a:off x="1544600" y="0"/>
        <a:ext cx="6576257" cy="499406"/>
      </dsp:txXfrm>
    </dsp:sp>
    <dsp:sp modelId="{A52A0455-90FF-4808-ABD0-F02540D31D5A}">
      <dsp:nvSpPr>
        <dsp:cNvPr id="0" name=""/>
        <dsp:cNvSpPr/>
      </dsp:nvSpPr>
      <dsp:spPr>
        <a:xfrm>
          <a:off x="327735" y="499406"/>
          <a:ext cx="2465821" cy="2465821"/>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560646" y="499406"/>
          <a:ext cx="6576257" cy="246582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Klára Bláhová</a:t>
          </a:r>
          <a:endParaRPr lang="cs-CZ" sz="2000" kern="1200" dirty="0"/>
        </a:p>
      </dsp:txBody>
      <dsp:txXfrm>
        <a:off x="1560646" y="499406"/>
        <a:ext cx="6576257" cy="499406"/>
      </dsp:txXfrm>
    </dsp:sp>
    <dsp:sp modelId="{313FC574-E1CD-4FB4-B054-0B805CE0447D}">
      <dsp:nvSpPr>
        <dsp:cNvPr id="0" name=""/>
        <dsp:cNvSpPr/>
      </dsp:nvSpPr>
      <dsp:spPr>
        <a:xfrm>
          <a:off x="655471" y="998813"/>
          <a:ext cx="1810349" cy="1810349"/>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560646" y="970409"/>
          <a:ext cx="6576257" cy="18103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NÁZEV:VY_32_INOVACE_3.2.5.1B16_Druhy přídavných jmen + korektura textu</a:t>
          </a:r>
          <a:endParaRPr lang="cs-CZ" sz="2000" kern="1200" dirty="0"/>
        </a:p>
      </dsp:txBody>
      <dsp:txXfrm>
        <a:off x="1560646" y="970409"/>
        <a:ext cx="6576257" cy="499406"/>
      </dsp:txXfrm>
    </dsp:sp>
    <dsp:sp modelId="{FFC9F71D-1B4F-4AD9-A4A6-86ADEFC8AF5C}">
      <dsp:nvSpPr>
        <dsp:cNvPr id="0" name=""/>
        <dsp:cNvSpPr/>
      </dsp:nvSpPr>
      <dsp:spPr>
        <a:xfrm>
          <a:off x="983207" y="1498220"/>
          <a:ext cx="1154878" cy="1154878"/>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510338" y="1499733"/>
          <a:ext cx="6576257" cy="115487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TÉMA:  Přídavná jména</a:t>
          </a:r>
          <a:endParaRPr lang="cs-CZ" sz="2000" kern="1200" dirty="0"/>
        </a:p>
      </dsp:txBody>
      <dsp:txXfrm>
        <a:off x="1510338" y="1499733"/>
        <a:ext cx="6576257" cy="499406"/>
      </dsp:txXfrm>
    </dsp:sp>
    <dsp:sp modelId="{EE85B701-7295-41C0-BA7A-34D3756A2AE6}">
      <dsp:nvSpPr>
        <dsp:cNvPr id="0" name=""/>
        <dsp:cNvSpPr/>
      </dsp:nvSpPr>
      <dsp:spPr>
        <a:xfrm>
          <a:off x="1310943" y="1997627"/>
          <a:ext cx="499406" cy="499406"/>
        </a:xfrm>
        <a:prstGeom prst="pie">
          <a:avLst>
            <a:gd name="adj1" fmla="val 5400000"/>
            <a:gd name="adj2" fmla="val 16200000"/>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510338" y="1920733"/>
          <a:ext cx="6576257" cy="49940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a:outerShdw blurRad="50800" dist="20000" dir="5400000" rotWithShape="0">
            <a:srgbClr val="000000">
              <a:alpha val="42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a:t>
          </a:r>
          <a:endParaRPr lang="cs-CZ" sz="2000" kern="1200" dirty="0"/>
        </a:p>
      </dsp:txBody>
      <dsp:txXfrm>
        <a:off x="1510338" y="1920733"/>
        <a:ext cx="6576257" cy="49940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C8E926-F024-4900-A0B7-7A901555BAA0}" type="datetimeFigureOut">
              <a:rPr lang="cs-CZ" smtClean="0"/>
              <a:t>4.3.2012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1E7D66-D268-4096-9AA0-AE570CE20254}" type="slidenum">
              <a:rPr lang="cs-CZ" smtClean="0"/>
              <a:t>‹#›</a:t>
            </a:fld>
            <a:endParaRPr lang="cs-CZ"/>
          </a:p>
        </p:txBody>
      </p:sp>
    </p:spTree>
    <p:extLst>
      <p:ext uri="{BB962C8B-B14F-4D97-AF65-F5344CB8AC3E}">
        <p14:creationId xmlns:p14="http://schemas.microsoft.com/office/powerpoint/2010/main" val="3429855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A48E8B10-CE94-4C60-BFF3-F9A934C403C3}" type="datetimeFigureOut">
              <a:rPr lang="cs-CZ" smtClean="0"/>
              <a:t>4.3.2012</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7D0A142B-6BAF-4500-A83E-C70529BB7F1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A48E8B10-CE94-4C60-BFF3-F9A934C403C3}" type="datetimeFigureOut">
              <a:rPr lang="cs-CZ" smtClean="0"/>
              <a:t>4.3.2012</a:t>
            </a:fld>
            <a:endParaRPr lang="cs-CZ"/>
          </a:p>
        </p:txBody>
      </p:sp>
      <p:sp>
        <p:nvSpPr>
          <p:cNvPr id="9" name="Zástupný symbol pro číslo snímku 8"/>
          <p:cNvSpPr>
            <a:spLocks noGrp="1"/>
          </p:cNvSpPr>
          <p:nvPr>
            <p:ph type="sldNum" sz="quarter" idx="15"/>
          </p:nvPr>
        </p:nvSpPr>
        <p:spPr/>
        <p:txBody>
          <a:bodyPr rtlCol="0"/>
          <a:lstStyle/>
          <a:p>
            <a:fld id="{7D0A142B-6BAF-4500-A83E-C70529BB7F19}"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A48E8B10-CE94-4C60-BFF3-F9A934C403C3}" type="datetimeFigureOut">
              <a:rPr lang="cs-CZ" smtClean="0"/>
              <a:t>4.3.2012</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7D0A142B-6BAF-4500-A83E-C70529BB7F1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A48E8B10-CE94-4C60-BFF3-F9A934C403C3}" type="datetimeFigureOut">
              <a:rPr lang="cs-CZ" smtClean="0"/>
              <a:t>4.3.2012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D0A142B-6BAF-4500-A83E-C70529BB7F19}"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A48E8B10-CE94-4C60-BFF3-F9A934C403C3}" type="datetimeFigureOut">
              <a:rPr lang="cs-CZ" smtClean="0"/>
              <a:t>4.3.2012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D0A142B-6BAF-4500-A83E-C70529BB7F19}"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A48E8B10-CE94-4C60-BFF3-F9A934C403C3}" type="datetimeFigureOut">
              <a:rPr lang="cs-CZ" smtClean="0"/>
              <a:t>4.3.2012</a:t>
            </a:fld>
            <a:endParaRPr lang="cs-CZ"/>
          </a:p>
        </p:txBody>
      </p:sp>
      <p:sp>
        <p:nvSpPr>
          <p:cNvPr id="7" name="Zástupný symbol pro číslo snímku 6"/>
          <p:cNvSpPr>
            <a:spLocks noGrp="1"/>
          </p:cNvSpPr>
          <p:nvPr>
            <p:ph type="sldNum" sz="quarter" idx="11"/>
          </p:nvPr>
        </p:nvSpPr>
        <p:spPr/>
        <p:txBody>
          <a:bodyPr rtlCol="0"/>
          <a:lstStyle/>
          <a:p>
            <a:fld id="{7D0A142B-6BAF-4500-A83E-C70529BB7F19}"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48E8B10-CE94-4C60-BFF3-F9A934C403C3}" type="datetimeFigureOut">
              <a:rPr lang="cs-CZ" smtClean="0"/>
              <a:t>4.3.2012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D0A142B-6BAF-4500-A83E-C70529BB7F1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A48E8B10-CE94-4C60-BFF3-F9A934C403C3}" type="datetimeFigureOut">
              <a:rPr lang="cs-CZ" smtClean="0"/>
              <a:t>4.3.2012</a:t>
            </a:fld>
            <a:endParaRPr lang="cs-CZ"/>
          </a:p>
        </p:txBody>
      </p:sp>
      <p:sp>
        <p:nvSpPr>
          <p:cNvPr id="22" name="Zástupný symbol pro číslo snímku 21"/>
          <p:cNvSpPr>
            <a:spLocks noGrp="1"/>
          </p:cNvSpPr>
          <p:nvPr>
            <p:ph type="sldNum" sz="quarter" idx="15"/>
          </p:nvPr>
        </p:nvSpPr>
        <p:spPr/>
        <p:txBody>
          <a:bodyPr rtlCol="0"/>
          <a:lstStyle/>
          <a:p>
            <a:fld id="{7D0A142B-6BAF-4500-A83E-C70529BB7F19}"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A48E8B10-CE94-4C60-BFF3-F9A934C403C3}" type="datetimeFigureOut">
              <a:rPr lang="cs-CZ" smtClean="0"/>
              <a:t>4.3.2012</a:t>
            </a:fld>
            <a:endParaRPr lang="cs-CZ"/>
          </a:p>
        </p:txBody>
      </p:sp>
      <p:sp>
        <p:nvSpPr>
          <p:cNvPr id="18" name="Zástupný symbol pro číslo snímku 17"/>
          <p:cNvSpPr>
            <a:spLocks noGrp="1"/>
          </p:cNvSpPr>
          <p:nvPr>
            <p:ph type="sldNum" sz="quarter" idx="11"/>
          </p:nvPr>
        </p:nvSpPr>
        <p:spPr/>
        <p:txBody>
          <a:bodyPr rtlCol="0"/>
          <a:lstStyle/>
          <a:p>
            <a:fld id="{7D0A142B-6BAF-4500-A83E-C70529BB7F19}"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A48E8B10-CE94-4C60-BFF3-F9A934C403C3}" type="datetimeFigureOut">
              <a:rPr lang="cs-CZ" smtClean="0"/>
              <a:t>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D0A142B-6BAF-4500-A83E-C70529BB7F1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A48E8B10-CE94-4C60-BFF3-F9A934C403C3}" type="datetimeFigureOut">
              <a:rPr lang="cs-CZ" smtClean="0"/>
              <a:t>4.3.2012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D0A142B-6BAF-4500-A83E-C70529BB7F19}" type="slidenum">
              <a:rPr lang="cs-CZ" smtClean="0"/>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A48E8B10-CE94-4C60-BFF3-F9A934C403C3}" type="datetimeFigureOut">
              <a:rPr lang="cs-CZ" smtClean="0"/>
              <a:t>4.3.2012</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D0A142B-6BAF-4500-A83E-C70529BB7F19}"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257288736"/>
              </p:ext>
            </p:extLst>
          </p:nvPr>
        </p:nvGraphicFramePr>
        <p:xfrm>
          <a:off x="614836" y="804111"/>
          <a:ext cx="8136904" cy="31212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3" name="TextovéPole 2"/>
          <p:cNvSpPr txBox="1"/>
          <p:nvPr/>
        </p:nvSpPr>
        <p:spPr>
          <a:xfrm>
            <a:off x="4683288" y="2749758"/>
            <a:ext cx="2404826" cy="369332"/>
          </a:xfrm>
          <a:prstGeom prst="rect">
            <a:avLst/>
          </a:prstGeom>
          <a:noFill/>
        </p:spPr>
        <p:txBody>
          <a:bodyPr wrap="none" rtlCol="0">
            <a:spAutoFit/>
          </a:bodyPr>
          <a:lstStyle/>
          <a:p>
            <a:r>
              <a:rPr lang="cs-CZ" dirty="0">
                <a:solidFill>
                  <a:prstClr val="black"/>
                </a:solidFill>
              </a:rPr>
              <a:t>CZ.1.07/1.4.00/21.2976</a:t>
            </a:r>
          </a:p>
        </p:txBody>
      </p:sp>
      <p:sp>
        <p:nvSpPr>
          <p:cNvPr id="2" name="TextovéPole 1"/>
          <p:cNvSpPr txBox="1"/>
          <p:nvPr/>
        </p:nvSpPr>
        <p:spPr>
          <a:xfrm>
            <a:off x="2751442" y="1339400"/>
            <a:ext cx="184731" cy="369332"/>
          </a:xfrm>
          <a:prstGeom prst="rect">
            <a:avLst/>
          </a:prstGeom>
          <a:noFill/>
        </p:spPr>
        <p:txBody>
          <a:bodyPr wrap="none" rtlCol="0">
            <a:spAutoFit/>
          </a:bodyPr>
          <a:lstStyle/>
          <a:p>
            <a:endParaRPr lang="cs-CZ" dirty="0">
              <a:solidFill>
                <a:prstClr val="black"/>
              </a:solidFill>
            </a:endParaRPr>
          </a:p>
        </p:txBody>
      </p:sp>
      <p:sp>
        <p:nvSpPr>
          <p:cNvPr id="6" name="TextovéPole 5"/>
          <p:cNvSpPr txBox="1"/>
          <p:nvPr/>
        </p:nvSpPr>
        <p:spPr>
          <a:xfrm>
            <a:off x="2657133" y="2180092"/>
            <a:ext cx="184731" cy="369332"/>
          </a:xfrm>
          <a:prstGeom prst="rect">
            <a:avLst/>
          </a:prstGeom>
          <a:noFill/>
        </p:spPr>
        <p:txBody>
          <a:bodyPr wrap="none" rtlCol="0">
            <a:spAutoFit/>
          </a:bodyPr>
          <a:lstStyle/>
          <a:p>
            <a:endParaRPr lang="cs-CZ" dirty="0">
              <a:solidFill>
                <a:prstClr val="black"/>
              </a:solidFill>
            </a:endParaRPr>
          </a:p>
        </p:txBody>
      </p:sp>
    </p:spTree>
    <p:extLst>
      <p:ext uri="{BB962C8B-B14F-4D97-AF65-F5344CB8AC3E}">
        <p14:creationId xmlns:p14="http://schemas.microsoft.com/office/powerpoint/2010/main" val="15485577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99592" y="764704"/>
            <a:ext cx="7772400" cy="1470025"/>
          </a:xfrm>
        </p:spPr>
        <p:txBody>
          <a:bodyPr/>
          <a:lstStyle/>
          <a:p>
            <a:r>
              <a:rPr lang="cs-CZ" dirty="0" smtClean="0"/>
              <a:t>Anotace</a:t>
            </a:r>
            <a:endParaRPr lang="cs-CZ" dirty="0"/>
          </a:p>
        </p:txBody>
      </p:sp>
      <p:sp>
        <p:nvSpPr>
          <p:cNvPr id="3" name="Podnadpis 2"/>
          <p:cNvSpPr>
            <a:spLocks noGrp="1"/>
          </p:cNvSpPr>
          <p:nvPr>
            <p:ph type="subTitle" idx="1"/>
          </p:nvPr>
        </p:nvSpPr>
        <p:spPr>
          <a:xfrm>
            <a:off x="1835696" y="2348880"/>
            <a:ext cx="6172200" cy="2592288"/>
          </a:xfrm>
        </p:spPr>
        <p:txBody>
          <a:bodyPr>
            <a:normAutofit/>
          </a:bodyPr>
          <a:lstStyle/>
          <a:p>
            <a:pPr marL="285750" indent="-285750">
              <a:buFont typeface="Arial" pitchFamily="34" charset="0"/>
              <a:buChar char="•"/>
            </a:pPr>
            <a:r>
              <a:rPr lang="cs-CZ" dirty="0" smtClean="0"/>
              <a:t>Prezentace slouží k procvičení pravopisných jevů a určování druhů přídavných jmen.</a:t>
            </a:r>
          </a:p>
          <a:p>
            <a:pPr marL="285750" indent="-285750">
              <a:buFont typeface="Arial" pitchFamily="34" charset="0"/>
              <a:buChar char="•"/>
            </a:pPr>
            <a:r>
              <a:rPr lang="cs-CZ" dirty="0" smtClean="0"/>
              <a:t>Žáci provedou korekturu textu (chyby označí na tabuli).</a:t>
            </a:r>
          </a:p>
          <a:p>
            <a:pPr marL="285750" indent="-285750">
              <a:buFont typeface="Arial" pitchFamily="34" charset="0"/>
              <a:buChar char="•"/>
            </a:pPr>
            <a:r>
              <a:rPr lang="cs-CZ" dirty="0" smtClean="0"/>
              <a:t>Označí přídavná jména a určí jejich druh.</a:t>
            </a:r>
          </a:p>
          <a:p>
            <a:pPr marL="285750" indent="-285750">
              <a:buFont typeface="Arial" pitchFamily="34" charset="0"/>
              <a:buChar char="•"/>
            </a:pPr>
            <a:r>
              <a:rPr lang="cs-CZ" dirty="0" smtClean="0"/>
              <a:t>U určených přídavných jmen určí mluvnické kategorie (do sešitu i na tabuli, tabule slouží pro kontrolu).</a:t>
            </a:r>
          </a:p>
          <a:p>
            <a:endParaRPr lang="cs-CZ" dirty="0" smtClean="0"/>
          </a:p>
          <a:p>
            <a:pPr marL="285750" indent="-285750">
              <a:buFont typeface="Arial" pitchFamily="34" charset="0"/>
              <a:buChar char="•"/>
            </a:pPr>
            <a:endParaRPr lang="cs-CZ" dirty="0" smtClean="0"/>
          </a:p>
          <a:p>
            <a:pPr marL="285750" indent="-285750">
              <a:buFont typeface="Arial" pitchFamily="34" charset="0"/>
              <a:buChar char="•"/>
            </a:pPr>
            <a:endParaRPr lang="cs-CZ" dirty="0"/>
          </a:p>
        </p:txBody>
      </p:sp>
    </p:spTree>
    <p:extLst>
      <p:ext uri="{BB962C8B-B14F-4D97-AF65-F5344CB8AC3E}">
        <p14:creationId xmlns:p14="http://schemas.microsoft.com/office/powerpoint/2010/main" val="9343037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251520" y="1628800"/>
            <a:ext cx="8352928" cy="4752528"/>
          </a:xfrm>
        </p:spPr>
        <p:txBody>
          <a:bodyPr>
            <a:noAutofit/>
          </a:bodyPr>
          <a:lstStyle/>
          <a:p>
            <a:pPr marL="0" indent="0" algn="just">
              <a:buNone/>
            </a:pPr>
            <a:r>
              <a:rPr lang="cs-CZ" sz="2000" b="1" dirty="0" smtClean="0"/>
              <a:t>Karlštejn</a:t>
            </a:r>
          </a:p>
          <a:p>
            <a:pPr marL="0" indent="0" algn="just">
              <a:buNone/>
            </a:pPr>
            <a:r>
              <a:rPr lang="cs-CZ" sz="2000" dirty="0" smtClean="0"/>
              <a:t>Není divu, že tak </a:t>
            </a:r>
            <a:r>
              <a:rPr lang="cs-CZ" sz="2000" dirty="0" err="1" smtClean="0"/>
              <a:t>starobilý</a:t>
            </a:r>
            <a:r>
              <a:rPr lang="cs-CZ" sz="2000" dirty="0" smtClean="0"/>
              <a:t> a </a:t>
            </a:r>
            <a:r>
              <a:rPr lang="cs-CZ" sz="2000" dirty="0" err="1" smtClean="0"/>
              <a:t>pohátkový</a:t>
            </a:r>
            <a:r>
              <a:rPr lang="cs-CZ" sz="2000" dirty="0" smtClean="0"/>
              <a:t> hrad má </a:t>
            </a:r>
            <a:r>
              <a:rPr lang="cs-CZ" sz="2000" dirty="0" err="1" smtClean="0"/>
              <a:t>svý</a:t>
            </a:r>
            <a:r>
              <a:rPr lang="cs-CZ" sz="2000" dirty="0" smtClean="0"/>
              <a:t> strašidla. Vypráví se například, že </a:t>
            </a:r>
            <a:r>
              <a:rPr lang="cs-CZ" sz="2000" dirty="0" err="1" smtClean="0"/>
              <a:t>jiš</a:t>
            </a:r>
            <a:r>
              <a:rPr lang="cs-CZ" sz="2000" dirty="0" smtClean="0"/>
              <a:t> samotné stavbě nepřály pekelný mocnosti a snažily se císařovo dílo mařit. Karel IV. proto povolal vyhlášené rytíře, aby se z ďábli utkali. Jak se však ukázalo, udatný rytíři s </a:t>
            </a:r>
            <a:r>
              <a:rPr lang="cs-CZ" sz="2000" dirty="0" err="1" smtClean="0"/>
              <a:t>neodbytnýmy</a:t>
            </a:r>
            <a:r>
              <a:rPr lang="cs-CZ" sz="2000" dirty="0" smtClean="0"/>
              <a:t> pekelníky nic </a:t>
            </a:r>
            <a:r>
              <a:rPr lang="cs-CZ" sz="2000" dirty="0" err="1" smtClean="0"/>
              <a:t>nesmohli</a:t>
            </a:r>
            <a:r>
              <a:rPr lang="cs-CZ" sz="2000" dirty="0" smtClean="0"/>
              <a:t>, ty nakonec vypudil až prostý, ale chytrý </a:t>
            </a:r>
            <a:r>
              <a:rPr lang="cs-CZ" sz="2000" dirty="0" err="1" smtClean="0"/>
              <a:t>ofčák</a:t>
            </a:r>
            <a:r>
              <a:rPr lang="cs-CZ" sz="2000" dirty="0" smtClean="0"/>
              <a:t>. Ten se tu také ob čas zjevuje. Potkáme ho nejspíš za Měsíční noci, jak vede na provaze berana podivného </a:t>
            </a:r>
            <a:r>
              <a:rPr lang="cs-CZ" sz="2000" dirty="0" err="1" smtClean="0"/>
              <a:t>zvhledu</a:t>
            </a:r>
            <a:r>
              <a:rPr lang="cs-CZ" sz="2000" dirty="0" smtClean="0"/>
              <a:t>.</a:t>
            </a:r>
          </a:p>
          <a:p>
            <a:pPr marL="0" indent="0" algn="just">
              <a:buNone/>
            </a:pPr>
            <a:r>
              <a:rPr lang="cs-CZ" sz="2000" dirty="0" smtClean="0"/>
              <a:t>Karlštejn má také svou Bílou paní, mlžnou přízračnou postavu, která sedává na roubení studny a pláče. Je to </a:t>
            </a:r>
            <a:r>
              <a:rPr lang="cs-CZ" sz="2000" dirty="0" err="1" smtClean="0"/>
              <a:t>prej</a:t>
            </a:r>
            <a:r>
              <a:rPr lang="cs-CZ" sz="2000" dirty="0" smtClean="0"/>
              <a:t> duch první </a:t>
            </a:r>
            <a:r>
              <a:rPr lang="cs-CZ" sz="2000" dirty="0" err="1" smtClean="0"/>
              <a:t>karlovy</a:t>
            </a:r>
            <a:r>
              <a:rPr lang="cs-CZ" sz="2000" dirty="0" smtClean="0"/>
              <a:t> ženy Blanky s </a:t>
            </a:r>
            <a:r>
              <a:rPr lang="cs-CZ" sz="2000" dirty="0" err="1" smtClean="0"/>
              <a:t>Valois</a:t>
            </a:r>
            <a:r>
              <a:rPr lang="cs-CZ" sz="2000" dirty="0" smtClean="0"/>
              <a:t>. Někdy se </a:t>
            </a:r>
            <a:r>
              <a:rPr lang="cs-CZ" sz="2000" dirty="0" err="1" smtClean="0"/>
              <a:t>blančin</a:t>
            </a:r>
            <a:r>
              <a:rPr lang="cs-CZ" sz="2000" dirty="0" smtClean="0"/>
              <a:t> duch </a:t>
            </a:r>
            <a:r>
              <a:rPr lang="cs-CZ" sz="2000" dirty="0" err="1" smtClean="0"/>
              <a:t>vidává</a:t>
            </a:r>
            <a:r>
              <a:rPr lang="cs-CZ" sz="2000" dirty="0" smtClean="0"/>
              <a:t> i do pod hradního </a:t>
            </a:r>
            <a:r>
              <a:rPr lang="cs-CZ" sz="2000" dirty="0" err="1" smtClean="0"/>
              <a:t>mněstečka</a:t>
            </a:r>
            <a:r>
              <a:rPr lang="cs-CZ" sz="2000" dirty="0" smtClean="0"/>
              <a:t>, klepe na dveře </a:t>
            </a:r>
            <a:r>
              <a:rPr lang="cs-CZ" sz="2000" dirty="0" err="1" smtClean="0"/>
              <a:t>jednotlyvých</a:t>
            </a:r>
            <a:r>
              <a:rPr lang="cs-CZ" sz="2000" dirty="0" smtClean="0"/>
              <a:t> stavení a ptá se, zda jsou všichni doma. </a:t>
            </a:r>
            <a:r>
              <a:rPr lang="cs-CZ" sz="2000" dirty="0" err="1" smtClean="0"/>
              <a:t>Kdyš</a:t>
            </a:r>
            <a:r>
              <a:rPr lang="cs-CZ" sz="2000" dirty="0" smtClean="0"/>
              <a:t> překvapený lidé </a:t>
            </a:r>
            <a:r>
              <a:rPr lang="cs-CZ" sz="2000" dirty="0" err="1" smtClean="0"/>
              <a:t>přisvětčí</a:t>
            </a:r>
            <a:r>
              <a:rPr lang="cs-CZ" sz="2000" dirty="0" smtClean="0"/>
              <a:t>, prozradí jim, kdo z nemocných se </a:t>
            </a:r>
            <a:r>
              <a:rPr lang="cs-CZ" sz="2000" dirty="0" err="1" smtClean="0"/>
              <a:t>uzdravý</a:t>
            </a:r>
            <a:r>
              <a:rPr lang="cs-CZ" sz="2000" dirty="0" smtClean="0"/>
              <a:t> a kdo naopak zemře.</a:t>
            </a:r>
            <a:endParaRPr lang="cs-CZ" sz="2000" dirty="0"/>
          </a:p>
        </p:txBody>
      </p:sp>
      <p:pic>
        <p:nvPicPr>
          <p:cNvPr id="6" name="Obrázek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96136" y="188640"/>
            <a:ext cx="2571162" cy="1796600"/>
          </a:xfrm>
          <a:prstGeom prst="rect">
            <a:avLst/>
          </a:prstGeom>
        </p:spPr>
      </p:pic>
      <p:sp>
        <p:nvSpPr>
          <p:cNvPr id="7" name="TextovéPole 6"/>
          <p:cNvSpPr txBox="1"/>
          <p:nvPr/>
        </p:nvSpPr>
        <p:spPr>
          <a:xfrm>
            <a:off x="251520" y="548680"/>
            <a:ext cx="5544616" cy="523220"/>
          </a:xfrm>
          <a:prstGeom prst="rect">
            <a:avLst/>
          </a:prstGeom>
          <a:noFill/>
        </p:spPr>
        <p:txBody>
          <a:bodyPr wrap="square" rtlCol="0">
            <a:spAutoFit/>
          </a:bodyPr>
          <a:lstStyle/>
          <a:p>
            <a:r>
              <a:rPr lang="cs-CZ" sz="2800" b="1" dirty="0" smtClean="0"/>
              <a:t>Najdi a oprav chyby v textu</a:t>
            </a:r>
            <a:r>
              <a:rPr lang="cs-CZ" dirty="0" smtClean="0"/>
              <a:t>.</a:t>
            </a:r>
            <a:endParaRPr lang="cs-CZ" dirty="0"/>
          </a:p>
        </p:txBody>
      </p:sp>
    </p:spTree>
    <p:extLst>
      <p:ext uri="{BB962C8B-B14F-4D97-AF65-F5344CB8AC3E}">
        <p14:creationId xmlns:p14="http://schemas.microsoft.com/office/powerpoint/2010/main" val="20216768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sz="quarter" idx="1"/>
          </p:nvPr>
        </p:nvSpPr>
        <p:spPr>
          <a:xfrm>
            <a:off x="251520" y="1628800"/>
            <a:ext cx="8352928" cy="4752528"/>
          </a:xfrm>
        </p:spPr>
        <p:txBody>
          <a:bodyPr>
            <a:noAutofit/>
          </a:bodyPr>
          <a:lstStyle/>
          <a:p>
            <a:pPr marL="0" indent="0" algn="just">
              <a:buNone/>
            </a:pPr>
            <a:r>
              <a:rPr lang="cs-CZ" sz="2000" b="1" dirty="0" smtClean="0"/>
              <a:t>Karlštejn</a:t>
            </a:r>
          </a:p>
          <a:p>
            <a:pPr marL="0" indent="0" algn="just">
              <a:buNone/>
            </a:pPr>
            <a:r>
              <a:rPr lang="cs-CZ" sz="2000" dirty="0" smtClean="0"/>
              <a:t>Není divu, že tak starobylý a pohádkový hrad má svá strašidla. Vypráví se například, že již samotné stavbě nepřály pekelné  mocnosti a snažily se císařovo dílo mařit. Karel IV. proto povolal vyhlášené rytíře, aby se s ďábly utkali. Jak se však ukázalo, udatní rytíři s  neodbytnými pekelníky nic nezmohli, ty nakonec vypudil až prostý, ale chytrý ovčák. Ten se tu také občas zjevuje. Potkáme ho nejspíš za měsíční noci, jak vede na provaze berana podivného vzhledu.</a:t>
            </a:r>
          </a:p>
          <a:p>
            <a:pPr marL="0" indent="0" algn="just">
              <a:buNone/>
            </a:pPr>
            <a:r>
              <a:rPr lang="cs-CZ" sz="2000" dirty="0" smtClean="0"/>
              <a:t>Karlštejn má také svou Bílou paní, mlžnou přízračnou postavu, která sedává na roubení studny a pláče. Je to prý duch první Karlovy ženy Blanky z </a:t>
            </a:r>
            <a:r>
              <a:rPr lang="cs-CZ" sz="2000" dirty="0" err="1" smtClean="0"/>
              <a:t>Valois</a:t>
            </a:r>
            <a:r>
              <a:rPr lang="cs-CZ" sz="2000" dirty="0" smtClean="0"/>
              <a:t>. Někdy se Blančin duch vydává i do podhradního městečka, klepe na dveře jednotlivých stavení a ptá se, zda jsou všichni doma. Když překvapení lidé přisvědčí, prozradí jim, kdo z nemocných se uzdraví a kdo naopak zemře.</a:t>
            </a:r>
            <a:endParaRPr lang="cs-CZ" sz="2000" dirty="0"/>
          </a:p>
        </p:txBody>
      </p:sp>
      <p:pic>
        <p:nvPicPr>
          <p:cNvPr id="6" name="Obrázek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96136" y="188640"/>
            <a:ext cx="2571162" cy="1796600"/>
          </a:xfrm>
          <a:prstGeom prst="rect">
            <a:avLst/>
          </a:prstGeom>
        </p:spPr>
      </p:pic>
      <p:sp>
        <p:nvSpPr>
          <p:cNvPr id="7" name="TextovéPole 6"/>
          <p:cNvSpPr txBox="1"/>
          <p:nvPr/>
        </p:nvSpPr>
        <p:spPr>
          <a:xfrm>
            <a:off x="251520" y="548680"/>
            <a:ext cx="5544616" cy="1015663"/>
          </a:xfrm>
          <a:prstGeom prst="rect">
            <a:avLst/>
          </a:prstGeom>
          <a:noFill/>
        </p:spPr>
        <p:txBody>
          <a:bodyPr wrap="square" rtlCol="0">
            <a:spAutoFit/>
          </a:bodyPr>
          <a:lstStyle/>
          <a:p>
            <a:r>
              <a:rPr lang="cs-CZ" sz="2000" b="1" dirty="0" smtClean="0"/>
              <a:t>Vyhledej přídavná jména, přídavná jména tvrdá podtrhni modře, měkká červeně a přivlastňovací zeleně.</a:t>
            </a:r>
            <a:endParaRPr lang="cs-CZ" sz="2000" dirty="0"/>
          </a:p>
        </p:txBody>
      </p:sp>
    </p:spTree>
    <p:extLst>
      <p:ext uri="{BB962C8B-B14F-4D97-AF65-F5344CB8AC3E}">
        <p14:creationId xmlns:p14="http://schemas.microsoft.com/office/powerpoint/2010/main" val="26806002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1"/>
                </a:solidFill>
              </a:rPr>
              <a:t>U následujících přídavných jmen urči mluvnické kategorie.</a:t>
            </a:r>
            <a:endParaRPr lang="cs-CZ" dirty="0">
              <a:solidFill>
                <a:schemeClr val="tx1"/>
              </a:solidFill>
            </a:endParaRPr>
          </a:p>
        </p:txBody>
      </p:sp>
      <p:sp>
        <p:nvSpPr>
          <p:cNvPr id="3" name="Zástupný symbol pro obsah 2"/>
          <p:cNvSpPr>
            <a:spLocks noGrp="1"/>
          </p:cNvSpPr>
          <p:nvPr>
            <p:ph sz="quarter" idx="1"/>
          </p:nvPr>
        </p:nvSpPr>
        <p:spPr/>
        <p:txBody>
          <a:bodyPr/>
          <a:lstStyle/>
          <a:p>
            <a:r>
              <a:rPr lang="cs-CZ" dirty="0" smtClean="0"/>
              <a:t>starobylý</a:t>
            </a:r>
          </a:p>
          <a:p>
            <a:r>
              <a:rPr lang="cs-CZ" dirty="0"/>
              <a:t>c</a:t>
            </a:r>
            <a:r>
              <a:rPr lang="cs-CZ" dirty="0" smtClean="0"/>
              <a:t>ísařovo</a:t>
            </a:r>
          </a:p>
          <a:p>
            <a:r>
              <a:rPr lang="cs-CZ" dirty="0" smtClean="0"/>
              <a:t>neodbytnými</a:t>
            </a:r>
          </a:p>
          <a:p>
            <a:r>
              <a:rPr lang="cs-CZ" dirty="0"/>
              <a:t>u</a:t>
            </a:r>
            <a:r>
              <a:rPr lang="cs-CZ" dirty="0" smtClean="0"/>
              <a:t>datní</a:t>
            </a:r>
          </a:p>
          <a:p>
            <a:r>
              <a:rPr lang="cs-CZ" dirty="0" smtClean="0"/>
              <a:t>měsíční</a:t>
            </a:r>
          </a:p>
          <a:p>
            <a:r>
              <a:rPr lang="cs-CZ" dirty="0" smtClean="0"/>
              <a:t>Karlovy</a:t>
            </a:r>
          </a:p>
          <a:p>
            <a:r>
              <a:rPr lang="cs-CZ" dirty="0" smtClean="0"/>
              <a:t>Blančin</a:t>
            </a:r>
          </a:p>
          <a:p>
            <a:endParaRPr lang="cs-CZ" dirty="0" smtClean="0"/>
          </a:p>
          <a:p>
            <a:endParaRPr lang="cs-CZ" dirty="0" smtClean="0"/>
          </a:p>
          <a:p>
            <a:endParaRPr lang="cs-CZ" dirty="0"/>
          </a:p>
        </p:txBody>
      </p:sp>
    </p:spTree>
    <p:extLst>
      <p:ext uri="{BB962C8B-B14F-4D97-AF65-F5344CB8AC3E}">
        <p14:creationId xmlns:p14="http://schemas.microsoft.com/office/powerpoint/2010/main" val="17205368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tx1"/>
                </a:solidFill>
              </a:rPr>
              <a:t>U následujících přídavných jmen urči mluvnické kategorie.</a:t>
            </a:r>
            <a:endParaRPr lang="cs-CZ" dirty="0">
              <a:solidFill>
                <a:schemeClr val="tx1"/>
              </a:solidFill>
            </a:endParaRPr>
          </a:p>
        </p:txBody>
      </p:sp>
      <p:sp>
        <p:nvSpPr>
          <p:cNvPr id="3" name="Zástupný symbol pro obsah 2"/>
          <p:cNvSpPr>
            <a:spLocks noGrp="1"/>
          </p:cNvSpPr>
          <p:nvPr>
            <p:ph sz="quarter" idx="1"/>
          </p:nvPr>
        </p:nvSpPr>
        <p:spPr/>
        <p:txBody>
          <a:bodyPr/>
          <a:lstStyle/>
          <a:p>
            <a:r>
              <a:rPr lang="cs-CZ" dirty="0"/>
              <a:t>s</a:t>
            </a:r>
            <a:r>
              <a:rPr lang="cs-CZ" dirty="0" smtClean="0"/>
              <a:t>tarobylý – 1.p., č.j., r. muž., vzor mladý </a:t>
            </a:r>
          </a:p>
          <a:p>
            <a:r>
              <a:rPr lang="cs-CZ" dirty="0"/>
              <a:t>c</a:t>
            </a:r>
            <a:r>
              <a:rPr lang="cs-CZ" dirty="0" smtClean="0"/>
              <a:t>ísařovo – 4. p., č. j., r. </a:t>
            </a:r>
            <a:r>
              <a:rPr lang="cs-CZ" dirty="0" err="1" smtClean="0"/>
              <a:t>stř</a:t>
            </a:r>
            <a:r>
              <a:rPr lang="cs-CZ" dirty="0" smtClean="0"/>
              <a:t>., vzor otcův</a:t>
            </a:r>
          </a:p>
          <a:p>
            <a:r>
              <a:rPr lang="cs-CZ" dirty="0"/>
              <a:t>n</a:t>
            </a:r>
            <a:r>
              <a:rPr lang="cs-CZ" dirty="0" smtClean="0"/>
              <a:t>eodbytnými – 7. p., č. mn., r. muž., vzor mladý</a:t>
            </a:r>
          </a:p>
          <a:p>
            <a:r>
              <a:rPr lang="cs-CZ" dirty="0"/>
              <a:t>u</a:t>
            </a:r>
            <a:r>
              <a:rPr lang="cs-CZ" dirty="0" smtClean="0"/>
              <a:t>datní – 1. p., č. mn., r. muž. živ., vzor mladý</a:t>
            </a:r>
          </a:p>
          <a:p>
            <a:r>
              <a:rPr lang="cs-CZ" dirty="0"/>
              <a:t>m</a:t>
            </a:r>
            <a:r>
              <a:rPr lang="cs-CZ" dirty="0" smtClean="0"/>
              <a:t>ěsíční – 2. p., č. j., r. žen., vzor jarní</a:t>
            </a:r>
          </a:p>
          <a:p>
            <a:r>
              <a:rPr lang="cs-CZ" dirty="0" smtClean="0"/>
              <a:t>Karlovy – 2. p., č. j., r. žen., vzor otcův </a:t>
            </a:r>
          </a:p>
          <a:p>
            <a:r>
              <a:rPr lang="cs-CZ" dirty="0" smtClean="0"/>
              <a:t>Blančin – 1. p., č. j., r. muž., vzor matčin</a:t>
            </a:r>
          </a:p>
          <a:p>
            <a:endParaRPr lang="cs-CZ" dirty="0" smtClean="0"/>
          </a:p>
          <a:p>
            <a:endParaRPr lang="cs-CZ" dirty="0" smtClean="0"/>
          </a:p>
          <a:p>
            <a:endParaRPr lang="cs-CZ" dirty="0"/>
          </a:p>
        </p:txBody>
      </p:sp>
    </p:spTree>
    <p:extLst>
      <p:ext uri="{BB962C8B-B14F-4D97-AF65-F5344CB8AC3E}">
        <p14:creationId xmlns:p14="http://schemas.microsoft.com/office/powerpoint/2010/main" val="11057256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
          </p:nvPr>
        </p:nvSpPr>
        <p:spPr/>
        <p:txBody>
          <a:bodyPr>
            <a:normAutofit/>
          </a:bodyPr>
          <a:lstStyle/>
          <a:p>
            <a:pPr marL="0" indent="0">
              <a:buNone/>
            </a:pPr>
            <a:r>
              <a:rPr lang="cs-CZ" sz="1400" dirty="0" smtClean="0"/>
              <a:t>Text převzat a upraven z:</a:t>
            </a:r>
          </a:p>
          <a:p>
            <a:pPr marL="0" indent="0">
              <a:buNone/>
            </a:pPr>
            <a:r>
              <a:rPr lang="cs-CZ" sz="1400" dirty="0"/>
              <a:t>David, P.; Soukup, V.: Za strašidly na hrady a zámky. </a:t>
            </a:r>
            <a:r>
              <a:rPr lang="cs-CZ" sz="1400" dirty="0" err="1"/>
              <a:t>Euromedia</a:t>
            </a:r>
            <a:r>
              <a:rPr lang="cs-CZ" sz="1400" dirty="0"/>
              <a:t> Group, k. s. – </a:t>
            </a:r>
            <a:r>
              <a:rPr lang="cs-CZ" sz="1400" dirty="0" err="1"/>
              <a:t>Ikar</a:t>
            </a:r>
            <a:r>
              <a:rPr lang="cs-CZ" sz="1400" dirty="0"/>
              <a:t>. Praha 2005</a:t>
            </a:r>
            <a:r>
              <a:rPr lang="cs-CZ" sz="1400" dirty="0" smtClean="0"/>
              <a:t>. ISBN  80-249-0593-0. Str</a:t>
            </a:r>
            <a:r>
              <a:rPr lang="cs-CZ" sz="1400" dirty="0"/>
              <a:t>. </a:t>
            </a:r>
            <a:r>
              <a:rPr lang="cs-CZ" sz="1400" dirty="0" smtClean="0"/>
              <a:t>98.</a:t>
            </a:r>
          </a:p>
          <a:p>
            <a:pPr marL="0" indent="0">
              <a:buNone/>
            </a:pPr>
            <a:r>
              <a:rPr lang="cs-CZ" sz="1400" dirty="0" smtClean="0"/>
              <a:t>Obrázek:</a:t>
            </a:r>
          </a:p>
          <a:p>
            <a:pPr marL="0" indent="0">
              <a:buNone/>
            </a:pPr>
            <a:r>
              <a:rPr lang="cs-CZ" sz="1400" dirty="0"/>
              <a:t>Karlštejn. In: </a:t>
            </a:r>
            <a:r>
              <a:rPr lang="cs-CZ" sz="1400" i="1" dirty="0" err="1"/>
              <a:t>Wikipedia</a:t>
            </a:r>
            <a:r>
              <a:rPr lang="cs-CZ" sz="1400" dirty="0"/>
              <a:t>: </a:t>
            </a:r>
            <a:r>
              <a:rPr lang="cs-CZ" sz="1400" i="1" dirty="0" err="1"/>
              <a:t>the</a:t>
            </a:r>
            <a:r>
              <a:rPr lang="cs-CZ" sz="1400" i="1" dirty="0"/>
              <a:t> free </a:t>
            </a:r>
            <a:r>
              <a:rPr lang="cs-CZ" sz="1400" i="1" dirty="0" err="1"/>
              <a:t>encyclopedia</a:t>
            </a:r>
            <a:r>
              <a:rPr lang="cs-CZ" sz="1400" dirty="0"/>
              <a:t> [online]. San Francisco (CA): </a:t>
            </a:r>
            <a:r>
              <a:rPr lang="cs-CZ" sz="1400" dirty="0" err="1"/>
              <a:t>Wikimedia</a:t>
            </a:r>
            <a:r>
              <a:rPr lang="cs-CZ" sz="1400" dirty="0"/>
              <a:t> </a:t>
            </a:r>
            <a:r>
              <a:rPr lang="cs-CZ" sz="1400" dirty="0" err="1"/>
              <a:t>Foundation</a:t>
            </a:r>
            <a:r>
              <a:rPr lang="cs-CZ" sz="1400" dirty="0"/>
              <a:t>, 2001- [cit. </a:t>
            </a:r>
            <a:r>
              <a:rPr lang="cs-CZ" sz="1400" dirty="0" smtClean="0"/>
              <a:t>2012-01-21</a:t>
            </a:r>
            <a:r>
              <a:rPr lang="cs-CZ" sz="1400" dirty="0"/>
              <a:t>]. Dostupné </a:t>
            </a:r>
            <a:r>
              <a:rPr lang="cs-CZ" sz="1400" dirty="0" smtClean="0"/>
              <a:t>z: http</a:t>
            </a:r>
            <a:r>
              <a:rPr lang="cs-CZ" sz="1400" dirty="0"/>
              <a:t>://cs.wikipedia.org/wiki/Soubor:Burgkarlstein02.jpg </a:t>
            </a:r>
          </a:p>
          <a:p>
            <a:pPr marL="0" indent="0">
              <a:buNone/>
            </a:pPr>
            <a:endParaRPr lang="cs-CZ" sz="1400" dirty="0"/>
          </a:p>
          <a:p>
            <a:pPr marL="0" indent="0">
              <a:buNone/>
            </a:pPr>
            <a:endParaRPr lang="cs-CZ" sz="1400" dirty="0"/>
          </a:p>
        </p:txBody>
      </p:sp>
    </p:spTree>
    <p:extLst>
      <p:ext uri="{BB962C8B-B14F-4D97-AF65-F5344CB8AC3E}">
        <p14:creationId xmlns:p14="http://schemas.microsoft.com/office/powerpoint/2010/main" val="25467104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TC101972873[[fn=Léto]]</Template>
  <TotalTime>315</TotalTime>
  <Words>642</Words>
  <Application>Microsoft Office PowerPoint</Application>
  <PresentationFormat>Předvádění na obrazovce (4:3)</PresentationFormat>
  <Paragraphs>44</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Arkýř</vt:lpstr>
      <vt:lpstr>Prezentace aplikace PowerPoint</vt:lpstr>
      <vt:lpstr>Anotace</vt:lpstr>
      <vt:lpstr>Prezentace aplikace PowerPoint</vt:lpstr>
      <vt:lpstr>Prezentace aplikace PowerPoint</vt:lpstr>
      <vt:lpstr>U následujících přídavných jmen urči mluvnické kategorie.</vt:lpstr>
      <vt:lpstr>U následujících přídavných jmen urči mluvnické kategorie.</vt:lpstr>
      <vt:lpstr>Citace</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Klára</dc:creator>
  <cp:lastModifiedBy>Klára</cp:lastModifiedBy>
  <cp:revision>31</cp:revision>
  <dcterms:created xsi:type="dcterms:W3CDTF">2011-11-21T19:00:26Z</dcterms:created>
  <dcterms:modified xsi:type="dcterms:W3CDTF">2012-03-04T19:57:13Z</dcterms:modified>
</cp:coreProperties>
</file>