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FA53C7-C452-4BAD-A7BE-30CA974E2E5C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1E7020-24C9-4AEF-9118-0BD6734D3FF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97186E-DF0C-4922-9857-B4E269B74E56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C269B8-AB90-48B8-A267-75FA4DCDB9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F7C7-E2EC-4740-854A-79028F60972A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07261-4F1A-4854-BA59-AD3FBC8944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F7C7-E2EC-4740-854A-79028F60972A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07261-4F1A-4854-BA59-AD3FBC8944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F7C7-E2EC-4740-854A-79028F60972A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07261-4F1A-4854-BA59-AD3FBC8944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F7C7-E2EC-4740-854A-79028F60972A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07261-4F1A-4854-BA59-AD3FBC8944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F7C7-E2EC-4740-854A-79028F60972A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07261-4F1A-4854-BA59-AD3FBC8944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F7C7-E2EC-4740-854A-79028F60972A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07261-4F1A-4854-BA59-AD3FBC8944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F7C7-E2EC-4740-854A-79028F60972A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07261-4F1A-4854-BA59-AD3FBC8944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F7C7-E2EC-4740-854A-79028F60972A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07261-4F1A-4854-BA59-AD3FBC8944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F7C7-E2EC-4740-854A-79028F60972A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07261-4F1A-4854-BA59-AD3FBC8944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F7C7-E2EC-4740-854A-79028F60972A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07261-4F1A-4854-BA59-AD3FBC8944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F7C7-E2EC-4740-854A-79028F60972A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07261-4F1A-4854-BA59-AD3FBC8944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3F7C7-E2EC-4740-854A-79028F60972A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07261-4F1A-4854-BA59-AD3FBC89440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44008" y="1196752"/>
            <a:ext cx="4176464" cy="650503"/>
          </a:xfrm>
        </p:spPr>
        <p:txBody>
          <a:bodyPr>
            <a:normAutofit/>
          </a:bodyPr>
          <a:lstStyle/>
          <a:p>
            <a:r>
              <a:rPr lang="cs-CZ" sz="2800" dirty="0"/>
              <a:t>Digitální</a:t>
            </a:r>
            <a:r>
              <a:rPr lang="cs-CZ" sz="2400" dirty="0"/>
              <a:t> </a:t>
            </a:r>
            <a:r>
              <a:rPr lang="cs-CZ" sz="2800" dirty="0"/>
              <a:t>učební</a:t>
            </a:r>
            <a:r>
              <a:rPr lang="cs-CZ" sz="2400" dirty="0"/>
              <a:t> </a:t>
            </a:r>
            <a:r>
              <a:rPr lang="cs-CZ" sz="2800" dirty="0"/>
              <a:t>materiál</a:t>
            </a:r>
            <a:endParaRPr lang="cs-CZ" sz="2400" dirty="0"/>
          </a:p>
        </p:txBody>
      </p:sp>
      <p:pic>
        <p:nvPicPr>
          <p:cNvPr id="4" name="Obráze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274" cy="136815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8384" y="188640"/>
            <a:ext cx="945915" cy="812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23528" y="1844824"/>
          <a:ext cx="8496944" cy="4680520"/>
        </p:xfrm>
        <a:graphic>
          <a:graphicData uri="http://schemas.openxmlformats.org/drawingml/2006/table">
            <a:tbl>
              <a:tblPr/>
              <a:tblGrid>
                <a:gridCol w="1262864"/>
                <a:gridCol w="1545448"/>
                <a:gridCol w="2016224"/>
                <a:gridCol w="2304256"/>
                <a:gridCol w="864096"/>
                <a:gridCol w="504056"/>
              </a:tblGrid>
              <a:tr h="341056">
                <a:tc gridSpan="3"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Název </a:t>
                      </a:r>
                      <a:r>
                        <a:rPr lang="cs-CZ" sz="1200" b="1" dirty="0">
                          <a:latin typeface="Garamond"/>
                          <a:ea typeface="Calibri"/>
                          <a:cs typeface="Tahoma"/>
                        </a:rPr>
                        <a:t>projektu:</a:t>
                      </a:r>
                      <a:r>
                        <a:rPr lang="cs-CZ" sz="1200" b="1" dirty="0">
                          <a:latin typeface="Garamond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dirty="0">
                          <a:latin typeface="Garamond"/>
                          <a:ea typeface="Calibri"/>
                          <a:cs typeface="Tahoma"/>
                        </a:rPr>
                        <a:t>Inovace vzdělávání na SPŠ a VOŠ </a:t>
                      </a:r>
                      <a:r>
                        <a:rPr lang="cs-CZ" sz="1200" dirty="0" smtClean="0">
                          <a:latin typeface="Garamond"/>
                          <a:ea typeface="Calibri"/>
                          <a:cs typeface="Tahoma"/>
                        </a:rPr>
                        <a:t>Písek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12128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Číslo projektu: </a:t>
                      </a:r>
                      <a:r>
                        <a:rPr lang="cs-CZ" sz="1200" dirty="0" smtClean="0">
                          <a:latin typeface="Garamond"/>
                          <a:ea typeface="Calibri"/>
                          <a:cs typeface="Tahoma"/>
                        </a:rPr>
                        <a:t>CZ.1.07/1.5.00/34.0010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024">
                <a:tc gridSpan="6">
                  <a:txBody>
                    <a:bodyPr/>
                    <a:lstStyle/>
                    <a:p>
                      <a:pPr marL="0" marR="0" indent="12128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Škola: </a:t>
                      </a:r>
                      <a:r>
                        <a:rPr lang="cs-CZ" sz="1200" dirty="0" smtClean="0">
                          <a:latin typeface="Garamond"/>
                          <a:ea typeface="Calibri"/>
                          <a:cs typeface="Tahoma"/>
                        </a:rPr>
                        <a:t>Střední</a:t>
                      </a:r>
                      <a:r>
                        <a:rPr lang="cs-CZ" sz="1200" dirty="0" smtClean="0">
                          <a:latin typeface="Garamond"/>
                          <a:ea typeface="Calibri"/>
                          <a:cs typeface="Times New Roman"/>
                        </a:rPr>
                        <a:t> průmyslová škola a Vyšší odborná škola, Písek, Karla Čapka 402</a:t>
                      </a:r>
                      <a:endParaRPr lang="cs-CZ" sz="1200" dirty="0" smtClean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 dirty="0">
                          <a:latin typeface="Garamond"/>
                          <a:ea typeface="Calibri"/>
                          <a:cs typeface="Tahoma"/>
                        </a:rPr>
                        <a:t>Předmět: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 smtClean="0">
                          <a:latin typeface="Garamond"/>
                          <a:ea typeface="Calibri"/>
                          <a:cs typeface="Tahoma"/>
                        </a:rPr>
                        <a:t>Technické aplikace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 dirty="0">
                          <a:latin typeface="Garamond"/>
                          <a:ea typeface="Calibri"/>
                          <a:cs typeface="Tahoma"/>
                        </a:rPr>
                        <a:t>Ročník: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 smtClean="0">
                          <a:latin typeface="Garamond"/>
                          <a:ea typeface="Calibri"/>
                          <a:cs typeface="Tahoma"/>
                        </a:rPr>
                        <a:t>3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 gridSpan="3">
                  <a:txBody>
                    <a:bodyPr/>
                    <a:lstStyle/>
                    <a:p>
                      <a:pPr marL="0" marR="0" indent="121285" algn="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Téma: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latin typeface="Garamond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indent="12128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200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  <a:p>
                      <a:pPr indent="12128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80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Transformátory</a:t>
                      </a:r>
                      <a:endParaRPr lang="cs-CZ" sz="2800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marL="31790" marR="3179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4036">
                <a:tc gridSpan="3">
                  <a:txBody>
                    <a:bodyPr/>
                    <a:lstStyle/>
                    <a:p>
                      <a:pPr marL="0" marR="0" indent="12128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Tematický okruh: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Garamond"/>
                          <a:ea typeface="Calibri"/>
                          <a:cs typeface="Times New Roman"/>
                        </a:rPr>
                        <a:t>Lineární součástky elektronických obvodů </a:t>
                      </a:r>
                      <a:endParaRPr lang="cs-CZ" sz="1200" dirty="0" smtClean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90" marR="31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indent="12128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2400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marL="31790" marR="317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40">
                <a:tc gridSpan="2"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Jméno autora:</a:t>
                      </a:r>
                      <a:r>
                        <a:rPr lang="cs-CZ" sz="1200" b="1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dirty="0" smtClean="0">
                          <a:latin typeface="Garamond"/>
                          <a:ea typeface="Calibri"/>
                          <a:cs typeface="Tahoma"/>
                        </a:rPr>
                        <a:t>Miroslav Široký</a:t>
                      </a:r>
                      <a:endParaRPr lang="cs-CZ" sz="1200" dirty="0" smtClean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12128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Datum tvorby: </a:t>
                      </a:r>
                      <a:r>
                        <a:rPr lang="cs-CZ" sz="1200" dirty="0" smtClean="0">
                          <a:latin typeface="Garamond"/>
                          <a:ea typeface="Calibri"/>
                          <a:cs typeface="Tahoma"/>
                        </a:rPr>
                        <a:t>září 2012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076">
                <a:tc gridSpan="3"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Kód materiálu: OPVK_1.5_DUM_III/2_TAP3_SR001</a:t>
                      </a:r>
                      <a:endParaRPr lang="cs-CZ" sz="12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indent="12128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Soubor: </a:t>
                      </a:r>
                      <a:r>
                        <a:rPr lang="cs-CZ" sz="1200" dirty="0" smtClean="0">
                          <a:latin typeface="Garamond"/>
                          <a:ea typeface="Calibri"/>
                          <a:cs typeface="Tahoma"/>
                        </a:rPr>
                        <a:t> 09VYSTUPY</a:t>
                      </a:r>
                      <a:r>
                        <a:rPr lang="en-US" sz="1200" dirty="0" smtClean="0">
                          <a:latin typeface="Garamond"/>
                          <a:ea typeface="Calibri"/>
                          <a:cs typeface="Tahoma"/>
                        </a:rPr>
                        <a:t>/</a:t>
                      </a:r>
                      <a:r>
                        <a:rPr lang="cs-CZ" sz="1200" smtClean="0">
                          <a:latin typeface="Garamond"/>
                          <a:ea typeface="Calibri"/>
                          <a:cs typeface="Tahoma"/>
                        </a:rPr>
                        <a:t>VY_32_INOVACE_TAP3_SR001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192">
                <a:tc gridSpan="6"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Anotace</a:t>
                      </a:r>
                      <a:r>
                        <a:rPr lang="cs-CZ" sz="1200" b="1" dirty="0">
                          <a:latin typeface="Garamond"/>
                          <a:ea typeface="Calibri"/>
                          <a:cs typeface="Tahoma"/>
                        </a:rPr>
                        <a:t>: </a:t>
                      </a:r>
                      <a:r>
                        <a:rPr lang="cs-CZ" sz="1200" b="0" dirty="0" smtClean="0">
                          <a:latin typeface="Garamond"/>
                          <a:ea typeface="Calibri"/>
                          <a:cs typeface="Tahoma"/>
                        </a:rPr>
                        <a:t>El.</a:t>
                      </a:r>
                      <a:r>
                        <a:rPr lang="cs-CZ" sz="1200" b="0" baseline="0" dirty="0" smtClean="0">
                          <a:latin typeface="Garamond"/>
                          <a:ea typeface="Calibri"/>
                          <a:cs typeface="Tahoma"/>
                        </a:rPr>
                        <a:t> součástka transformátor – princip, vlastnosti a využití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Transformátor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258816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Elektrický netočivý stroj 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Změna (transformaci)</a:t>
            </a:r>
          </a:p>
          <a:p>
            <a:pPr lvl="1"/>
            <a:r>
              <a:rPr lang="cs-CZ" dirty="0" smtClean="0"/>
              <a:t>Napětí </a:t>
            </a:r>
          </a:p>
          <a:p>
            <a:pPr lvl="1"/>
            <a:r>
              <a:rPr lang="cs-CZ" dirty="0" smtClean="0"/>
              <a:t>Proudu</a:t>
            </a:r>
          </a:p>
          <a:p>
            <a:pPr lvl="1"/>
            <a:r>
              <a:rPr lang="cs-CZ" dirty="0" smtClean="0"/>
              <a:t>Impedance</a:t>
            </a:r>
          </a:p>
          <a:p>
            <a:r>
              <a:rPr lang="cs-CZ" dirty="0" smtClean="0"/>
              <a:t>Galvanické oddělení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4139952" y="3429000"/>
            <a:ext cx="151216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 (V)</a:t>
            </a:r>
          </a:p>
          <a:p>
            <a:r>
              <a:rPr lang="cs-CZ" sz="2800" dirty="0" smtClean="0"/>
              <a:t>I(A)</a:t>
            </a:r>
          </a:p>
          <a:p>
            <a:r>
              <a:rPr lang="cs-CZ" sz="2800" dirty="0" smtClean="0"/>
              <a:t>Z (</a:t>
            </a:r>
            <a:r>
              <a:rPr lang="el-GR" sz="2800" dirty="0" smtClean="0"/>
              <a:t>Ω</a:t>
            </a:r>
            <a:r>
              <a:rPr lang="cs-CZ" sz="2800" dirty="0" smtClean="0"/>
              <a:t>)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Φ (</a:t>
            </a:r>
            <a:r>
              <a:rPr lang="cs-CZ" sz="2800" dirty="0" err="1" smtClean="0"/>
              <a:t>Wb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L (H)</a:t>
            </a:r>
            <a:endParaRPr lang="cs-CZ" sz="2800" dirty="0"/>
          </a:p>
        </p:txBody>
      </p:sp>
      <p:grpSp>
        <p:nvGrpSpPr>
          <p:cNvPr id="29" name="Skupina 28"/>
          <p:cNvGrpSpPr/>
          <p:nvPr/>
        </p:nvGrpSpPr>
        <p:grpSpPr>
          <a:xfrm>
            <a:off x="6228184" y="2564904"/>
            <a:ext cx="1584176" cy="1440160"/>
            <a:chOff x="5940152" y="2492896"/>
            <a:chExt cx="1224136" cy="1152128"/>
          </a:xfrm>
        </p:grpSpPr>
        <p:grpSp>
          <p:nvGrpSpPr>
            <p:cNvPr id="18" name="Skupina 17"/>
            <p:cNvGrpSpPr/>
            <p:nvPr/>
          </p:nvGrpSpPr>
          <p:grpSpPr>
            <a:xfrm>
              <a:off x="5940152" y="2492896"/>
              <a:ext cx="432048" cy="1152128"/>
              <a:chOff x="5940152" y="2492896"/>
              <a:chExt cx="432048" cy="1152128"/>
            </a:xfrm>
          </p:grpSpPr>
          <p:sp>
            <p:nvSpPr>
              <p:cNvPr id="7" name="Oblouk 6"/>
              <p:cNvSpPr/>
              <p:nvPr/>
            </p:nvSpPr>
            <p:spPr>
              <a:xfrm>
                <a:off x="6012160" y="2492896"/>
                <a:ext cx="360040" cy="288032"/>
              </a:xfrm>
              <a:prstGeom prst="arc">
                <a:avLst>
                  <a:gd name="adj1" fmla="val 16200000"/>
                  <a:gd name="adj2" fmla="val 5331308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2" name="Přímá spojovací čára 11"/>
              <p:cNvCxnSpPr>
                <a:stCxn id="7" idx="0"/>
              </p:cNvCxnSpPr>
              <p:nvPr/>
            </p:nvCxnSpPr>
            <p:spPr>
              <a:xfrm flipH="1">
                <a:off x="5940152" y="2492896"/>
                <a:ext cx="252028" cy="0"/>
              </a:xfrm>
              <a:prstGeom prst="line">
                <a:avLst/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Oblouk 12"/>
              <p:cNvSpPr/>
              <p:nvPr/>
            </p:nvSpPr>
            <p:spPr>
              <a:xfrm>
                <a:off x="6012160" y="2780928"/>
                <a:ext cx="360040" cy="288032"/>
              </a:xfrm>
              <a:prstGeom prst="arc">
                <a:avLst>
                  <a:gd name="adj1" fmla="val 16200000"/>
                  <a:gd name="adj2" fmla="val 5331308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Oblouk 13"/>
              <p:cNvSpPr/>
              <p:nvPr/>
            </p:nvSpPr>
            <p:spPr>
              <a:xfrm>
                <a:off x="6012160" y="3068960"/>
                <a:ext cx="360040" cy="288032"/>
              </a:xfrm>
              <a:prstGeom prst="arc">
                <a:avLst>
                  <a:gd name="adj1" fmla="val 16200000"/>
                  <a:gd name="adj2" fmla="val 5331308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5" name="Oblouk 14"/>
              <p:cNvSpPr/>
              <p:nvPr/>
            </p:nvSpPr>
            <p:spPr>
              <a:xfrm>
                <a:off x="6012160" y="3356992"/>
                <a:ext cx="360040" cy="288032"/>
              </a:xfrm>
              <a:prstGeom prst="arc">
                <a:avLst>
                  <a:gd name="adj1" fmla="val 16200000"/>
                  <a:gd name="adj2" fmla="val 5331308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6" name="Přímá spojovací čára 15"/>
              <p:cNvCxnSpPr>
                <a:stCxn id="15" idx="2"/>
              </p:cNvCxnSpPr>
              <p:nvPr/>
            </p:nvCxnSpPr>
            <p:spPr>
              <a:xfrm flipH="1">
                <a:off x="5940152" y="3645006"/>
                <a:ext cx="254906" cy="18"/>
              </a:xfrm>
              <a:prstGeom prst="line">
                <a:avLst/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Skupina 18"/>
            <p:cNvGrpSpPr/>
            <p:nvPr/>
          </p:nvGrpSpPr>
          <p:grpSpPr>
            <a:xfrm flipH="1">
              <a:off x="6660232" y="2492896"/>
              <a:ext cx="504056" cy="1152128"/>
              <a:chOff x="5940152" y="2492896"/>
              <a:chExt cx="432048" cy="1152128"/>
            </a:xfrm>
          </p:grpSpPr>
          <p:sp>
            <p:nvSpPr>
              <p:cNvPr id="20" name="Oblouk 19"/>
              <p:cNvSpPr/>
              <p:nvPr/>
            </p:nvSpPr>
            <p:spPr>
              <a:xfrm>
                <a:off x="6012160" y="2492896"/>
                <a:ext cx="360040" cy="288032"/>
              </a:xfrm>
              <a:prstGeom prst="arc">
                <a:avLst>
                  <a:gd name="adj1" fmla="val 16200000"/>
                  <a:gd name="adj2" fmla="val 5331308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1" name="Přímá spojovací čára 20"/>
              <p:cNvCxnSpPr>
                <a:stCxn id="20" idx="0"/>
              </p:cNvCxnSpPr>
              <p:nvPr/>
            </p:nvCxnSpPr>
            <p:spPr>
              <a:xfrm flipH="1">
                <a:off x="5940152" y="2492896"/>
                <a:ext cx="252028" cy="0"/>
              </a:xfrm>
              <a:prstGeom prst="line">
                <a:avLst/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Oblouk 21"/>
              <p:cNvSpPr/>
              <p:nvPr/>
            </p:nvSpPr>
            <p:spPr>
              <a:xfrm>
                <a:off x="6012160" y="2780928"/>
                <a:ext cx="360040" cy="288032"/>
              </a:xfrm>
              <a:prstGeom prst="arc">
                <a:avLst>
                  <a:gd name="adj1" fmla="val 16200000"/>
                  <a:gd name="adj2" fmla="val 5331308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3" name="Oblouk 22"/>
              <p:cNvSpPr/>
              <p:nvPr/>
            </p:nvSpPr>
            <p:spPr>
              <a:xfrm>
                <a:off x="6012160" y="3068960"/>
                <a:ext cx="360040" cy="288032"/>
              </a:xfrm>
              <a:prstGeom prst="arc">
                <a:avLst>
                  <a:gd name="adj1" fmla="val 16200000"/>
                  <a:gd name="adj2" fmla="val 5331308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4" name="Oblouk 23"/>
              <p:cNvSpPr/>
              <p:nvPr/>
            </p:nvSpPr>
            <p:spPr>
              <a:xfrm>
                <a:off x="6012160" y="3356992"/>
                <a:ext cx="360040" cy="288032"/>
              </a:xfrm>
              <a:prstGeom prst="arc">
                <a:avLst>
                  <a:gd name="adj1" fmla="val 16200000"/>
                  <a:gd name="adj2" fmla="val 5331308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5" name="Přímá spojovací čára 24"/>
              <p:cNvCxnSpPr>
                <a:stCxn id="24" idx="2"/>
              </p:cNvCxnSpPr>
              <p:nvPr/>
            </p:nvCxnSpPr>
            <p:spPr>
              <a:xfrm flipH="1">
                <a:off x="5940152" y="3645006"/>
                <a:ext cx="254906" cy="18"/>
              </a:xfrm>
              <a:prstGeom prst="line">
                <a:avLst/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7" name="Přímá spojovací čára 26"/>
            <p:cNvCxnSpPr/>
            <p:nvPr/>
          </p:nvCxnSpPr>
          <p:spPr>
            <a:xfrm>
              <a:off x="6444208" y="2492896"/>
              <a:ext cx="0" cy="1152128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6588224" y="2492896"/>
              <a:ext cx="0" cy="1152128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ovéPole 29"/>
          <p:cNvSpPr txBox="1"/>
          <p:nvPr/>
        </p:nvSpPr>
        <p:spPr>
          <a:xfrm>
            <a:off x="6804248" y="2060848"/>
            <a:ext cx="362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Tr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Schéma principu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347864" y="2564904"/>
            <a:ext cx="2448272" cy="25202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843808" y="2132856"/>
            <a:ext cx="3456384" cy="33843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547664" y="3140968"/>
            <a:ext cx="216024" cy="7200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1" name="Skupina 10"/>
          <p:cNvGrpSpPr/>
          <p:nvPr/>
        </p:nvGrpSpPr>
        <p:grpSpPr>
          <a:xfrm>
            <a:off x="1365339" y="4086736"/>
            <a:ext cx="576064" cy="576064"/>
            <a:chOff x="1403648" y="3501008"/>
            <a:chExt cx="576064" cy="576064"/>
          </a:xfrm>
        </p:grpSpPr>
        <p:sp>
          <p:nvSpPr>
            <p:cNvPr id="7" name="Elipsa 6"/>
            <p:cNvSpPr/>
            <p:nvPr/>
          </p:nvSpPr>
          <p:spPr>
            <a:xfrm>
              <a:off x="1403648" y="3501008"/>
              <a:ext cx="576064" cy="576064"/>
            </a:xfrm>
            <a:prstGeom prst="ellipse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0" name="Skupina 9"/>
            <p:cNvGrpSpPr/>
            <p:nvPr/>
          </p:nvGrpSpPr>
          <p:grpSpPr>
            <a:xfrm>
              <a:off x="1547664" y="3671312"/>
              <a:ext cx="288032" cy="216025"/>
              <a:chOff x="1547664" y="3645023"/>
              <a:chExt cx="432048" cy="216025"/>
            </a:xfrm>
          </p:grpSpPr>
          <p:sp>
            <p:nvSpPr>
              <p:cNvPr id="8" name="Oblouk 7"/>
              <p:cNvSpPr/>
              <p:nvPr/>
            </p:nvSpPr>
            <p:spPr>
              <a:xfrm>
                <a:off x="1547664" y="3645024"/>
                <a:ext cx="216024" cy="216024"/>
              </a:xfrm>
              <a:prstGeom prst="arc">
                <a:avLst>
                  <a:gd name="adj1" fmla="val 10642509"/>
                  <a:gd name="adj2" fmla="val 0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" name="Oblouk 8"/>
              <p:cNvSpPr/>
              <p:nvPr/>
            </p:nvSpPr>
            <p:spPr>
              <a:xfrm rot="10800000">
                <a:off x="1763688" y="3645023"/>
                <a:ext cx="216024" cy="216024"/>
              </a:xfrm>
              <a:prstGeom prst="arc">
                <a:avLst>
                  <a:gd name="adj1" fmla="val 10642509"/>
                  <a:gd name="adj2" fmla="val 0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cxnSp>
        <p:nvCxnSpPr>
          <p:cNvPr id="13" name="Přímá spojovací čára 12"/>
          <p:cNvCxnSpPr>
            <a:stCxn id="6" idx="2"/>
            <a:endCxn id="7" idx="0"/>
          </p:cNvCxnSpPr>
          <p:nvPr/>
        </p:nvCxnSpPr>
        <p:spPr>
          <a:xfrm flipH="1">
            <a:off x="1653371" y="3861048"/>
            <a:ext cx="2305" cy="22568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Tvar 22"/>
          <p:cNvCxnSpPr>
            <a:stCxn id="6" idx="0"/>
          </p:cNvCxnSpPr>
          <p:nvPr/>
        </p:nvCxnSpPr>
        <p:spPr>
          <a:xfrm rot="5400000" flipH="1" flipV="1">
            <a:off x="2501770" y="2294874"/>
            <a:ext cx="12700" cy="1692188"/>
          </a:xfrm>
          <a:prstGeom prst="bentConnector4">
            <a:avLst>
              <a:gd name="adj1" fmla="val 1680001"/>
              <a:gd name="adj2" fmla="val 99572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Tvar 24"/>
          <p:cNvCxnSpPr>
            <a:stCxn id="7" idx="4"/>
          </p:cNvCxnSpPr>
          <p:nvPr/>
        </p:nvCxnSpPr>
        <p:spPr>
          <a:xfrm rot="16200000" flipH="1">
            <a:off x="2181413" y="4134757"/>
            <a:ext cx="134354" cy="1190439"/>
          </a:xfrm>
          <a:prstGeom prst="bentConnector2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Skupina 33"/>
          <p:cNvGrpSpPr/>
          <p:nvPr/>
        </p:nvGrpSpPr>
        <p:grpSpPr>
          <a:xfrm>
            <a:off x="2699792" y="3212976"/>
            <a:ext cx="648072" cy="288032"/>
            <a:chOff x="2699792" y="3212976"/>
            <a:chExt cx="648072" cy="504056"/>
          </a:xfrm>
        </p:grpSpPr>
        <p:sp>
          <p:nvSpPr>
            <p:cNvPr id="30" name="Oblouk 29"/>
            <p:cNvSpPr/>
            <p:nvPr/>
          </p:nvSpPr>
          <p:spPr>
            <a:xfrm flipH="1">
              <a:off x="2699792" y="3212976"/>
              <a:ext cx="288032" cy="360040"/>
            </a:xfrm>
            <a:prstGeom prst="arc">
              <a:avLst>
                <a:gd name="adj1" fmla="val 16503763"/>
                <a:gd name="adj2" fmla="val 541498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2" name="Přímá spojovací čára 31"/>
            <p:cNvCxnSpPr>
              <a:stCxn id="30" idx="2"/>
            </p:cNvCxnSpPr>
            <p:nvPr/>
          </p:nvCxnSpPr>
          <p:spPr>
            <a:xfrm>
              <a:off x="2844593" y="3573013"/>
              <a:ext cx="503271" cy="144019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Skupina 34"/>
          <p:cNvGrpSpPr/>
          <p:nvPr/>
        </p:nvGrpSpPr>
        <p:grpSpPr>
          <a:xfrm>
            <a:off x="2699792" y="3789035"/>
            <a:ext cx="648072" cy="288033"/>
            <a:chOff x="2699792" y="3313787"/>
            <a:chExt cx="648072" cy="403247"/>
          </a:xfrm>
        </p:grpSpPr>
        <p:sp>
          <p:nvSpPr>
            <p:cNvPr id="36" name="Oblouk 35"/>
            <p:cNvSpPr/>
            <p:nvPr/>
          </p:nvSpPr>
          <p:spPr>
            <a:xfrm flipH="1">
              <a:off x="2699792" y="3313787"/>
              <a:ext cx="288032" cy="259228"/>
            </a:xfrm>
            <a:prstGeom prst="arc">
              <a:avLst>
                <a:gd name="adj1" fmla="val 16503763"/>
                <a:gd name="adj2" fmla="val 541498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7" name="Přímá spojovací čára 36"/>
            <p:cNvCxnSpPr>
              <a:stCxn id="36" idx="2"/>
            </p:cNvCxnSpPr>
            <p:nvPr/>
          </p:nvCxnSpPr>
          <p:spPr>
            <a:xfrm>
              <a:off x="2844212" y="3573017"/>
              <a:ext cx="503652" cy="144017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Skupina 37"/>
          <p:cNvGrpSpPr/>
          <p:nvPr/>
        </p:nvGrpSpPr>
        <p:grpSpPr>
          <a:xfrm>
            <a:off x="2699792" y="4293096"/>
            <a:ext cx="648072" cy="360040"/>
            <a:chOff x="2699792" y="3212976"/>
            <a:chExt cx="648072" cy="504056"/>
          </a:xfrm>
        </p:grpSpPr>
        <p:sp>
          <p:nvSpPr>
            <p:cNvPr id="39" name="Oblouk 38"/>
            <p:cNvSpPr/>
            <p:nvPr/>
          </p:nvSpPr>
          <p:spPr>
            <a:xfrm flipH="1">
              <a:off x="2699792" y="3212976"/>
              <a:ext cx="288032" cy="360040"/>
            </a:xfrm>
            <a:prstGeom prst="arc">
              <a:avLst>
                <a:gd name="adj1" fmla="val 16503763"/>
                <a:gd name="adj2" fmla="val 541498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0" name="Přímá spojovací čára 39"/>
            <p:cNvCxnSpPr>
              <a:stCxn id="39" idx="2"/>
            </p:cNvCxnSpPr>
            <p:nvPr/>
          </p:nvCxnSpPr>
          <p:spPr>
            <a:xfrm>
              <a:off x="2844593" y="3573013"/>
              <a:ext cx="503271" cy="144019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Oblouk 41"/>
          <p:cNvSpPr/>
          <p:nvPr/>
        </p:nvSpPr>
        <p:spPr>
          <a:xfrm>
            <a:off x="3203848" y="3501008"/>
            <a:ext cx="288032" cy="216024"/>
          </a:xfrm>
          <a:prstGeom prst="arc">
            <a:avLst>
              <a:gd name="adj1" fmla="val 16503763"/>
              <a:gd name="adj2" fmla="val 5414986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louk 42"/>
          <p:cNvSpPr/>
          <p:nvPr/>
        </p:nvSpPr>
        <p:spPr>
          <a:xfrm>
            <a:off x="3203848" y="4077072"/>
            <a:ext cx="288032" cy="216024"/>
          </a:xfrm>
          <a:prstGeom prst="arc">
            <a:avLst>
              <a:gd name="adj1" fmla="val 16503763"/>
              <a:gd name="adj2" fmla="val 5414986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louk 43"/>
          <p:cNvSpPr/>
          <p:nvPr/>
        </p:nvSpPr>
        <p:spPr>
          <a:xfrm>
            <a:off x="3203848" y="2924944"/>
            <a:ext cx="288032" cy="216024"/>
          </a:xfrm>
          <a:prstGeom prst="arc">
            <a:avLst>
              <a:gd name="adj1" fmla="val 16503763"/>
              <a:gd name="adj2" fmla="val 5414986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louk 52"/>
          <p:cNvSpPr/>
          <p:nvPr/>
        </p:nvSpPr>
        <p:spPr>
          <a:xfrm>
            <a:off x="6156176" y="2924944"/>
            <a:ext cx="288032" cy="205737"/>
          </a:xfrm>
          <a:prstGeom prst="arc">
            <a:avLst>
              <a:gd name="adj1" fmla="val 16503763"/>
              <a:gd name="adj2" fmla="val 5414986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4" name="Přímá spojovací čára 53"/>
          <p:cNvCxnSpPr>
            <a:stCxn id="53" idx="2"/>
          </p:cNvCxnSpPr>
          <p:nvPr/>
        </p:nvCxnSpPr>
        <p:spPr>
          <a:xfrm flipH="1">
            <a:off x="5796136" y="3130679"/>
            <a:ext cx="503271" cy="8229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blouk 54"/>
          <p:cNvSpPr/>
          <p:nvPr/>
        </p:nvSpPr>
        <p:spPr>
          <a:xfrm flipH="1">
            <a:off x="5652120" y="3212976"/>
            <a:ext cx="288032" cy="216024"/>
          </a:xfrm>
          <a:prstGeom prst="arc">
            <a:avLst>
              <a:gd name="adj1" fmla="val 16503763"/>
              <a:gd name="adj2" fmla="val 5414986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57" name="Skupina 56"/>
          <p:cNvGrpSpPr/>
          <p:nvPr/>
        </p:nvGrpSpPr>
        <p:grpSpPr>
          <a:xfrm flipH="1">
            <a:off x="5652120" y="3356992"/>
            <a:ext cx="792088" cy="504056"/>
            <a:chOff x="3995936" y="3212976"/>
            <a:chExt cx="792088" cy="504056"/>
          </a:xfrm>
        </p:grpSpPr>
        <p:grpSp>
          <p:nvGrpSpPr>
            <p:cNvPr id="58" name="Skupina 57"/>
            <p:cNvGrpSpPr/>
            <p:nvPr/>
          </p:nvGrpSpPr>
          <p:grpSpPr>
            <a:xfrm>
              <a:off x="3995936" y="3212976"/>
              <a:ext cx="648072" cy="288032"/>
              <a:chOff x="2699792" y="3212976"/>
              <a:chExt cx="648072" cy="504056"/>
            </a:xfrm>
          </p:grpSpPr>
          <p:sp>
            <p:nvSpPr>
              <p:cNvPr id="60" name="Oblouk 59"/>
              <p:cNvSpPr/>
              <p:nvPr/>
            </p:nvSpPr>
            <p:spPr>
              <a:xfrm flipH="1">
                <a:off x="2699792" y="3212976"/>
                <a:ext cx="288032" cy="360040"/>
              </a:xfrm>
              <a:prstGeom prst="arc">
                <a:avLst>
                  <a:gd name="adj1" fmla="val 16503763"/>
                  <a:gd name="adj2" fmla="val 5414986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61" name="Přímá spojovací čára 60"/>
              <p:cNvCxnSpPr>
                <a:stCxn id="60" idx="2"/>
              </p:cNvCxnSpPr>
              <p:nvPr/>
            </p:nvCxnSpPr>
            <p:spPr>
              <a:xfrm>
                <a:off x="2844593" y="3573013"/>
                <a:ext cx="503271" cy="144019"/>
              </a:xfrm>
              <a:prstGeom prst="line">
                <a:avLst/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9" name="Oblouk 58"/>
            <p:cNvSpPr/>
            <p:nvPr/>
          </p:nvSpPr>
          <p:spPr>
            <a:xfrm>
              <a:off x="4499992" y="3501008"/>
              <a:ext cx="288032" cy="216024"/>
            </a:xfrm>
            <a:prstGeom prst="arc">
              <a:avLst>
                <a:gd name="adj1" fmla="val 16503763"/>
                <a:gd name="adj2" fmla="val 541498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2" name="Skupina 61"/>
          <p:cNvGrpSpPr/>
          <p:nvPr/>
        </p:nvGrpSpPr>
        <p:grpSpPr>
          <a:xfrm flipH="1">
            <a:off x="5652120" y="3789040"/>
            <a:ext cx="792088" cy="504056"/>
            <a:chOff x="3995936" y="3212976"/>
            <a:chExt cx="792088" cy="504056"/>
          </a:xfrm>
        </p:grpSpPr>
        <p:grpSp>
          <p:nvGrpSpPr>
            <p:cNvPr id="63" name="Skupina 62"/>
            <p:cNvGrpSpPr/>
            <p:nvPr/>
          </p:nvGrpSpPr>
          <p:grpSpPr>
            <a:xfrm>
              <a:off x="3995936" y="3212976"/>
              <a:ext cx="648072" cy="288032"/>
              <a:chOff x="2699792" y="3212976"/>
              <a:chExt cx="648072" cy="504056"/>
            </a:xfrm>
          </p:grpSpPr>
          <p:sp>
            <p:nvSpPr>
              <p:cNvPr id="65" name="Oblouk 64"/>
              <p:cNvSpPr/>
              <p:nvPr/>
            </p:nvSpPr>
            <p:spPr>
              <a:xfrm flipH="1">
                <a:off x="2699792" y="3212976"/>
                <a:ext cx="288032" cy="360040"/>
              </a:xfrm>
              <a:prstGeom prst="arc">
                <a:avLst>
                  <a:gd name="adj1" fmla="val 16503763"/>
                  <a:gd name="adj2" fmla="val 5414986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66" name="Přímá spojovací čára 65"/>
              <p:cNvCxnSpPr>
                <a:stCxn id="65" idx="2"/>
              </p:cNvCxnSpPr>
              <p:nvPr/>
            </p:nvCxnSpPr>
            <p:spPr>
              <a:xfrm>
                <a:off x="2844593" y="3573013"/>
                <a:ext cx="503271" cy="144019"/>
              </a:xfrm>
              <a:prstGeom prst="line">
                <a:avLst/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Oblouk 63"/>
            <p:cNvSpPr/>
            <p:nvPr/>
          </p:nvSpPr>
          <p:spPr>
            <a:xfrm>
              <a:off x="4499992" y="3501008"/>
              <a:ext cx="288032" cy="216024"/>
            </a:xfrm>
            <a:prstGeom prst="arc">
              <a:avLst>
                <a:gd name="adj1" fmla="val 16503763"/>
                <a:gd name="adj2" fmla="val 541498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7" name="Skupina 66"/>
          <p:cNvGrpSpPr/>
          <p:nvPr/>
        </p:nvGrpSpPr>
        <p:grpSpPr>
          <a:xfrm flipH="1">
            <a:off x="5652120" y="4293096"/>
            <a:ext cx="792088" cy="504056"/>
            <a:chOff x="3995936" y="3212976"/>
            <a:chExt cx="792088" cy="504056"/>
          </a:xfrm>
        </p:grpSpPr>
        <p:grpSp>
          <p:nvGrpSpPr>
            <p:cNvPr id="68" name="Skupina 67"/>
            <p:cNvGrpSpPr/>
            <p:nvPr/>
          </p:nvGrpSpPr>
          <p:grpSpPr>
            <a:xfrm>
              <a:off x="3995936" y="3212976"/>
              <a:ext cx="648072" cy="288032"/>
              <a:chOff x="2699792" y="3212976"/>
              <a:chExt cx="648072" cy="504056"/>
            </a:xfrm>
          </p:grpSpPr>
          <p:sp>
            <p:nvSpPr>
              <p:cNvPr id="70" name="Oblouk 69"/>
              <p:cNvSpPr/>
              <p:nvPr/>
            </p:nvSpPr>
            <p:spPr>
              <a:xfrm flipH="1">
                <a:off x="2699792" y="3212976"/>
                <a:ext cx="288032" cy="360040"/>
              </a:xfrm>
              <a:prstGeom prst="arc">
                <a:avLst>
                  <a:gd name="adj1" fmla="val 16503763"/>
                  <a:gd name="adj2" fmla="val 5414986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71" name="Přímá spojovací čára 70"/>
              <p:cNvCxnSpPr>
                <a:stCxn id="70" idx="2"/>
              </p:cNvCxnSpPr>
              <p:nvPr/>
            </p:nvCxnSpPr>
            <p:spPr>
              <a:xfrm>
                <a:off x="2844593" y="3573013"/>
                <a:ext cx="503271" cy="144019"/>
              </a:xfrm>
              <a:prstGeom prst="line">
                <a:avLst/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9" name="Oblouk 68"/>
            <p:cNvSpPr/>
            <p:nvPr/>
          </p:nvSpPr>
          <p:spPr>
            <a:xfrm>
              <a:off x="4499992" y="3501008"/>
              <a:ext cx="288032" cy="216024"/>
            </a:xfrm>
            <a:prstGeom prst="arc">
              <a:avLst>
                <a:gd name="adj1" fmla="val 16503763"/>
                <a:gd name="adj2" fmla="val 541498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2" name="Oblouk 71"/>
          <p:cNvSpPr/>
          <p:nvPr/>
        </p:nvSpPr>
        <p:spPr>
          <a:xfrm flipH="1">
            <a:off x="5652120" y="2708920"/>
            <a:ext cx="288032" cy="216024"/>
          </a:xfrm>
          <a:prstGeom prst="arc">
            <a:avLst>
              <a:gd name="adj1" fmla="val 16503763"/>
              <a:gd name="adj2" fmla="val 5414986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3" name="Přímá spojovací čára 72"/>
          <p:cNvCxnSpPr/>
          <p:nvPr/>
        </p:nvCxnSpPr>
        <p:spPr>
          <a:xfrm flipH="1">
            <a:off x="5796137" y="2708920"/>
            <a:ext cx="1224135" cy="1028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ovací čára 74"/>
          <p:cNvCxnSpPr/>
          <p:nvPr/>
        </p:nvCxnSpPr>
        <p:spPr>
          <a:xfrm flipH="1">
            <a:off x="6300192" y="4797152"/>
            <a:ext cx="7200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Elipsa 76"/>
          <p:cNvSpPr/>
          <p:nvPr/>
        </p:nvSpPr>
        <p:spPr>
          <a:xfrm>
            <a:off x="7018784" y="4732412"/>
            <a:ext cx="121176" cy="12117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Elipsa 77"/>
          <p:cNvSpPr/>
          <p:nvPr/>
        </p:nvSpPr>
        <p:spPr>
          <a:xfrm>
            <a:off x="7020272" y="2636912"/>
            <a:ext cx="121176" cy="12117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Oblouk 86"/>
          <p:cNvSpPr/>
          <p:nvPr/>
        </p:nvSpPr>
        <p:spPr>
          <a:xfrm flipH="1">
            <a:off x="755576" y="3140968"/>
            <a:ext cx="936104" cy="1296144"/>
          </a:xfrm>
          <a:prstGeom prst="arc">
            <a:avLst>
              <a:gd name="adj1" fmla="val 17107069"/>
              <a:gd name="adj2" fmla="val 46167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88" name="Oblouk 87"/>
          <p:cNvSpPr/>
          <p:nvPr/>
        </p:nvSpPr>
        <p:spPr>
          <a:xfrm>
            <a:off x="7092280" y="3068960"/>
            <a:ext cx="648072" cy="1296144"/>
          </a:xfrm>
          <a:prstGeom prst="arc">
            <a:avLst>
              <a:gd name="adj1" fmla="val 17107069"/>
              <a:gd name="adj2" fmla="val 46167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89" name="Obdélník 88"/>
          <p:cNvSpPr/>
          <p:nvPr/>
        </p:nvSpPr>
        <p:spPr>
          <a:xfrm>
            <a:off x="3059832" y="2348880"/>
            <a:ext cx="3024336" cy="2952328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TextovéPole 89"/>
          <p:cNvSpPr txBox="1"/>
          <p:nvPr/>
        </p:nvSpPr>
        <p:spPr>
          <a:xfrm>
            <a:off x="827584" y="1844824"/>
            <a:ext cx="1622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Primární vynutí</a:t>
            </a:r>
            <a:endParaRPr lang="cs-CZ" dirty="0"/>
          </a:p>
        </p:txBody>
      </p:sp>
      <p:sp>
        <p:nvSpPr>
          <p:cNvPr id="91" name="TextovéPole 90"/>
          <p:cNvSpPr txBox="1"/>
          <p:nvPr/>
        </p:nvSpPr>
        <p:spPr>
          <a:xfrm>
            <a:off x="6804248" y="1772816"/>
            <a:ext cx="1927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Sekundární vynutí</a:t>
            </a:r>
            <a:endParaRPr lang="cs-CZ" dirty="0"/>
          </a:p>
        </p:txBody>
      </p:sp>
      <p:sp>
        <p:nvSpPr>
          <p:cNvPr id="92" name="TextovéPole 91"/>
          <p:cNvSpPr txBox="1"/>
          <p:nvPr/>
        </p:nvSpPr>
        <p:spPr>
          <a:xfrm>
            <a:off x="395536" y="3789040"/>
            <a:ext cx="385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</a:t>
            </a:r>
            <a:r>
              <a:rPr lang="cs-CZ" baseline="-25000" dirty="0" smtClean="0"/>
              <a:t>1</a:t>
            </a:r>
            <a:endParaRPr lang="cs-CZ" dirty="0"/>
          </a:p>
        </p:txBody>
      </p:sp>
      <p:sp>
        <p:nvSpPr>
          <p:cNvPr id="93" name="TextovéPole 92"/>
          <p:cNvSpPr txBox="1"/>
          <p:nvPr/>
        </p:nvSpPr>
        <p:spPr>
          <a:xfrm>
            <a:off x="7740352" y="3789040"/>
            <a:ext cx="385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</a:t>
            </a:r>
            <a:r>
              <a:rPr lang="cs-CZ" baseline="-25000" dirty="0" smtClean="0"/>
              <a:t>2</a:t>
            </a:r>
            <a:endParaRPr lang="cs-CZ" baseline="-25000" dirty="0"/>
          </a:p>
        </p:txBody>
      </p:sp>
      <p:cxnSp>
        <p:nvCxnSpPr>
          <p:cNvPr id="95" name="Přímá spojovací šipka 94"/>
          <p:cNvCxnSpPr/>
          <p:nvPr/>
        </p:nvCxnSpPr>
        <p:spPr>
          <a:xfrm flipV="1">
            <a:off x="1187624" y="3429000"/>
            <a:ext cx="0" cy="576064"/>
          </a:xfrm>
          <a:prstGeom prst="straightConnector1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ovéPole 95"/>
          <p:cNvSpPr txBox="1"/>
          <p:nvPr/>
        </p:nvSpPr>
        <p:spPr>
          <a:xfrm>
            <a:off x="1115616" y="3645024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i</a:t>
            </a:r>
            <a:r>
              <a:rPr lang="cs-CZ" baseline="-25000" dirty="0" smtClean="0"/>
              <a:t>1</a:t>
            </a:r>
            <a:endParaRPr lang="cs-CZ" dirty="0"/>
          </a:p>
        </p:txBody>
      </p:sp>
      <p:cxnSp>
        <p:nvCxnSpPr>
          <p:cNvPr id="97" name="Přímá spojovací šipka 96"/>
          <p:cNvCxnSpPr/>
          <p:nvPr/>
        </p:nvCxnSpPr>
        <p:spPr>
          <a:xfrm flipV="1">
            <a:off x="7236296" y="3501008"/>
            <a:ext cx="0" cy="576064"/>
          </a:xfrm>
          <a:prstGeom prst="straightConnector1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ovéPole 97"/>
          <p:cNvSpPr txBox="1"/>
          <p:nvPr/>
        </p:nvSpPr>
        <p:spPr>
          <a:xfrm>
            <a:off x="7164288" y="3717032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r>
              <a:rPr lang="cs-CZ" baseline="-25000" dirty="0" smtClean="0"/>
              <a:t>2</a:t>
            </a:r>
            <a:endParaRPr lang="cs-CZ" dirty="0"/>
          </a:p>
        </p:txBody>
      </p:sp>
      <p:cxnSp>
        <p:nvCxnSpPr>
          <p:cNvPr id="105" name="Pravoúhlá spojovací čára 104"/>
          <p:cNvCxnSpPr/>
          <p:nvPr/>
        </p:nvCxnSpPr>
        <p:spPr>
          <a:xfrm rot="10800000" flipV="1">
            <a:off x="5148064" y="4725144"/>
            <a:ext cx="1080120" cy="720080"/>
          </a:xfrm>
          <a:prstGeom prst="bentConnector3">
            <a:avLst>
              <a:gd name="adj1" fmla="val -265"/>
            </a:avLst>
          </a:prstGeom>
          <a:ln w="57150">
            <a:solidFill>
              <a:schemeClr val="tx1"/>
            </a:solidFill>
            <a:bevel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ovéPole 108"/>
          <p:cNvSpPr txBox="1"/>
          <p:nvPr/>
        </p:nvSpPr>
        <p:spPr>
          <a:xfrm>
            <a:off x="5508104" y="5445224"/>
            <a:ext cx="554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dirty="0" smtClean="0"/>
              <a:t>Φ</a:t>
            </a:r>
            <a:r>
              <a:rPr lang="cs-CZ" baseline="-25000" dirty="0" smtClean="0"/>
              <a:t>1,2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Transformace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ChangeAspect="1"/>
          </p:cNvGraphicFramePr>
          <p:nvPr>
            <p:ph idx="1"/>
          </p:nvPr>
        </p:nvGraphicFramePr>
        <p:xfrm>
          <a:off x="395536" y="4653136"/>
          <a:ext cx="2497336" cy="1463933"/>
        </p:xfrm>
        <a:graphic>
          <a:graphicData uri="http://schemas.openxmlformats.org/presentationml/2006/ole">
            <p:oleObj spid="_x0000_s4098" name="Equation" r:id="rId3" imgW="736560" imgH="431640" progId="Equation.3">
              <p:embed/>
            </p:oleObj>
          </a:graphicData>
        </a:graphic>
      </p:graphicFrame>
      <p:graphicFrame>
        <p:nvGraphicFramePr>
          <p:cNvPr id="5" name="Zástupný symbol pro obsah 3"/>
          <p:cNvGraphicFramePr>
            <a:graphicFrameLocks noChangeAspect="1"/>
          </p:cNvGraphicFramePr>
          <p:nvPr/>
        </p:nvGraphicFramePr>
        <p:xfrm>
          <a:off x="1691680" y="1700808"/>
          <a:ext cx="5459413" cy="2039938"/>
        </p:xfrm>
        <a:graphic>
          <a:graphicData uri="http://schemas.openxmlformats.org/presentationml/2006/ole">
            <p:oleObj spid="_x0000_s4099" name="Equation" r:id="rId4" imgW="1155600" imgH="431640" progId="Equation.3">
              <p:embed/>
            </p:oleObj>
          </a:graphicData>
        </a:graphic>
      </p:graphicFrame>
      <p:graphicFrame>
        <p:nvGraphicFramePr>
          <p:cNvPr id="6" name="Zástupný symbol pro obsah 3"/>
          <p:cNvGraphicFramePr>
            <a:graphicFrameLocks noChangeAspect="1"/>
          </p:cNvGraphicFramePr>
          <p:nvPr/>
        </p:nvGraphicFramePr>
        <p:xfrm>
          <a:off x="4860032" y="4869160"/>
          <a:ext cx="3377655" cy="1158516"/>
        </p:xfrm>
        <a:graphic>
          <a:graphicData uri="http://schemas.openxmlformats.org/presentationml/2006/ole">
            <p:oleObj spid="_x0000_s4100" name="Equation" r:id="rId5" imgW="1333440" imgH="457200" progId="Equation.3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940152" y="6093296"/>
            <a:ext cx="16587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 – činitel vazby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Účinnost a využití transformátoru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4211960" y="1628800"/>
          <a:ext cx="3024336" cy="1408595"/>
        </p:xfrm>
        <a:graphic>
          <a:graphicData uri="http://schemas.openxmlformats.org/presentationml/2006/ole">
            <p:oleObj spid="_x0000_s5122" name="Equation" r:id="rId3" imgW="927000" imgH="431640" progId="Equation.3">
              <p:embed/>
            </p:oleObj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83568" y="3284984"/>
            <a:ext cx="40324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Malá </a:t>
            </a:r>
            <a:r>
              <a:rPr lang="cs-CZ" sz="2800" dirty="0" err="1" smtClean="0"/>
              <a:t>trafa</a:t>
            </a:r>
            <a:r>
              <a:rPr lang="cs-CZ" sz="2800" dirty="0" smtClean="0"/>
              <a:t> cca 75 %</a:t>
            </a:r>
          </a:p>
          <a:p>
            <a:r>
              <a:rPr lang="cs-CZ" sz="2800" dirty="0" smtClean="0"/>
              <a:t>Velká (silová) </a:t>
            </a:r>
            <a:r>
              <a:rPr lang="cs-CZ" sz="2800" dirty="0" err="1" smtClean="0"/>
              <a:t>trafa</a:t>
            </a:r>
            <a:r>
              <a:rPr lang="cs-CZ" sz="2800" dirty="0" smtClean="0"/>
              <a:t> až 95 %</a:t>
            </a:r>
          </a:p>
          <a:p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771800" y="4509120"/>
            <a:ext cx="530965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Př. použití </a:t>
            </a:r>
          </a:p>
          <a:p>
            <a:r>
              <a:rPr lang="cs-CZ" sz="3200" dirty="0" smtClean="0"/>
              <a:t>– regulované AC zdroje </a:t>
            </a:r>
          </a:p>
          <a:p>
            <a:r>
              <a:rPr lang="cs-CZ" sz="3200" dirty="0" smtClean="0"/>
              <a:t>– součást napájecích DC zdrojů</a:t>
            </a:r>
          </a:p>
          <a:p>
            <a:r>
              <a:rPr lang="cs-CZ" sz="3200" dirty="0" smtClean="0"/>
              <a:t>– část rozvodové soustavy</a:t>
            </a:r>
            <a:endParaRPr lang="cs-CZ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electronics-coils.sk/img/4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45494">
            <a:off x="110448" y="361600"/>
            <a:ext cx="4793987" cy="3164032"/>
          </a:xfrm>
          <a:prstGeom prst="rect">
            <a:avLst/>
          </a:prstGeom>
          <a:noFill/>
        </p:spPr>
      </p:pic>
      <p:pic>
        <p:nvPicPr>
          <p:cNvPr id="23556" name="Picture 4" descr="Jednofázové Transformátory prenosné transformátory výroba servi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71121">
            <a:off x="5022083" y="347711"/>
            <a:ext cx="3873195" cy="2943629"/>
          </a:xfrm>
          <a:prstGeom prst="rect">
            <a:avLst/>
          </a:prstGeom>
          <a:noFill/>
        </p:spPr>
      </p:pic>
      <p:pic>
        <p:nvPicPr>
          <p:cNvPr id="23558" name="Picture 6" descr="http://www.ege.cz/data/1_398_H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3212976"/>
            <a:ext cx="5400600" cy="368321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79512" y="3573016"/>
            <a:ext cx="44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</a:t>
            </a:r>
            <a:r>
              <a:rPr lang="cs-CZ" dirty="0" smtClean="0"/>
              <a:t>1</a:t>
            </a:r>
            <a:r>
              <a:rPr lang="en-US" dirty="0" smtClean="0"/>
              <a:t>]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460432" y="3212976"/>
            <a:ext cx="44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[2]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236296" y="6488668"/>
            <a:ext cx="44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[3]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1600" dirty="0" smtClean="0"/>
              <a:t>[</a:t>
            </a:r>
            <a:r>
              <a:rPr lang="cs-CZ" sz="1600" dirty="0" smtClean="0"/>
              <a:t>1</a:t>
            </a:r>
            <a:r>
              <a:rPr lang="en-US" sz="1600" dirty="0" smtClean="0"/>
              <a:t>]</a:t>
            </a:r>
            <a:r>
              <a:rPr lang="cs-CZ" sz="1200" dirty="0" smtClean="0"/>
              <a:t>ELECTRONICS-COILS. </a:t>
            </a:r>
            <a:r>
              <a:rPr lang="cs-CZ" sz="1200" i="1" dirty="0" smtClean="0"/>
              <a:t>Transformátory a </a:t>
            </a:r>
            <a:r>
              <a:rPr lang="cs-CZ" sz="1200" i="1" dirty="0" err="1" smtClean="0"/>
              <a:t>tlmvky</a:t>
            </a:r>
            <a:r>
              <a:rPr lang="cs-CZ" sz="1200" i="1" dirty="0" smtClean="0"/>
              <a:t> na </a:t>
            </a:r>
            <a:r>
              <a:rPr lang="cs-CZ" sz="1200" i="1" dirty="0" err="1" smtClean="0"/>
              <a:t>feritovom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jadre</a:t>
            </a:r>
            <a:r>
              <a:rPr lang="cs-CZ" sz="1200" dirty="0" smtClean="0"/>
              <a:t> [online]. 2012 [cit. 2012-09-24]. Dostupné z: http://www.</a:t>
            </a:r>
            <a:r>
              <a:rPr lang="cs-CZ" sz="1200" dirty="0" err="1" smtClean="0"/>
              <a:t>electronics</a:t>
            </a:r>
            <a:r>
              <a:rPr lang="cs-CZ" sz="1200" dirty="0" smtClean="0"/>
              <a:t>-</a:t>
            </a:r>
            <a:r>
              <a:rPr lang="cs-CZ" sz="1200" dirty="0" err="1" smtClean="0"/>
              <a:t>coils.sk</a:t>
            </a:r>
            <a:r>
              <a:rPr lang="cs-CZ" sz="1200" dirty="0" smtClean="0"/>
              <a:t>/4.html </a:t>
            </a:r>
            <a:endParaRPr lang="en-US" dirty="0" smtClean="0"/>
          </a:p>
          <a:p>
            <a:pPr>
              <a:buNone/>
            </a:pPr>
            <a:r>
              <a:rPr lang="en-US" sz="1600" dirty="0" smtClean="0"/>
              <a:t>[2]</a:t>
            </a:r>
            <a:r>
              <a:rPr lang="cs-CZ" sz="1600" dirty="0" smtClean="0"/>
              <a:t> </a:t>
            </a:r>
            <a:r>
              <a:rPr lang="cs-CZ" sz="1200" dirty="0" smtClean="0"/>
              <a:t>VINUTA S.R.O. </a:t>
            </a:r>
            <a:r>
              <a:rPr lang="cs-CZ" sz="1200" i="1" dirty="0" smtClean="0"/>
              <a:t>Jednofázové transformátory</a:t>
            </a:r>
            <a:r>
              <a:rPr lang="cs-CZ" sz="1200" dirty="0" smtClean="0"/>
              <a:t> [online]. 2012 [cit. 2012-09-24]. Dostupné z: http://vinuta.</a:t>
            </a:r>
            <a:r>
              <a:rPr lang="cs-CZ" sz="1200" dirty="0" err="1" smtClean="0"/>
              <a:t>eu</a:t>
            </a:r>
            <a:r>
              <a:rPr lang="cs-CZ" sz="1200" dirty="0" smtClean="0"/>
              <a:t>/</a:t>
            </a:r>
            <a:r>
              <a:rPr lang="cs-CZ" sz="1200" dirty="0" err="1" smtClean="0"/>
              <a:t>content</a:t>
            </a:r>
            <a:r>
              <a:rPr lang="cs-CZ" sz="1200" dirty="0" smtClean="0"/>
              <a:t>/</a:t>
            </a:r>
            <a:r>
              <a:rPr lang="cs-CZ" sz="1200" dirty="0" err="1" smtClean="0"/>
              <a:t>category</a:t>
            </a:r>
            <a:r>
              <a:rPr lang="cs-CZ" sz="1200" dirty="0" smtClean="0"/>
              <a:t>/5/15/28</a:t>
            </a:r>
            <a:r>
              <a:rPr lang="cs-CZ" sz="1600" dirty="0" smtClean="0"/>
              <a:t>/</a:t>
            </a:r>
          </a:p>
          <a:p>
            <a:pPr>
              <a:buNone/>
            </a:pPr>
            <a:r>
              <a:rPr lang="en-US" sz="1600" dirty="0" smtClean="0"/>
              <a:t>[</a:t>
            </a:r>
            <a:r>
              <a:rPr lang="cs-CZ" sz="1600" dirty="0" smtClean="0"/>
              <a:t>3</a:t>
            </a:r>
            <a:r>
              <a:rPr lang="en-US" sz="1600" dirty="0" smtClean="0"/>
              <a:t>]</a:t>
            </a:r>
            <a:r>
              <a:rPr lang="cs-CZ" sz="1600" dirty="0" smtClean="0"/>
              <a:t> </a:t>
            </a:r>
            <a:r>
              <a:rPr lang="cs-CZ" sz="1200" dirty="0" smtClean="0"/>
              <a:t>EGE, spol. s r.o. </a:t>
            </a:r>
            <a:r>
              <a:rPr lang="cs-CZ" sz="1200" i="1" dirty="0" smtClean="0"/>
              <a:t>VAZEBNÍ TRANSFORMÁTORY HDO</a:t>
            </a:r>
            <a:r>
              <a:rPr lang="cs-CZ" sz="1200" dirty="0" smtClean="0"/>
              <a:t> [online]. 2012 [cit. 2012-09-24]. Dostupné z: http://www.</a:t>
            </a:r>
            <a:r>
              <a:rPr lang="cs-CZ" sz="1200" dirty="0" err="1" smtClean="0"/>
              <a:t>ege.cz</a:t>
            </a:r>
            <a:r>
              <a:rPr lang="cs-CZ" sz="1200" dirty="0" smtClean="0"/>
              <a:t>/index.</a:t>
            </a:r>
            <a:r>
              <a:rPr lang="cs-CZ" sz="1200" dirty="0" err="1" smtClean="0"/>
              <a:t>php</a:t>
            </a:r>
            <a:r>
              <a:rPr lang="cs-CZ" sz="1200" dirty="0" smtClean="0"/>
              <a:t>?</a:t>
            </a:r>
            <a:r>
              <a:rPr lang="cs-CZ" sz="1200" dirty="0" err="1" smtClean="0"/>
              <a:t>docid</a:t>
            </a:r>
            <a:r>
              <a:rPr lang="cs-CZ" sz="1200" dirty="0" smtClean="0"/>
              <a:t>=267&amp;</a:t>
            </a:r>
            <a:r>
              <a:rPr lang="cs-CZ" sz="1200" dirty="0" err="1" smtClean="0"/>
              <a:t>lang</a:t>
            </a:r>
            <a:r>
              <a:rPr lang="cs-CZ" sz="1200" dirty="0" smtClean="0"/>
              <a:t>=CZ </a:t>
            </a:r>
            <a:endParaRPr lang="cs-CZ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204</Words>
  <Application>Microsoft Office PowerPoint</Application>
  <PresentationFormat>Předvádění na obrazovce (4:3)</PresentationFormat>
  <Paragraphs>57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Equation</vt:lpstr>
      <vt:lpstr>Digitální učební materiál</vt:lpstr>
      <vt:lpstr>Transformátor</vt:lpstr>
      <vt:lpstr>Schéma principu</vt:lpstr>
      <vt:lpstr>Transformace</vt:lpstr>
      <vt:lpstr>Účinnost a využití transformátoru</vt:lpstr>
      <vt:lpstr>Snímek 6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</dc:title>
  <dc:creator>siroky</dc:creator>
  <cp:lastModifiedBy>siroky</cp:lastModifiedBy>
  <cp:revision>12</cp:revision>
  <dcterms:created xsi:type="dcterms:W3CDTF">2012-09-23T21:19:02Z</dcterms:created>
  <dcterms:modified xsi:type="dcterms:W3CDTF">2012-10-01T11:12:41Z</dcterms:modified>
</cp:coreProperties>
</file>