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80D33-F3CF-441B-997E-48F201D2DE30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025C6D-7229-4E79-895F-952DCA73E9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92396-F6E9-4363-BD59-79C9BC265F11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36337-BE56-455F-9E82-7BC4EC8E1B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7EEF2-CD50-41AD-AA84-299FB50E4ED7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5B59C-7217-48E3-B13D-A23A5D2D70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E14D8A-E241-4AC4-B1E3-B9AB01D0E41D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8AFAF-F79E-46F1-94F0-B044781479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EFF7D-34A9-4FB2-A022-7BB1CFEF56F0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BCDE2-F48F-41B1-BE95-E70E167D28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942D0-B170-4D94-AB52-859AFC464F34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F7E285-489F-4D4F-AE08-9DA5250BB7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C01885-E9F5-4A29-B6E8-918BA34DBE44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99EB57-39D8-492A-A924-BBC9CDCFA6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CB848-B7A7-4E06-93EC-35D96259902E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5E8E6-7F7A-40F6-822A-457FDE9715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92FF2-1BEA-49C5-BEE4-8C87122FED74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C96E6E-99BA-4096-958D-C51877522C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908E0-CB16-4ABF-9DEF-6539D1AD47E4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02E43-47CC-41D8-8040-25A7D83BC5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74937-9FE1-47BD-929B-300D2C957795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5F230-CFD0-4C9A-97C0-B65E147CD9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78EF367-1F94-4D7B-8816-978C2F2A034D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D4DCBC2-1C06-4507-81D2-977B22AE91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6"/>
          <p:cNvSpPr>
            <a:spLocks noGrp="1"/>
          </p:cNvSpPr>
          <p:nvPr>
            <p:ph type="ctrTitle"/>
          </p:nvPr>
        </p:nvSpPr>
        <p:spPr>
          <a:xfrm>
            <a:off x="685800" y="3860800"/>
            <a:ext cx="7772400" cy="1470025"/>
          </a:xfrm>
        </p:spPr>
        <p:txBody>
          <a:bodyPr/>
          <a:lstStyle/>
          <a:p>
            <a:pPr algn="l" eaLnBrk="1" hangingPunct="1"/>
            <a:r>
              <a:rPr lang="cs-CZ" sz="1600" u="sng" smtClean="0"/>
              <a:t>Název projektu: </a:t>
            </a:r>
            <a:r>
              <a:rPr lang="cs-CZ" sz="1600" smtClean="0"/>
              <a:t>Moderní škola</a:t>
            </a:r>
            <a:br>
              <a:rPr lang="cs-CZ" sz="1600" smtClean="0"/>
            </a:br>
            <a:r>
              <a:rPr lang="cs-CZ" sz="1600" u="sng" smtClean="0"/>
              <a:t>Registrační číslo projektu: </a:t>
            </a:r>
            <a:r>
              <a:rPr lang="cs-CZ" sz="1600" smtClean="0"/>
              <a:t>CZ.1.07/1.4.00/21.2511</a:t>
            </a:r>
            <a:br>
              <a:rPr lang="cs-CZ" sz="1600" smtClean="0"/>
            </a:br>
            <a:r>
              <a:rPr lang="cs-CZ" sz="1600" u="sng" smtClean="0"/>
              <a:t>Škola: </a:t>
            </a:r>
            <a:r>
              <a:rPr lang="cs-CZ" sz="1600" smtClean="0"/>
              <a:t>Základní škola, Česká Lípa, Školní 2520, příspěvková organizace</a:t>
            </a:r>
            <a:br>
              <a:rPr lang="cs-CZ" sz="1600" smtClean="0"/>
            </a:br>
            <a:r>
              <a:rPr lang="cs-CZ" sz="1600" u="sng" smtClean="0"/>
              <a:t>Číslo klíčové aktivity</a:t>
            </a:r>
            <a:r>
              <a:rPr lang="cs-CZ" sz="1600" smtClean="0"/>
              <a:t>:</a:t>
            </a:r>
            <a:r>
              <a:rPr lang="cs-CZ" sz="1600" smtClean="0">
                <a:latin typeface="Arial" charset="0"/>
              </a:rPr>
              <a:t> III/2</a:t>
            </a:r>
            <a:r>
              <a:rPr lang="cs-CZ" sz="1600" u="sng" smtClean="0"/>
              <a:t> </a:t>
            </a:r>
            <a:r>
              <a:rPr lang="cs-CZ" sz="1600" smtClean="0"/>
              <a:t/>
            </a:r>
            <a:br>
              <a:rPr lang="cs-CZ" sz="1600" smtClean="0"/>
            </a:br>
            <a:r>
              <a:rPr lang="cs-CZ" sz="1600" u="sng" smtClean="0"/>
              <a:t>Sada:</a:t>
            </a:r>
            <a:r>
              <a:rPr lang="cs-CZ" sz="1600" smtClean="0">
                <a:latin typeface="Arial" charset="0"/>
              </a:rPr>
              <a:t> </a:t>
            </a:r>
            <a:r>
              <a:rPr lang="cs-CZ" sz="1400" smtClean="0">
                <a:latin typeface="Arial" charset="0"/>
              </a:rPr>
              <a:t>VY_32_INOVACE_NJŠM1/3</a:t>
            </a:r>
            <a:r>
              <a:rPr lang="cs-CZ" sz="1400" smtClean="0"/>
              <a:t> </a:t>
            </a:r>
            <a:r>
              <a:rPr lang="cs-CZ" sz="1600" smtClean="0"/>
              <a:t>  </a:t>
            </a:r>
            <a:br>
              <a:rPr lang="cs-CZ" sz="1600" smtClean="0"/>
            </a:br>
            <a:r>
              <a:rPr lang="cs-CZ" sz="1600" u="sng" smtClean="0"/>
              <a:t>Druh učebního materiálu:</a:t>
            </a:r>
            <a:r>
              <a:rPr lang="cs-CZ" sz="1600" u="sng" smtClean="0">
                <a:solidFill>
                  <a:srgbClr val="FF0000"/>
                </a:solidFill>
              </a:rPr>
              <a:t> </a:t>
            </a:r>
            <a:r>
              <a:rPr lang="cs-CZ" sz="1600" smtClean="0">
                <a:solidFill>
                  <a:srgbClr val="FF0000"/>
                </a:solidFill>
              </a:rPr>
              <a:t>prezentace</a:t>
            </a:r>
            <a:r>
              <a:rPr lang="cs-CZ" sz="1600" smtClean="0"/>
              <a:t/>
            </a:r>
            <a:br>
              <a:rPr lang="cs-CZ" sz="1600" smtClean="0"/>
            </a:br>
            <a:r>
              <a:rPr lang="cs-CZ" sz="1600" u="sng" smtClean="0"/>
              <a:t>Cílová skupina: </a:t>
            </a:r>
            <a:r>
              <a:rPr lang="cs-CZ" sz="1600" smtClean="0">
                <a:solidFill>
                  <a:srgbClr val="FF0000"/>
                </a:solidFill>
              </a:rPr>
              <a:t>žáci 2. stupně základní školy</a:t>
            </a:r>
            <a:r>
              <a:rPr lang="cs-CZ" sz="1600" smtClean="0"/>
              <a:t>	</a:t>
            </a:r>
            <a:br>
              <a:rPr lang="cs-CZ" sz="1600" smtClean="0"/>
            </a:br>
            <a:r>
              <a:rPr lang="cs-CZ" sz="1600" u="sng" smtClean="0"/>
              <a:t>Typická věková skupina: </a:t>
            </a:r>
            <a:r>
              <a:rPr lang="cs-CZ" sz="1600" smtClean="0">
                <a:solidFill>
                  <a:srgbClr val="FF0000"/>
                </a:solidFill>
              </a:rPr>
              <a:t>10 až 15</a:t>
            </a:r>
            <a:r>
              <a:rPr lang="cs-CZ" sz="1600" smtClean="0"/>
              <a:t/>
            </a:r>
            <a:br>
              <a:rPr lang="cs-CZ" sz="1600" smtClean="0"/>
            </a:br>
            <a:r>
              <a:rPr lang="cs-CZ" sz="1600" u="sng" smtClean="0"/>
              <a:t>Předmět: </a:t>
            </a:r>
            <a:r>
              <a:rPr lang="cs-CZ" sz="1600" smtClean="0">
                <a:solidFill>
                  <a:srgbClr val="FF0000"/>
                </a:solidFill>
              </a:rPr>
              <a:t>německý jazyk</a:t>
            </a:r>
            <a:r>
              <a:rPr lang="cs-CZ" sz="1600" smtClean="0"/>
              <a:t/>
            </a:r>
            <a:br>
              <a:rPr lang="cs-CZ" sz="1600" smtClean="0"/>
            </a:br>
            <a:r>
              <a:rPr lang="cs-CZ" sz="1600" u="sng" smtClean="0"/>
              <a:t>Ročník: </a:t>
            </a:r>
            <a:r>
              <a:rPr lang="cs-CZ" sz="1600" smtClean="0">
                <a:solidFill>
                  <a:srgbClr val="FF0000"/>
                </a:solidFill>
              </a:rPr>
              <a:t>6. – 9.</a:t>
            </a:r>
            <a:r>
              <a:rPr lang="cs-CZ" sz="1600" smtClean="0"/>
              <a:t/>
            </a:r>
            <a:br>
              <a:rPr lang="cs-CZ" sz="1600" smtClean="0"/>
            </a:br>
            <a:r>
              <a:rPr lang="cs-CZ" sz="1600" u="sng" smtClean="0"/>
              <a:t>Anotace: </a:t>
            </a:r>
            <a:r>
              <a:rPr lang="cs-CZ" sz="1600" smtClean="0">
                <a:solidFill>
                  <a:srgbClr val="FF0000"/>
                </a:solidFill>
              </a:rPr>
              <a:t>Žáci popisují, jaké je počasí, co má kdo na sobě, co si obléká, svléká, nosí. Aplikují na osobu já.</a:t>
            </a:r>
            <a:r>
              <a:rPr lang="cs-CZ" sz="1600" u="sng" smtClean="0"/>
              <a:t/>
            </a:r>
            <a:br>
              <a:rPr lang="cs-CZ" sz="1600" u="sng" smtClean="0"/>
            </a:br>
            <a:r>
              <a:rPr lang="cs-CZ" sz="1600" u="sng" smtClean="0"/>
              <a:t>Klíčová slova: </a:t>
            </a:r>
            <a:r>
              <a:rPr lang="cs-CZ" sz="1600" smtClean="0">
                <a:solidFill>
                  <a:srgbClr val="FF0000"/>
                </a:solidFill>
              </a:rPr>
              <a:t>němčina, oblékání,počasí, oblékat, svlékat, nosit, odlučitelné předpony</a:t>
            </a:r>
            <a:r>
              <a:rPr lang="cs-CZ" sz="1600" smtClean="0"/>
              <a:t/>
            </a:r>
            <a:br>
              <a:rPr lang="cs-CZ" sz="1600" smtClean="0"/>
            </a:br>
            <a:r>
              <a:rPr lang="cs-CZ" sz="1600" u="sng" smtClean="0"/>
              <a:t>Speciální vzdělávací potřeby: </a:t>
            </a:r>
            <a:r>
              <a:rPr lang="cs-CZ" sz="1600" smtClean="0">
                <a:solidFill>
                  <a:srgbClr val="FF0000"/>
                </a:solidFill>
              </a:rPr>
              <a:t>žádné</a:t>
            </a:r>
            <a:r>
              <a:rPr lang="cs-CZ" sz="1600" smtClean="0"/>
              <a:t/>
            </a:r>
            <a:br>
              <a:rPr lang="cs-CZ" sz="1600" smtClean="0"/>
            </a:br>
            <a:r>
              <a:rPr lang="cs-CZ" sz="1600" u="sng" smtClean="0"/>
              <a:t>Datum</a:t>
            </a:r>
            <a:r>
              <a:rPr lang="cs-CZ" sz="1400" smtClean="0">
                <a:latin typeface="Arial" charset="0"/>
              </a:rPr>
              <a:t>: prosinec 2011</a:t>
            </a:r>
            <a:r>
              <a:rPr lang="cs-CZ" sz="1600" smtClean="0"/>
              <a:t> </a:t>
            </a:r>
            <a:br>
              <a:rPr lang="cs-CZ" sz="1600" smtClean="0"/>
            </a:br>
            <a:r>
              <a:rPr lang="cs-CZ" sz="1600" u="sng" smtClean="0"/>
              <a:t>Autor: </a:t>
            </a:r>
            <a:r>
              <a:rPr lang="cs-CZ" sz="1600" smtClean="0">
                <a:solidFill>
                  <a:srgbClr val="FF0000"/>
                </a:solidFill>
              </a:rPr>
              <a:t>Šárka Mášková</a:t>
            </a:r>
            <a:r>
              <a:rPr lang="cs-CZ" sz="1600" smtClean="0"/>
              <a:t/>
            </a:r>
            <a:br>
              <a:rPr lang="cs-CZ" sz="1600" smtClean="0"/>
            </a:br>
            <a:r>
              <a:rPr lang="cs-CZ" sz="1600" smtClean="0"/>
              <a:t> </a:t>
            </a:r>
            <a:r>
              <a:rPr lang="cs-CZ" sz="4000" smtClean="0"/>
              <a:t/>
            </a:r>
            <a:br>
              <a:rPr lang="cs-CZ" sz="4000" smtClean="0"/>
            </a:br>
            <a:endParaRPr lang="cs-CZ" sz="4000" smtClean="0"/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pic>
        <p:nvPicPr>
          <p:cNvPr id="1331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476250"/>
            <a:ext cx="5610225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2988" y="404813"/>
            <a:ext cx="7415212" cy="4968875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cs-CZ" sz="3200" dirty="0" smtClean="0"/>
              <a:t>                           </a:t>
            </a:r>
            <a:r>
              <a:rPr lang="cs-CZ" sz="3200" dirty="0" err="1" smtClean="0"/>
              <a:t>Kleidung</a:t>
            </a:r>
            <a:r>
              <a:rPr lang="cs-CZ" sz="3200" dirty="0" smtClean="0"/>
              <a:t> III</a:t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* </a:t>
            </a:r>
            <a:r>
              <a:rPr lang="cs-CZ" sz="3200" dirty="0" err="1" smtClean="0"/>
              <a:t>Was</a:t>
            </a:r>
            <a:r>
              <a:rPr lang="cs-CZ" sz="3200" dirty="0" smtClean="0"/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ziehst</a:t>
            </a:r>
            <a:r>
              <a:rPr lang="cs-CZ" sz="3200" dirty="0" smtClean="0"/>
              <a:t> </a:t>
            </a:r>
            <a:r>
              <a:rPr lang="cs-CZ" sz="3200" dirty="0" err="1" smtClean="0"/>
              <a:t>du</a:t>
            </a:r>
            <a:r>
              <a:rPr lang="cs-CZ" sz="3200" dirty="0" smtClean="0"/>
              <a:t> </a:t>
            </a:r>
            <a:r>
              <a:rPr lang="cs-CZ" sz="3200" dirty="0" err="1" smtClean="0"/>
              <a:t>gern</a:t>
            </a:r>
            <a:r>
              <a:rPr lang="cs-CZ" sz="3200" dirty="0" smtClean="0"/>
              <a:t> / </a:t>
            </a:r>
            <a:r>
              <a:rPr lang="cs-CZ" sz="3200" dirty="0" err="1" smtClean="0"/>
              <a:t>nicht</a:t>
            </a:r>
            <a:r>
              <a:rPr lang="cs-CZ" sz="3200" dirty="0" smtClean="0"/>
              <a:t> </a:t>
            </a:r>
            <a:r>
              <a:rPr lang="cs-CZ" sz="3200" dirty="0" err="1" smtClean="0"/>
              <a:t>gern</a:t>
            </a:r>
            <a:r>
              <a:rPr lang="cs-CZ" sz="3200" dirty="0" smtClean="0"/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an</a:t>
            </a:r>
            <a:r>
              <a:rPr lang="cs-CZ" sz="3200" dirty="0" smtClean="0"/>
              <a:t>?</a:t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* </a:t>
            </a:r>
            <a:r>
              <a:rPr lang="cs-CZ" sz="3200" dirty="0" err="1" smtClean="0"/>
              <a:t>Was</a:t>
            </a:r>
            <a:r>
              <a:rPr lang="cs-CZ" sz="3200" dirty="0" smtClean="0"/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trägst</a:t>
            </a:r>
            <a:r>
              <a:rPr lang="cs-CZ" sz="3200" dirty="0" smtClean="0"/>
              <a:t> </a:t>
            </a:r>
            <a:r>
              <a:rPr lang="cs-CZ" sz="3200" dirty="0" err="1" smtClean="0"/>
              <a:t>du</a:t>
            </a:r>
            <a:r>
              <a:rPr lang="cs-CZ" sz="3200" dirty="0" smtClean="0"/>
              <a:t> </a:t>
            </a:r>
            <a:r>
              <a:rPr lang="cs-CZ" sz="3200" dirty="0" err="1" smtClean="0"/>
              <a:t>am</a:t>
            </a:r>
            <a:r>
              <a:rPr lang="cs-CZ" sz="3200" dirty="0" smtClean="0"/>
              <a:t> </a:t>
            </a:r>
            <a:r>
              <a:rPr lang="cs-CZ" sz="3200" dirty="0" err="1" smtClean="0"/>
              <a:t>liebsten</a:t>
            </a:r>
            <a:r>
              <a:rPr lang="cs-CZ" sz="3200" dirty="0" smtClean="0"/>
              <a:t>?</a:t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* </a:t>
            </a:r>
            <a:r>
              <a:rPr lang="cs-CZ" sz="3200" dirty="0" err="1" smtClean="0"/>
              <a:t>Was</a:t>
            </a:r>
            <a:r>
              <a:rPr lang="cs-CZ" sz="3200" dirty="0" smtClean="0"/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hast</a:t>
            </a:r>
            <a:r>
              <a:rPr lang="cs-CZ" sz="3200" dirty="0" smtClean="0"/>
              <a:t> </a:t>
            </a:r>
            <a:r>
              <a:rPr lang="cs-CZ" sz="3200" dirty="0" err="1" smtClean="0"/>
              <a:t>du</a:t>
            </a:r>
            <a:r>
              <a:rPr lang="cs-CZ" sz="3200" dirty="0" smtClean="0"/>
              <a:t> </a:t>
            </a:r>
            <a:r>
              <a:rPr lang="cs-CZ" sz="3200" dirty="0" err="1" smtClean="0"/>
              <a:t>jetzt</a:t>
            </a:r>
            <a:r>
              <a:rPr lang="cs-CZ" sz="3200" dirty="0" smtClean="0"/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an</a:t>
            </a:r>
            <a:r>
              <a:rPr lang="cs-CZ" sz="3200" dirty="0" smtClean="0"/>
              <a:t>?</a:t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* Es </a:t>
            </a:r>
            <a:r>
              <a:rPr lang="cs-CZ" sz="3200" dirty="0" err="1" smtClean="0"/>
              <a:t>ist</a:t>
            </a:r>
            <a:r>
              <a:rPr lang="cs-CZ" sz="3200" dirty="0" smtClean="0"/>
              <a:t> </a:t>
            </a:r>
            <a:r>
              <a:rPr lang="cs-CZ" sz="3200" dirty="0" err="1" smtClean="0"/>
              <a:t>warm</a:t>
            </a:r>
            <a:r>
              <a:rPr lang="cs-CZ" sz="3200" dirty="0" smtClean="0"/>
              <a:t>. </a:t>
            </a:r>
            <a:r>
              <a:rPr lang="cs-CZ" sz="3200" dirty="0" err="1" smtClean="0"/>
              <a:t>Was</a:t>
            </a:r>
            <a:r>
              <a:rPr lang="cs-CZ" sz="3200" dirty="0" smtClean="0"/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ziehst</a:t>
            </a:r>
            <a:r>
              <a:rPr lang="cs-CZ" sz="3200" dirty="0" smtClean="0"/>
              <a:t> </a:t>
            </a:r>
            <a:r>
              <a:rPr lang="cs-CZ" sz="3200" dirty="0" err="1" smtClean="0"/>
              <a:t>du</a:t>
            </a:r>
            <a:r>
              <a:rPr lang="cs-CZ" sz="3200" dirty="0" smtClean="0"/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aus</a:t>
            </a:r>
            <a:r>
              <a:rPr lang="cs-CZ" sz="3200" dirty="0" smtClean="0"/>
              <a:t>?</a:t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04813"/>
            <a:ext cx="7772400" cy="863600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cs-CZ" sz="3200" dirty="0" smtClean="0"/>
              <a:t>Es </a:t>
            </a:r>
            <a:r>
              <a:rPr lang="cs-CZ" sz="3200" dirty="0" err="1" smtClean="0"/>
              <a:t>ist</a:t>
            </a:r>
            <a:r>
              <a:rPr lang="cs-CZ" sz="3200" dirty="0" smtClean="0"/>
              <a:t> Sommer. Es </a:t>
            </a:r>
            <a:r>
              <a:rPr lang="cs-CZ" sz="3200" dirty="0" err="1" smtClean="0"/>
              <a:t>ist</a:t>
            </a:r>
            <a:r>
              <a:rPr lang="cs-CZ" sz="3200" dirty="0" smtClean="0"/>
              <a:t> </a:t>
            </a:r>
            <a:r>
              <a:rPr lang="cs-CZ" sz="3200" dirty="0" err="1" smtClean="0"/>
              <a:t>sehr</a:t>
            </a:r>
            <a:r>
              <a:rPr lang="cs-CZ" sz="3200" dirty="0" smtClean="0"/>
              <a:t> </a:t>
            </a:r>
            <a:r>
              <a:rPr lang="cs-CZ" sz="3200" dirty="0" err="1" smtClean="0"/>
              <a:t>warm</a:t>
            </a:r>
            <a:r>
              <a:rPr lang="cs-CZ" sz="3200" dirty="0" smtClean="0"/>
              <a:t>.</a:t>
            </a:r>
            <a:br>
              <a:rPr lang="cs-CZ" sz="3200" dirty="0" smtClean="0"/>
            </a:br>
            <a:r>
              <a:rPr lang="cs-CZ" sz="3200" dirty="0" smtClean="0"/>
              <a:t>Monika </a:t>
            </a:r>
            <a:r>
              <a:rPr lang="cs-CZ" sz="3200" dirty="0" err="1" smtClean="0">
                <a:solidFill>
                  <a:srgbClr val="FF0000"/>
                </a:solidFill>
              </a:rPr>
              <a:t>zieht</a:t>
            </a:r>
            <a:r>
              <a:rPr lang="cs-CZ" sz="3200" dirty="0" smtClean="0"/>
              <a:t> </a:t>
            </a:r>
            <a:r>
              <a:rPr lang="cs-CZ" sz="3200" dirty="0" err="1" smtClean="0"/>
              <a:t>ein</a:t>
            </a:r>
            <a:r>
              <a:rPr lang="cs-CZ" sz="3200" dirty="0" smtClean="0"/>
              <a:t> </a:t>
            </a:r>
            <a:r>
              <a:rPr lang="cs-CZ" sz="3200" dirty="0" err="1" smtClean="0"/>
              <a:t>Sommerkleid</a:t>
            </a:r>
            <a:r>
              <a:rPr lang="cs-CZ" sz="3200" dirty="0" smtClean="0"/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an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pic>
        <p:nvPicPr>
          <p:cNvPr id="15362" name="Picture 2" descr="Sunny Spring With Blue Sky Clip 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63938" y="1700213"/>
            <a:ext cx="5103812" cy="405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4" descr="Girl In A Dress Clip Ar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3325" y="1628775"/>
            <a:ext cx="1203325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3200" smtClean="0"/>
              <a:t>Es regnet. Frau Adams </a:t>
            </a:r>
            <a:r>
              <a:rPr lang="cs-CZ" sz="3200" smtClean="0">
                <a:solidFill>
                  <a:srgbClr val="FF0000"/>
                </a:solidFill>
              </a:rPr>
              <a:t>trägt</a:t>
            </a:r>
            <a:r>
              <a:rPr lang="cs-CZ" sz="3200" smtClean="0"/>
              <a:t> einen Regenschirm.</a:t>
            </a:r>
          </a:p>
        </p:txBody>
      </p:sp>
      <p:pic>
        <p:nvPicPr>
          <p:cNvPr id="16386" name="Picture 2" descr="Rainy Weather Clip 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9700" y="1557338"/>
            <a:ext cx="2828925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4" descr="Lady Walking Holding Umbrella Clip Ar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2420938"/>
            <a:ext cx="2551113" cy="424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3200" smtClean="0"/>
              <a:t>Es ist sonnig und warm. Adam fährt Wasserski. Was </a:t>
            </a:r>
            <a:r>
              <a:rPr lang="cs-CZ" sz="3200" smtClean="0">
                <a:solidFill>
                  <a:srgbClr val="FF0000"/>
                </a:solidFill>
              </a:rPr>
              <a:t>hat</a:t>
            </a:r>
            <a:r>
              <a:rPr lang="cs-CZ" sz="3200" smtClean="0"/>
              <a:t> er </a:t>
            </a:r>
            <a:r>
              <a:rPr lang="cs-CZ" sz="3200" smtClean="0">
                <a:solidFill>
                  <a:srgbClr val="FF0000"/>
                </a:solidFill>
              </a:rPr>
              <a:t>an</a:t>
            </a:r>
            <a:r>
              <a:rPr lang="cs-CZ" sz="3200" smtClean="0"/>
              <a:t>?</a:t>
            </a:r>
          </a:p>
        </p:txBody>
      </p:sp>
      <p:pic>
        <p:nvPicPr>
          <p:cNvPr id="17410" name="Picture 2" descr="Slalom Water Skier Clip 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2492375"/>
            <a:ext cx="593407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4" descr="Mr Sun Clip Ar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1052513"/>
            <a:ext cx="230505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3200" smtClean="0"/>
              <a:t>Es friert. Was</a:t>
            </a:r>
            <a:r>
              <a:rPr lang="cs-CZ" sz="3200" smtClean="0">
                <a:solidFill>
                  <a:srgbClr val="FF0000"/>
                </a:solidFill>
              </a:rPr>
              <a:t> zieht </a:t>
            </a:r>
            <a:r>
              <a:rPr lang="cs-CZ" sz="3200" smtClean="0"/>
              <a:t>Veronika </a:t>
            </a:r>
            <a:r>
              <a:rPr lang="cs-CZ" sz="3200" smtClean="0">
                <a:solidFill>
                  <a:srgbClr val="FF0000"/>
                </a:solidFill>
              </a:rPr>
              <a:t>an</a:t>
            </a:r>
            <a:r>
              <a:rPr lang="cs-CZ" sz="3200" smtClean="0"/>
              <a:t>?</a:t>
            </a:r>
          </a:p>
        </p:txBody>
      </p:sp>
      <p:pic>
        <p:nvPicPr>
          <p:cNvPr id="18434" name="Picture 4" descr="Ice Skating Clip 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7750" y="2133600"/>
            <a:ext cx="4418013" cy="407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6" descr="Icecles Clip Ar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1484313"/>
            <a:ext cx="2847975" cy="237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3200" smtClean="0"/>
              <a:t>Frau Nowak kommt nach Hause. </a:t>
            </a:r>
            <a:br>
              <a:rPr lang="cs-CZ" sz="3200" smtClean="0"/>
            </a:br>
            <a:r>
              <a:rPr lang="cs-CZ" sz="3200" smtClean="0"/>
              <a:t>Sie </a:t>
            </a:r>
            <a:r>
              <a:rPr lang="cs-CZ" sz="3200" smtClean="0">
                <a:solidFill>
                  <a:srgbClr val="FF0000"/>
                </a:solidFill>
              </a:rPr>
              <a:t>zieht</a:t>
            </a:r>
            <a:r>
              <a:rPr lang="cs-CZ" sz="3200" smtClean="0"/>
              <a:t> sich </a:t>
            </a:r>
            <a:r>
              <a:rPr lang="cs-CZ" sz="3200" smtClean="0">
                <a:solidFill>
                  <a:srgbClr val="FF0000"/>
                </a:solidFill>
              </a:rPr>
              <a:t>um</a:t>
            </a:r>
            <a:r>
              <a:rPr lang="cs-CZ" sz="3200" smtClean="0"/>
              <a:t>. Was </a:t>
            </a:r>
            <a:r>
              <a:rPr lang="cs-CZ" sz="3200" smtClean="0">
                <a:solidFill>
                  <a:srgbClr val="FF0000"/>
                </a:solidFill>
              </a:rPr>
              <a:t>trägt</a:t>
            </a:r>
            <a:r>
              <a:rPr lang="cs-CZ" sz="3200" smtClean="0"/>
              <a:t> sie am liebsten?</a:t>
            </a:r>
          </a:p>
        </p:txBody>
      </p:sp>
      <p:pic>
        <p:nvPicPr>
          <p:cNvPr id="19458" name="Picture 4" descr="Woman Reading 2 Clip 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1557338"/>
            <a:ext cx="3649663" cy="460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6" descr="Room Thermometer With Celsius Skala Clip Ar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925" y="1916113"/>
            <a:ext cx="97155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3200" smtClean="0"/>
              <a:t>David und Natty heiraten im Mai. </a:t>
            </a:r>
            <a:br>
              <a:rPr lang="cs-CZ" sz="3200" smtClean="0"/>
            </a:br>
            <a:r>
              <a:rPr lang="cs-CZ" sz="3200" smtClean="0"/>
              <a:t>Was </a:t>
            </a:r>
            <a:r>
              <a:rPr lang="cs-CZ" sz="3200" smtClean="0">
                <a:solidFill>
                  <a:srgbClr val="FF0000"/>
                </a:solidFill>
              </a:rPr>
              <a:t>ziehen</a:t>
            </a:r>
            <a:r>
              <a:rPr lang="cs-CZ" sz="3200" smtClean="0"/>
              <a:t> sie </a:t>
            </a:r>
            <a:r>
              <a:rPr lang="cs-CZ" sz="3200" smtClean="0">
                <a:solidFill>
                  <a:srgbClr val="FF0000"/>
                </a:solidFill>
              </a:rPr>
              <a:t>an</a:t>
            </a:r>
            <a:r>
              <a:rPr lang="cs-CZ" sz="3200" smtClean="0"/>
              <a:t>?</a:t>
            </a:r>
          </a:p>
        </p:txBody>
      </p:sp>
      <p:pic>
        <p:nvPicPr>
          <p:cNvPr id="20482" name="Picture 8" descr="The Wedd Clip 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1501775"/>
            <a:ext cx="3201987" cy="509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10" descr="Wedding Rings Clip Ar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1628775"/>
            <a:ext cx="2233613" cy="134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12" descr="Wedding Cake With Bride And Groom Clip Ar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4010025"/>
            <a:ext cx="2743200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Zdroje obrázků:</a:t>
            </a:r>
          </a:p>
          <a:p>
            <a:pPr eaLnBrk="1" hangingPunct="1"/>
            <a:r>
              <a:rPr lang="cs-CZ" smtClean="0"/>
              <a:t>www.clker.com</a:t>
            </a:r>
          </a:p>
          <a:p>
            <a:pPr eaLnBrk="1" hangingPunct="1"/>
            <a:r>
              <a:rPr lang="cs-CZ" smtClean="0"/>
              <a:t>Autorem materiálu a všech jeho částí, není-li uvedeno jinak, je Šárka Mášková.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187</Words>
  <Application>Microsoft Office PowerPoint</Application>
  <PresentationFormat>On-screen Show (4:3)</PresentationFormat>
  <Paragraphs>11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Arial</vt:lpstr>
      <vt:lpstr>Calibri</vt:lpstr>
      <vt:lpstr>Motiv sady Office</vt:lpstr>
      <vt:lpstr>Název projektu: Moderní škola Registrační číslo projektu: CZ.1.07/1.4.00/21.2511 Škola: Základní škola, Česká Lípa, Školní 2520, příspěvková organizace Číslo klíčové aktivity: III/2  Sada: VY_32_INOVACE_NJŠM1/3    Druh učebního materiálu: prezentace Cílová skupina: žáci 2. stupně základní školy  Typická věková skupina: 10 až 15 Předmět: německý jazyk Ročník: 6. – 9. Anotace: Žáci popisují, jaké je počasí, co má kdo na sobě, co si obléká, svléká, nosí. Aplikují na osobu já. Klíčová slova: němčina, oblékání,počasí, oblékat, svlékat, nosit, odlučitelné předpony Speciální vzdělávací potřeby: žádné Datum: prosinec 2011  Autor: Šárka Mášková   </vt:lpstr>
      <vt:lpstr>                           Kleidung III  * Was ziehst du gern / nicht gern an?  * Was trägst du am liebsten?  * Was hast du jetzt an?  * Es ist warm. Was ziehst du aus?  </vt:lpstr>
      <vt:lpstr>Es ist Sommer. Es ist sehr warm. Monika zieht ein Sommerkleid an.</vt:lpstr>
      <vt:lpstr>Es regnet. Frau Adams trägt einen Regenschirm.</vt:lpstr>
      <vt:lpstr>Es ist sonnig und warm. Adam fährt Wasserski. Was hat er an?</vt:lpstr>
      <vt:lpstr>Es friert. Was zieht Veronika an?</vt:lpstr>
      <vt:lpstr>Frau Nowak kommt nach Hause.  Sie zieht sich um. Was trägt sie am liebsten?</vt:lpstr>
      <vt:lpstr>David und Natty heiraten im Mai.  Was ziehen sie an?</vt:lpstr>
      <vt:lpstr>Snímek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 Máška</dc:creator>
  <cp:lastModifiedBy>Učitel</cp:lastModifiedBy>
  <cp:revision>22</cp:revision>
  <dcterms:created xsi:type="dcterms:W3CDTF">2012-05-14T19:00:32Z</dcterms:created>
  <dcterms:modified xsi:type="dcterms:W3CDTF">2012-05-31T12:07:22Z</dcterms:modified>
</cp:coreProperties>
</file>